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3"/>
    <p:sldId id="267" r:id="rId4"/>
    <p:sldId id="268" r:id="rId5"/>
    <p:sldId id="261" r:id="rId6"/>
    <p:sldId id="257" r:id="rId7"/>
    <p:sldId id="258" r:id="rId8"/>
    <p:sldId id="259" r:id="rId9"/>
    <p:sldId id="269" r:id="rId10"/>
    <p:sldId id="260"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miter/>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miter/>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miter/>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ru-RU" altLang="en-US"/>
              <a:t>СЦЕНАРІЇ АВТОМАТИЗАЦІЇ ГОЛОСОВОЇ ВЗАЄМОДІЇ СУБ’ЄКТІВ ДИСТРИБУЦІЇ</a:t>
            </a:r>
            <a:endParaRPr lang="ru-RU" altLang="en-US"/>
          </a:p>
        </p:txBody>
      </p:sp>
      <p:sp>
        <p:nvSpPr>
          <p:cNvPr id="3" name="Subtitle 2"/>
          <p:cNvSpPr>
            <a:spLocks noGrp="1"/>
          </p:cNvSpPr>
          <p:nvPr>
            <p:ph type="subTitle" idx="1"/>
          </p:nvPr>
        </p:nvSpPr>
        <p:spPr/>
        <p:txBody>
          <a:bodyPr/>
          <a:p>
            <a:pPr algn="r"/>
            <a:r>
              <a:rPr lang="x-none" altLang="ru-RU"/>
              <a:t>доповідач: асп. Найдьонов І. М.</a:t>
            </a:r>
            <a:endParaRPr lang="x-none" altLang="ru-RU"/>
          </a:p>
          <a:p>
            <a:pPr algn="r"/>
            <a:r>
              <a:rPr lang="x-none" altLang="ru-RU"/>
              <a:t>науковий керівник: проф. д.т.н. Тесля Ю. М.</a:t>
            </a:r>
            <a:endParaRPr lang="x-none" altLang="ru-RU"/>
          </a:p>
          <a:p>
            <a:pPr algn="r"/>
            <a:r>
              <a:rPr lang="x-none" altLang="ru-RU"/>
              <a:t>Кафедра Технологій Управління</a:t>
            </a:r>
            <a:endParaRPr lang="x-none" altLang="ru-RU"/>
          </a:p>
          <a:p>
            <a:pPr algn="r"/>
            <a:r>
              <a:rPr lang="x-none" altLang="ru-RU"/>
              <a:t>Факультет Інформаційних Технологій</a:t>
            </a:r>
            <a:endParaRPr lang="x-none" altLang="ru-RU"/>
          </a:p>
          <a:p>
            <a:pPr algn="r"/>
            <a:r>
              <a:rPr lang="x-none" altLang="ru-RU"/>
              <a:t>Київський Національний Університет ім. Т. Г. Шевченка</a:t>
            </a:r>
            <a:endParaRPr lang="x-none" alt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x-none" altLang="ru-RU"/>
              <a:t>Дякую за увагу</a:t>
            </a:r>
            <a:endParaRPr lang="x-none" altLang="ru-RU"/>
          </a:p>
        </p:txBody>
      </p:sp>
      <p:sp>
        <p:nvSpPr>
          <p:cNvPr id="5" name="Subtitle 4"/>
          <p:cNvSpPr>
            <a:spLocks noGrp="1"/>
          </p:cNvSpPr>
          <p:nvPr>
            <p:ph type="subTitle" idx="1"/>
          </p:nvPr>
        </p:nvSpPr>
        <p:spPr/>
        <p:txBody>
          <a:bodyPr/>
          <a:p>
            <a:endParaRPr lang="ru-RU"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ru-RU"/>
              <a:t>Актуальність та практична значущість</a:t>
            </a:r>
            <a:endParaRPr lang="x-none" altLang="ru-RU"/>
          </a:p>
        </p:txBody>
      </p:sp>
      <p:sp>
        <p:nvSpPr>
          <p:cNvPr id="3" name="Content Placeholder 2"/>
          <p:cNvSpPr>
            <a:spLocks noGrp="1"/>
          </p:cNvSpPr>
          <p:nvPr>
            <p:ph idx="1"/>
          </p:nvPr>
        </p:nvSpPr>
        <p:spPr/>
        <p:txBody>
          <a:bodyPr/>
          <a:p>
            <a:r>
              <a:rPr lang="x-none" altLang="ru-RU"/>
              <a:t>Планування маршрутів дозволяє краще спрогнозувати час прибуття та покращує диспетчеризацію</a:t>
            </a:r>
            <a:endParaRPr lang="x-none" altLang="ru-RU"/>
          </a:p>
          <a:p>
            <a:r>
              <a:rPr lang="x-none" altLang="ru-RU"/>
              <a:t>Реальність завжди розходиться із планом через безліч причин</a:t>
            </a:r>
            <a:endParaRPr lang="x-none" altLang="ru-RU"/>
          </a:p>
          <a:p>
            <a:r>
              <a:rPr lang="x-none" altLang="ru-RU"/>
              <a:t>Спілкування з диспетчером займає час та слабо структурується</a:t>
            </a:r>
            <a:endParaRPr lang="x-none" altLang="ru-RU"/>
          </a:p>
          <a:p>
            <a:r>
              <a:rPr lang="x-none" altLang="ru-RU"/>
              <a:t>Дотиковий інтерфейс відволікає водія</a:t>
            </a:r>
            <a:endParaRPr lang="x-none" altLang="ru-RU"/>
          </a:p>
          <a:p>
            <a:endParaRPr lang="x-none" alt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ru-RU"/>
              <a:t>Варіанти реалізації</a:t>
            </a:r>
            <a:endParaRPr lang="x-none" altLang="ru-RU"/>
          </a:p>
        </p:txBody>
      </p:sp>
      <p:sp>
        <p:nvSpPr>
          <p:cNvPr id="3" name="Content Placeholder 2"/>
          <p:cNvSpPr>
            <a:spLocks noGrp="1"/>
          </p:cNvSpPr>
          <p:nvPr>
            <p:ph idx="1"/>
          </p:nvPr>
        </p:nvSpPr>
        <p:spPr/>
        <p:txBody>
          <a:bodyPr/>
          <a:p>
            <a:r>
              <a:rPr lang="x-none" altLang="ru-RU"/>
              <a:t>Готові рішення: Google Speech API та аналоги</a:t>
            </a:r>
            <a:endParaRPr lang="x-none" altLang="ru-RU"/>
          </a:p>
          <a:p>
            <a:r>
              <a:rPr lang="x-none" altLang="ru-RU"/>
              <a:t>Своя реалізація контекстно-залежного розпізнання голосу (приховані марківські моделі чи нейронні мережі)</a:t>
            </a:r>
            <a:endParaRPr lang="x-none" altLang="ru-RU"/>
          </a:p>
          <a:p>
            <a:r>
              <a:rPr lang="x-none" altLang="ru-RU"/>
              <a:t>Контекстно-незалежний фонемний стенограф + розпізнання фонем (рефлекторні інтелектуальні системи, нейронні мережі)</a:t>
            </a:r>
            <a:endParaRPr lang="x-none" alt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ru-RU"/>
              <a:t>Інтелектуальні рефлекторні системи</a:t>
            </a:r>
            <a:br>
              <a:rPr lang="x-none" altLang="ru-RU"/>
            </a:br>
            <a:r>
              <a:rPr lang="x-none" altLang="ru-RU"/>
              <a:t>на основі теорії несилової взаємодії</a:t>
            </a:r>
            <a:endParaRPr lang="x-none" altLang="ru-RU"/>
          </a:p>
        </p:txBody>
      </p:sp>
      <p:pic>
        <p:nvPicPr>
          <p:cNvPr id="4" name="Content Placeholder 3" descr="latex_4fe550f3f75da0dab6760393821e4c47"/>
          <p:cNvPicPr>
            <a:picLocks noChangeAspect="1"/>
          </p:cNvPicPr>
          <p:nvPr>
            <p:ph idx="1"/>
          </p:nvPr>
        </p:nvPicPr>
        <p:blipFill>
          <a:blip r:embed="rId1"/>
          <a:stretch>
            <a:fillRect/>
          </a:stretch>
        </p:blipFill>
        <p:spPr>
          <a:xfrm>
            <a:off x="609600" y="1710055"/>
            <a:ext cx="10972800" cy="4305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ru-RU" altLang="en-US"/>
              <a:t>Частина дерева сценаріїв етапу "</a:t>
            </a:r>
            <a:r>
              <a:rPr lang="x-none" altLang="ru-RU"/>
              <a:t>склад</a:t>
            </a:r>
            <a:r>
              <a:rPr lang="ru-RU" altLang="en-US"/>
              <a:t>"</a:t>
            </a:r>
            <a:endParaRPr lang="ru-RU" altLang="en-US"/>
          </a:p>
        </p:txBody>
      </p:sp>
      <p:pic>
        <p:nvPicPr>
          <p:cNvPr id="4" name="Content Placeholder 3" descr="12_complete_depot_scenario-1"/>
          <p:cNvPicPr>
            <a:picLocks noChangeAspect="1"/>
          </p:cNvPicPr>
          <p:nvPr>
            <p:ph idx="1"/>
          </p:nvPr>
        </p:nvPicPr>
        <p:blipFill>
          <a:blip r:embed="rId1"/>
          <a:stretch>
            <a:fillRect/>
          </a:stretch>
        </p:blipFill>
        <p:spPr>
          <a:xfrm>
            <a:off x="1915795" y="1351280"/>
            <a:ext cx="8350885" cy="54902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ru-RU" altLang="en-US"/>
              <a:t>Частина дерева сценаріїв етапу "дорога"</a:t>
            </a:r>
            <a:endParaRPr lang="ru-RU" altLang="en-US"/>
          </a:p>
        </p:txBody>
      </p:sp>
      <p:pic>
        <p:nvPicPr>
          <p:cNvPr id="8" name="Content Placeholder 3" descr="11_complete_road_scenario-1"/>
          <p:cNvPicPr>
            <a:picLocks noChangeAspect="1"/>
          </p:cNvPicPr>
          <p:nvPr>
            <p:ph idx="1"/>
          </p:nvPr>
        </p:nvPicPr>
        <p:blipFill>
          <a:blip r:embed="rId1"/>
          <a:stretch>
            <a:fillRect/>
          </a:stretch>
        </p:blipFill>
        <p:spPr>
          <a:xfrm>
            <a:off x="2813050" y="1382395"/>
            <a:ext cx="6569710" cy="5443220"/>
          </a:xfrm>
          <a:prstGeom prst="rect">
            <a:avLst/>
          </a:prstGeom>
          <a:noFill/>
          <a:ln w="9525">
            <a:noFill/>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ru-RU" altLang="en-US"/>
              <a:t>Частина дерева сценаріїв </a:t>
            </a:r>
            <a:br>
              <a:rPr lang="ru-RU" altLang="en-US"/>
            </a:br>
            <a:r>
              <a:rPr lang="ru-RU" altLang="en-US"/>
              <a:t>етапу "</a:t>
            </a:r>
            <a:r>
              <a:rPr lang="x-none" altLang="ru-RU"/>
              <a:t>точка доставки</a:t>
            </a:r>
            <a:r>
              <a:rPr lang="ru-RU" altLang="en-US"/>
              <a:t>"</a:t>
            </a:r>
            <a:endParaRPr lang="ru-RU" altLang="en-US"/>
          </a:p>
        </p:txBody>
      </p:sp>
      <p:pic>
        <p:nvPicPr>
          <p:cNvPr id="4" name="Content Placeholder 3" descr="09_complete_point_scenario_with_rollback-1"/>
          <p:cNvPicPr>
            <a:picLocks noChangeAspect="1"/>
          </p:cNvPicPr>
          <p:nvPr>
            <p:ph idx="1"/>
          </p:nvPr>
        </p:nvPicPr>
        <p:blipFill>
          <a:blip r:embed="rId1"/>
          <a:stretch>
            <a:fillRect/>
          </a:stretch>
        </p:blipFill>
        <p:spPr>
          <a:xfrm>
            <a:off x="1358265" y="1583055"/>
            <a:ext cx="9441180" cy="52724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ru-RU"/>
              <a:t>Недоліки діалогового дерева сценаріїв</a:t>
            </a:r>
            <a:endParaRPr lang="x-none" altLang="ru-RU"/>
          </a:p>
        </p:txBody>
      </p:sp>
      <p:sp>
        <p:nvSpPr>
          <p:cNvPr id="3" name="Content Placeholder 2"/>
          <p:cNvSpPr>
            <a:spLocks noGrp="1"/>
          </p:cNvSpPr>
          <p:nvPr>
            <p:ph idx="1"/>
          </p:nvPr>
        </p:nvSpPr>
        <p:spPr/>
        <p:txBody>
          <a:bodyPr/>
          <a:p>
            <a:r>
              <a:rPr lang="x-none" altLang="ru-RU"/>
              <a:t>Необхідний спосіб позначення інших реакцій, крім як діалогових голосових відповідей.</a:t>
            </a:r>
            <a:endParaRPr lang="x-none" altLang="ru-RU"/>
          </a:p>
          <a:p>
            <a:r>
              <a:rPr lang="x-none" altLang="ru-RU"/>
              <a:t>Стимули не обмежуються голосовими даними, потрібно також враховувати інформацію за датчиків (GPS та ін.) та час.</a:t>
            </a:r>
            <a:endParaRPr lang="x-none" altLang="ru-RU"/>
          </a:p>
          <a:p>
            <a:r>
              <a:rPr lang="x-none" altLang="ru-RU"/>
              <a:t>Автоматизація переходу між деякими станами, підвищить зручність користування системою</a:t>
            </a:r>
            <a:endParaRPr lang="x-none" alt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ru-RU"/>
              <a:t>Сутності що описують розширене дерево сценаріїв</a:t>
            </a:r>
            <a:endParaRPr lang="x-none" altLang="ru-RU"/>
          </a:p>
        </p:txBody>
      </p:sp>
      <p:sp>
        <p:nvSpPr>
          <p:cNvPr id="3" name="Content Placeholder 2"/>
          <p:cNvSpPr>
            <a:spLocks noGrp="1"/>
          </p:cNvSpPr>
          <p:nvPr>
            <p:ph idx="1"/>
          </p:nvPr>
        </p:nvSpPr>
        <p:spPr/>
        <p:txBody>
          <a:bodyPr/>
          <a:p>
            <a:r>
              <a:rPr lang="ru-RU" altLang="en-US" sz="2400" b="1"/>
              <a:t>Контекст </a:t>
            </a:r>
            <a:r>
              <a:rPr lang="ru-RU" altLang="en-US" sz="2400"/>
              <a:t>або </a:t>
            </a:r>
            <a:r>
              <a:rPr lang="ru-RU" altLang="en-US" sz="2400" b="1"/>
              <a:t>Стан</a:t>
            </a:r>
            <a:r>
              <a:rPr lang="ru-RU" altLang="en-US" sz="2400"/>
              <a:t>, що задає перелік дозволених стимулів, які може сприйняти система в знаходячись в цьому контексті</a:t>
            </a:r>
            <a:endParaRPr lang="ru-RU" altLang="en-US" sz="2400"/>
          </a:p>
          <a:p>
            <a:r>
              <a:rPr lang="ru-RU" altLang="en-US" sz="2400" b="1"/>
              <a:t>Стимул </a:t>
            </a:r>
            <a:r>
              <a:rPr lang="ru-RU" altLang="en-US" sz="2400"/>
              <a:t>або </a:t>
            </a:r>
            <a:r>
              <a:rPr lang="ru-RU" altLang="en-US" sz="2400" b="1"/>
              <a:t>Подія </a:t>
            </a:r>
            <a:r>
              <a:rPr lang="x-none" altLang="ru-RU" sz="2400"/>
              <a:t>—</a:t>
            </a:r>
            <a:r>
              <a:rPr lang="ru-RU" altLang="en-US" sz="2400"/>
              <a:t> певна зовнішня інформація що породжує відповідну реакцію. Стимул може бути голосовою реплікою від водія, командою отриманою від диспетчера або подією породженою інформацією з внутрішніх датчиків, якщо вони доступні</a:t>
            </a:r>
            <a:endParaRPr lang="ru-RU" altLang="en-US" sz="2400"/>
          </a:p>
          <a:p>
            <a:r>
              <a:rPr lang="ru-RU" altLang="en-US" sz="2400" b="1"/>
              <a:t>Реакція </a:t>
            </a:r>
            <a:r>
              <a:rPr lang="ru-RU" altLang="en-US" sz="2400"/>
              <a:t>системи відповідно до стимулу. Реакцією може бути переключення контексту, відтворення діалогового голосового повідомлення, відправлення певної моніторингової інформації до диспетчерського центру,  переключення внутрішніх змінних, тощо. Один стимул може породжувати декілька реакцій різних типів.</a:t>
            </a:r>
            <a:endParaRPr lang="ru-RU" altLang="en-US" sz="24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SimSun"/>
        <a:cs typeface=""/>
      </a:majorFont>
      <a:minorFont>
        <a:latin typeface="Arial"/>
        <a:ea typeface="SimSun"/>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2042</Words>
  <Application>Kingsoft Office WPP</Application>
  <PresentationFormat>Widescreen</PresentationFormat>
  <Paragraphs>44</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Default Design</vt:lpstr>
      <vt:lpstr>CЦЕНАРІЇ АВТОМАТИЗАЦІЇ ГОЛОСОВОЇ ВЗАЄМОДІЇ СУБ’ЄКТІВ ДИСТРИБУЦІЇ</vt:lpstr>
      <vt:lpstr>Актуальність та практична значущисть</vt:lpstr>
      <vt:lpstr>Варіанти реалізації</vt:lpstr>
      <vt:lpstr>Інтелектуальні рефлекторні системи на основі теорії несилової взаємодії</vt:lpstr>
      <vt:lpstr>Частина дерева сценаріїв етапу "склад"</vt:lpstr>
      <vt:lpstr>Частина дерева сценаріїв етапу "дорога"</vt:lpstr>
      <vt:lpstr>Частина дерева сценаріїв  етапу "точка доставки"</vt:lpstr>
      <vt:lpstr>Недоліки діалогового дерева сценаріїв</vt:lpstr>
      <vt:lpstr>Сутності що описують розширене дерево сценаріїв</vt:lpstr>
      <vt:lpstr>Дякую за увагу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CЦЕНАРІЇ АВТОМАТИЗАЦІЇ ГОЛОСОВОЇ ВЗАЄМОДІЇ СУБ’ЄКТІВ ДИСТРИБУЦІЇ</dc:title>
  <dc:creator>samogot</dc:creator>
  <cp:lastModifiedBy>samogot</cp:lastModifiedBy>
  <cp:revision>6</cp:revision>
  <dcterms:created xsi:type="dcterms:W3CDTF">2017-11-08T12:01:53Z</dcterms:created>
  <dcterms:modified xsi:type="dcterms:W3CDTF">2017-11-08T12:01:53Z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1049-10.1.0.5707</vt:lpwstr>
  </property>
</Properties>
</file>