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73" r:id="rId5"/>
    <p:sldId id="262" r:id="rId6"/>
    <p:sldId id="257" r:id="rId7"/>
    <p:sldId id="263" r:id="rId8"/>
    <p:sldId id="265" r:id="rId9"/>
    <p:sldId id="266" r:id="rId10"/>
    <p:sldId id="268" r:id="rId11"/>
    <p:sldId id="260" r:id="rId12"/>
    <p:sldId id="261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59" r:id="rId22"/>
    <p:sldId id="282" r:id="rId23"/>
    <p:sldId id="28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latin typeface="Book Antiqua" panose="02040602050305030304" charset="0"/>
                <a:cs typeface="Book Antiqua" panose="02040602050305030304" charset="0"/>
              </a:rPr>
              <a:t>Blockchain attack events</a:t>
            </a:r>
            <a:endParaRPr lang="en-US" altLang="zh-CN" sz="5400" dirty="0">
              <a:latin typeface="Book Antiqua" panose="02040602050305030304" charset="0"/>
              <a:cs typeface="Book Antiqua" panose="0204060205030503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8745" y="2829560"/>
            <a:ext cx="6177280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if (balances[_from] &lt; _feeSmt + _value) revert()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_feeSmt _value</a:t>
            </a:r>
            <a:r>
              <a:rPr lang="zh-CN" altLang="en-US"/>
              <a:t>皆为</a:t>
            </a:r>
            <a:r>
              <a:rPr lang="en-US" altLang="zh-CN"/>
              <a:t>uint256</a:t>
            </a:r>
            <a:r>
              <a:rPr lang="zh-CN" altLang="en-US"/>
              <a:t>，会发生无符号整型数据上溢。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漏洞复现：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https://paper.seebug.org/592/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Use safemath library</a:t>
            </a:r>
            <a:endParaRPr lang="en-US" altLang="zh-CN"/>
          </a:p>
          <a:p>
            <a:pPr algn="l"/>
            <a:r>
              <a:rPr lang="en-US" altLang="zh-CN"/>
              <a:t>https://ethereumdev.io/safemath-protect-overflows/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6025" y="1092835"/>
            <a:ext cx="5253990" cy="48888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6535" y="78105"/>
            <a:ext cx="347789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>
                <a:latin typeface="Book Antiqua" panose="02040602050305030304" charset="0"/>
                <a:cs typeface="Book Antiqua" panose="02040602050305030304" charset="0"/>
              </a:rPr>
              <a:t>SMT Interger overflow </a:t>
            </a:r>
            <a:endParaRPr lang="en-US" altLang="zh-CN" sz="2400" b="1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7180" y="577850"/>
            <a:ext cx="7111365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b="1">
                <a:latin typeface="Book Antiqua" panose="02040602050305030304" charset="0"/>
                <a:cs typeface="Book Antiqua" panose="02040602050305030304" charset="0"/>
              </a:rPr>
              <a:t>4.</a:t>
            </a:r>
            <a:r>
              <a:rPr lang="zh-CN" altLang="en-US" sz="2000">
                <a:latin typeface="Book Antiqua" panose="02040602050305030304" charset="0"/>
                <a:ea typeface="+mj-ea"/>
                <a:cs typeface="Book Antiqua" panose="02040602050305030304" charset="0"/>
                <a:sym typeface="+mn-ea"/>
              </a:rPr>
              <a:t>Unchecked Return Values For Low Level Calls</a:t>
            </a:r>
            <a:endParaRPr lang="en-US" altLang="zh-CN" sz="2400" b="1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未检查到这种低级别调⽤的返回值，则可能导致失败打开和其他不想要的结果。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</p:txBody>
      </p:sp>
      <p:pic>
        <p:nvPicPr>
          <p:cNvPr id="7" name="图片 6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1745" y="1620520"/>
            <a:ext cx="5325110" cy="15144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9545" y="6236335"/>
            <a:ext cx="511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https://www.kingoftheether.com/postmortem.html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97180" y="3442970"/>
            <a:ext cx="1073340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>
                <a:latin typeface="Book Antiqua" panose="02040602050305030304" charset="0"/>
                <a:cs typeface="Book Antiqua" panose="02040602050305030304" charset="0"/>
              </a:rPr>
              <a:t>The King of the Ether Throne contract ("KotET contract" for short)</a:t>
            </a:r>
            <a:endParaRPr lang="zh-CN" altLang="en-US" sz="1600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zh-CN" altLang="en-US" sz="1600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zh-CN" altLang="en-US" sz="1600">
                <a:latin typeface="Book Antiqua" panose="02040602050305030304" charset="0"/>
                <a:cs typeface="Book Antiqua" panose="02040602050305030304" charset="0"/>
              </a:rPr>
              <a:t>Suppose the current claim price for the throne is 10 ether.</a:t>
            </a:r>
            <a:endParaRPr lang="zh-CN" altLang="en-US" sz="1600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zh-CN" altLang="en-US" sz="1600">
                <a:latin typeface="Book Antiqua" panose="02040602050305030304" charset="0"/>
                <a:cs typeface="Book Antiqua" panose="02040602050305030304" charset="0"/>
              </a:rPr>
              <a:t>You want to be King/Queen, so you send 10 ether to the contract.</a:t>
            </a:r>
            <a:endParaRPr lang="zh-CN" altLang="en-US" sz="1600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zh-CN" altLang="en-US" sz="1600">
                <a:latin typeface="Book Antiqua" panose="02040602050305030304" charset="0"/>
                <a:cs typeface="Book Antiqua" panose="02040602050305030304" charset="0"/>
              </a:rPr>
              <a:t>The contract sends your 10 ether (less a 1% commission) to the previous King/Queen, as a "compensation payment".</a:t>
            </a:r>
            <a:endParaRPr lang="zh-CN" altLang="en-US" sz="1600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zh-CN" altLang="en-US" sz="1600">
                <a:latin typeface="Book Antiqua" panose="02040602050305030304" charset="0"/>
                <a:cs typeface="Book Antiqua" panose="02040602050305030304" charset="0"/>
              </a:rPr>
              <a:t>The contract makes you the new King/Queen of the Ether Throne.</a:t>
            </a:r>
            <a:endParaRPr lang="zh-CN" altLang="en-US" sz="1600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zh-CN" altLang="en-US" sz="1600">
                <a:latin typeface="Book Antiqua" panose="02040602050305030304" charset="0"/>
                <a:cs typeface="Book Antiqua" panose="02040602050305030304" charset="0"/>
              </a:rPr>
              <a:t>The new claim price for the throne goes up by 50%, to 15 ether in this case.</a:t>
            </a:r>
            <a:endParaRPr lang="zh-CN" altLang="en-US" sz="1600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zh-CN" altLang="en-US" sz="1600">
                <a:latin typeface="Book Antiqua" panose="02040602050305030304" charset="0"/>
                <a:cs typeface="Book Antiqua" panose="02040602050305030304" charset="0"/>
              </a:rPr>
              <a:t>If an usurper comes along who is willing to pay 15 ether, they depose you and become King/Queen, and you receive </a:t>
            </a:r>
            <a:endParaRPr lang="zh-CN" altLang="en-US" sz="1600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zh-CN" altLang="en-US" sz="1600">
                <a:latin typeface="Book Antiqua" panose="02040602050305030304" charset="0"/>
                <a:cs typeface="Book Antiqua" panose="02040602050305030304" charset="0"/>
              </a:rPr>
              <a:t>their payment of 15 ether as your "compensation payment". </a:t>
            </a:r>
            <a:endParaRPr lang="zh-CN" altLang="en-US" sz="1600">
              <a:latin typeface="Book Antiqua" panose="02040602050305030304" charset="0"/>
              <a:cs typeface="Book Antiqua" panose="0204060205030503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7180" y="577850"/>
            <a:ext cx="711136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000" b="1">
                <a:latin typeface="Book Antiqua" panose="02040602050305030304" charset="0"/>
                <a:cs typeface="Book Antiqua" panose="02040602050305030304" charset="0"/>
              </a:rPr>
              <a:t>5.</a:t>
            </a:r>
            <a:r>
              <a:rPr lang="zh-CN" altLang="en-US" sz="2000">
                <a:latin typeface="Book Antiqua" panose="02040602050305030304" charset="0"/>
                <a:ea typeface="+mj-ea"/>
                <a:cs typeface="Book Antiqua" panose="02040602050305030304" charset="0"/>
                <a:sym typeface="+mn-ea"/>
              </a:rPr>
              <a:t>Denial of Service</a:t>
            </a:r>
            <a:endParaRPr lang="en-US" altLang="zh-CN" sz="2400" b="1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6400" y="1807845"/>
            <a:ext cx="10747375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Book Antiqua" panose="02040602050305030304" charset="0"/>
                <a:cs typeface="Book Antiqua" panose="02040602050305030304" charset="0"/>
              </a:rPr>
              <a:t>GovernMental's 1100 ETH jackpot</a:t>
            </a:r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zh-CN" altLang="en-US">
                <a:latin typeface="Book Antiqua" panose="02040602050305030304" charset="0"/>
                <a:cs typeface="Book Antiqua" panose="02040602050305030304" charset="0"/>
              </a:rPr>
              <a:t>the contract clears internal storage with these instructions:</a:t>
            </a:r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zh-CN" altLang="en-US">
                <a:latin typeface="Book Antiqua" panose="02040602050305030304" charset="0"/>
                <a:cs typeface="Book Antiqua" panose="02040602050305030304" charset="0"/>
              </a:rPr>
              <a:t>creditorAddresses = new address[](0);</a:t>
            </a:r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zh-CN" altLang="en-US">
                <a:latin typeface="Book Antiqua" panose="02040602050305030304" charset="0"/>
                <a:cs typeface="Book Antiqua" panose="02040602050305030304" charset="0"/>
              </a:rPr>
              <a:t>creditorAmounts = new uint[](0);</a:t>
            </a:r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zh-CN" altLang="en-US">
                <a:latin typeface="Book Antiqua" panose="02040602050305030304" charset="0"/>
                <a:cs typeface="Book Antiqua" panose="02040602050305030304" charset="0"/>
              </a:rPr>
              <a:t>require a gas amount of 5057945, but the current maximum gas amount for a transaction is only 4712388.</a:t>
            </a:r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6400" y="5626100"/>
            <a:ext cx="10871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https://www.reddit.com/r/ethereum/comments/4ghzhv/governmentals_1100_eth_jackpot_payout_is_stuck/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7180" y="577850"/>
            <a:ext cx="711136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000" b="1">
                <a:latin typeface="Book Antiqua" panose="02040602050305030304" charset="0"/>
                <a:cs typeface="Book Antiqua" panose="02040602050305030304" charset="0"/>
              </a:rPr>
              <a:t>6.</a:t>
            </a:r>
            <a:r>
              <a:rPr lang="zh-CN" altLang="en-US" sz="2000">
                <a:latin typeface="Book Antiqua" panose="02040602050305030304" charset="0"/>
                <a:ea typeface="+mj-ea"/>
                <a:cs typeface="Book Antiqua" panose="02040602050305030304" charset="0"/>
                <a:sym typeface="+mn-ea"/>
              </a:rPr>
              <a:t>Bad Randomness</a:t>
            </a:r>
            <a:endParaRPr lang="en-US" altLang="zh-CN" sz="2400" b="1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8315" y="2248535"/>
            <a:ext cx="1121537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The SmartBillion lottery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zh-CN" altLang="en-US">
                <a:latin typeface="Book Antiqua" panose="02040602050305030304" charset="0"/>
                <a:cs typeface="Book Antiqua" panose="02040602050305030304" charset="0"/>
              </a:rPr>
              <a:t>https://www.reddit.com/r/ethereum/comments/74d3dc/smartbillions_lottery_contract_just_got_hacked/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Introduction paper and how to create a random number</a:t>
            </a:r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zh-CN" altLang="en-US">
                <a:latin typeface="Book Antiqua" panose="02040602050305030304" charset="0"/>
                <a:cs typeface="Book Antiqua" panose="02040602050305030304" charset="0"/>
              </a:rPr>
              <a:t>https://blog.positive.com/predicting-random-numbers-in-ethereum-smart-contracts-e5358c6b8620</a:t>
            </a:r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7180" y="577850"/>
            <a:ext cx="71113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000" b="1">
                <a:latin typeface="Book Antiqua" panose="02040602050305030304" charset="0"/>
                <a:cs typeface="Book Antiqua" panose="02040602050305030304" charset="0"/>
              </a:rPr>
              <a:t>7.</a:t>
            </a:r>
            <a:r>
              <a:rPr lang="zh-CN" altLang="en-US" sz="2000">
                <a:latin typeface="Book Antiqua" panose="02040602050305030304" charset="0"/>
                <a:ea typeface="+mj-ea"/>
                <a:cs typeface="Book Antiqua" panose="02040602050305030304" charset="0"/>
                <a:sym typeface="+mn-ea"/>
              </a:rPr>
              <a:t>Front Running</a:t>
            </a:r>
            <a:endParaRPr lang="en-US" altLang="zh-CN" sz="2000" b="1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 sz="2000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 sz="2000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 sz="2000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3230" y="1332865"/>
            <a:ext cx="11428095" cy="3692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if a given user is revealing the solution to a puzzle or other valuable secret, a malicious user can steal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 the solution and copy their transaction with higher fees to preempt the original solution.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Example: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latin typeface="Book Antiqua" panose="02040602050305030304" charset="0"/>
                <a:cs typeface="Book Antiqua" panose="02040602050305030304" charset="0"/>
              </a:rPr>
              <a:t>A smart contract publishes an RSA number (N = prime1 x prime2).</a:t>
            </a:r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latin typeface="Book Antiqua" panose="02040602050305030304" charset="0"/>
                <a:cs typeface="Book Antiqua" panose="02040602050305030304" charset="0"/>
              </a:rPr>
              <a:t>A call to its submitSolution() public function with the right prime1 and prime2 rewards the caller.</a:t>
            </a:r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latin typeface="Book Antiqua" panose="02040602050305030304" charset="0"/>
                <a:cs typeface="Book Antiqua" panose="02040602050305030304" charset="0"/>
              </a:rPr>
              <a:t>Alice successfuly factors the RSA number and submits a solution.</a:t>
            </a:r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latin typeface="Book Antiqua" panose="02040602050305030304" charset="0"/>
                <a:cs typeface="Book Antiqua" panose="02040602050305030304" charset="0"/>
              </a:rPr>
              <a:t>Someone on the network sees Alice's transaction (containing the solution) waiting to be mined and </a:t>
            </a:r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>
                <a:latin typeface="Book Antiqua" panose="02040602050305030304" charset="0"/>
                <a:cs typeface="Book Antiqua" panose="02040602050305030304" charset="0"/>
              </a:rPr>
              <a:t>     submits it with a higher gas price.</a:t>
            </a:r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latin typeface="Book Antiqua" panose="02040602050305030304" charset="0"/>
                <a:cs typeface="Book Antiqua" panose="02040602050305030304" charset="0"/>
              </a:rPr>
              <a:t>The second transaction gets picked up first by miners due to the higher paid fee. The attacker wins the prize.</a:t>
            </a:r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7180" y="577850"/>
            <a:ext cx="71113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000" b="1">
                <a:latin typeface="Book Antiqua" panose="02040602050305030304" charset="0"/>
                <a:cs typeface="Book Antiqua" panose="02040602050305030304" charset="0"/>
              </a:rPr>
              <a:t>8.</a:t>
            </a:r>
            <a:r>
              <a:rPr lang="en-US" sz="2000">
                <a:latin typeface="Book Antiqua" panose="02040602050305030304" charset="0"/>
                <a:cs typeface="Book Antiqua" panose="02040602050305030304" charset="0"/>
              </a:rPr>
              <a:t>Time manipulation</a:t>
            </a:r>
            <a:endParaRPr lang="en-US" altLang="zh-CN" sz="2000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 sz="2000" b="1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 sz="2000" b="1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 sz="2000" b="1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7180" y="1570355"/>
            <a:ext cx="11109960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Book Antiqua" panose="02040602050305030304" charset="0"/>
                <a:cs typeface="Book Antiqua" panose="02040602050305030304" charset="0"/>
              </a:rPr>
              <a:t>A game pays out the very first player at midnight today.</a:t>
            </a:r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zh-CN" altLang="en-US">
                <a:latin typeface="Book Antiqua" panose="02040602050305030304" charset="0"/>
                <a:cs typeface="Book Antiqua" panose="02040602050305030304" charset="0"/>
              </a:rPr>
              <a:t>A malicious miner includes his or her attempt to win the game and sets the timestamp to midnight.</a:t>
            </a:r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zh-CN" altLang="en-US">
                <a:latin typeface="Book Antiqua" panose="02040602050305030304" charset="0"/>
                <a:cs typeface="Book Antiqua" panose="02040602050305030304" charset="0"/>
              </a:rPr>
              <a:t>A bit before midnight the miner ends up mining the block. The real current time is "close enough" to</a:t>
            </a:r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zh-CN" altLang="en-US">
                <a:latin typeface="Book Antiqua" panose="02040602050305030304" charset="0"/>
                <a:cs typeface="Book Antiqua" panose="02040602050305030304" charset="0"/>
              </a:rPr>
              <a:t> midnight (the currently set timestamp for the block), other nodes on the network decide to accept the block.</a:t>
            </a:r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zh-CN" altLang="en-US">
                <a:latin typeface="Book Antiqua" panose="02040602050305030304" charset="0"/>
                <a:cs typeface="Book Antiqua" panose="02040602050305030304" charset="0"/>
              </a:rPr>
              <a:t>function play() public {</a:t>
            </a:r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zh-CN" altLang="en-US">
                <a:latin typeface="Book Antiqua" panose="02040602050305030304" charset="0"/>
                <a:cs typeface="Book Antiqua" panose="02040602050305030304" charset="0"/>
              </a:rPr>
              <a:t>	require(now &gt; 1521763200 &amp;&amp; neverPlayed == true);</a:t>
            </a:r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zh-CN" altLang="en-US">
                <a:latin typeface="Book Antiqua" panose="02040602050305030304" charset="0"/>
                <a:cs typeface="Book Antiqua" panose="02040602050305030304" charset="0"/>
              </a:rPr>
              <a:t>	neverPlayed = false;</a:t>
            </a:r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zh-CN" altLang="en-US">
                <a:latin typeface="Book Antiqua" panose="02040602050305030304" charset="0"/>
                <a:cs typeface="Book Antiqua" panose="02040602050305030304" charset="0"/>
              </a:rPr>
              <a:t>	msg.sender.transfer(1500 ether);</a:t>
            </a:r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zh-CN" altLang="en-US">
                <a:latin typeface="Book Antiqua" panose="02040602050305030304" charset="0"/>
                <a:cs typeface="Book Antiqua" panose="02040602050305030304" charset="0"/>
              </a:rPr>
              <a:t>}</a:t>
            </a:r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7180" y="577850"/>
            <a:ext cx="71113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000" b="1">
                <a:latin typeface="Book Antiqua" panose="02040602050305030304" charset="0"/>
                <a:cs typeface="Book Antiqua" panose="02040602050305030304" charset="0"/>
              </a:rPr>
              <a:t>9.</a:t>
            </a:r>
            <a:r>
              <a:rPr lang="en-US" sz="2000">
                <a:latin typeface="Book Antiqua" panose="02040602050305030304" charset="0"/>
                <a:cs typeface="Book Antiqua" panose="02040602050305030304" charset="0"/>
              </a:rPr>
              <a:t>Short address</a:t>
            </a:r>
            <a:endParaRPr lang="en-US" altLang="zh-CN" sz="2000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 sz="2000" b="1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 sz="2000" b="1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 sz="2000" b="1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7180" y="1570355"/>
            <a:ext cx="1041463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  <a:sym typeface="+mn-ea"/>
              </a:rPr>
              <a:t>When you want to send coin using transfer method you will need these parameters in the transaction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  <a:sym typeface="+mn-ea"/>
              </a:rPr>
              <a:t>0x90b98a11             --&gt;method hash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  <a:sym typeface="+mn-ea"/>
              </a:rPr>
              <a:t>00000000000000000000000062bec9abe373123b9b635b75608f94eb8644163e ---&gt; target addr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  <a:sym typeface="+mn-ea"/>
              </a:rPr>
              <a:t>0000000000000000000000000000000000000000000000000000000000000002  --&gt;number</a:t>
            </a:r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9415" y="3394710"/>
            <a:ext cx="750443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Get an address with 00 at the end then decrease 2 00 in the target addr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0x90b98a11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00000000000000000000000062bec9abe373123b9b635b75608f94eb86441600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00000000000000000000000000000000000000000000000000000000000002 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So the number changes from 2 to 200 !!!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https://ericrafaloff.com/analyzing-the-erc20-short-address-attack/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7180" y="577850"/>
            <a:ext cx="71113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000" b="1">
                <a:latin typeface="Book Antiqua" panose="02040602050305030304" charset="0"/>
                <a:cs typeface="Book Antiqua" panose="02040602050305030304" charset="0"/>
              </a:rPr>
              <a:t>10.</a:t>
            </a:r>
            <a:r>
              <a:rPr lang="en-US" sz="2000">
                <a:latin typeface="Book Antiqua" panose="02040602050305030304" charset="0"/>
                <a:cs typeface="Book Antiqua" panose="02040602050305030304" charset="0"/>
              </a:rPr>
              <a:t>Unknow attacks</a:t>
            </a:r>
            <a:endParaRPr lang="en-US" altLang="zh-CN" sz="2000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 sz="2000" b="1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 sz="2000" b="1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 sz="2000" b="1">
              <a:latin typeface="Book Antiqua" panose="02040602050305030304" charset="0"/>
              <a:cs typeface="Book Antiqua" panose="0204060205030503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latin typeface="Book Antiqua" panose="02040602050305030304" charset="0"/>
                <a:cs typeface="Book Antiqua" panose="02040602050305030304" charset="0"/>
              </a:rPr>
              <a:t>Part 2:Other interestring attacks</a:t>
            </a:r>
            <a:endParaRPr lang="en-US" altLang="zh-CN" sz="5400" dirty="0">
              <a:latin typeface="Book Antiqua" panose="02040602050305030304" charset="0"/>
              <a:cs typeface="Book Antiqua" panose="0204060205030503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6535" y="78105"/>
            <a:ext cx="287401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>
                <a:latin typeface="Book Antiqua" panose="02040602050305030304" charset="0"/>
                <a:cs typeface="Book Antiqua" panose="02040602050305030304" charset="0"/>
              </a:rPr>
              <a:t>Equihash </a:t>
            </a:r>
            <a:r>
              <a:rPr lang="zh-CN" altLang="en-US" sz="2400" b="1">
                <a:latin typeface="Book Antiqua" panose="02040602050305030304" charset="0"/>
                <a:cs typeface="Book Antiqua" panose="02040602050305030304" charset="0"/>
              </a:rPr>
              <a:t>算力伪造</a:t>
            </a:r>
            <a:r>
              <a:rPr lang="en-US" altLang="zh-CN" sz="2400" b="1">
                <a:latin typeface="Book Antiqua" panose="02040602050305030304" charset="0"/>
                <a:cs typeface="Book Antiqua" panose="02040602050305030304" charset="0"/>
              </a:rPr>
              <a:t> </a:t>
            </a:r>
            <a:endParaRPr lang="en-US" altLang="zh-CN" sz="2400" b="1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9255" y="1486535"/>
            <a:ext cx="10325100" cy="3692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Equihash </a:t>
            </a:r>
            <a:r>
              <a:rPr lang="zh-CN" altLang="en-US">
                <a:latin typeface="Book Antiqua" panose="02040602050305030304" charset="0"/>
                <a:cs typeface="Book Antiqua" panose="02040602050305030304" charset="0"/>
              </a:rPr>
              <a:t>为一种</a:t>
            </a:r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POW</a:t>
            </a:r>
            <a:r>
              <a:rPr lang="zh-CN" altLang="en-US">
                <a:latin typeface="Book Antiqua" panose="02040602050305030304" charset="0"/>
                <a:cs typeface="Book Antiqua" panose="02040602050305030304" charset="0"/>
              </a:rPr>
              <a:t>算法，有加密货币使用</a:t>
            </a:r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equihashverify</a:t>
            </a:r>
            <a:r>
              <a:rPr lang="zh-CN" altLang="en-US">
                <a:latin typeface="Book Antiqua" panose="02040602050305030304" charset="0"/>
                <a:cs typeface="Book Antiqua" panose="02040602050305030304" charset="0"/>
              </a:rPr>
              <a:t>依赖库来进行共识。</a:t>
            </a:r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zh-CN" altLang="en-US">
                <a:latin typeface="Book Antiqua" panose="02040602050305030304" charset="0"/>
                <a:cs typeface="Book Antiqua" panose="02040602050305030304" charset="0"/>
              </a:rPr>
              <a:t>验证过程：</a:t>
            </a:r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zh-CN" altLang="en-US">
                <a:latin typeface="Book Antiqua" panose="02040602050305030304" charset="0"/>
                <a:cs typeface="Book Antiqua" panose="02040602050305030304" charset="0"/>
              </a:rPr>
              <a:t>在函数bool verifyEH(const char hdr, const char soln)中，hdr是区块头信息，参数soln是矿工求解出</a:t>
            </a:r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zh-CN" altLang="en-US">
                <a:latin typeface="Book Antiqua" panose="02040602050305030304" charset="0"/>
                <a:cs typeface="Book Antiqua" panose="02040602050305030304" charset="0"/>
              </a:rPr>
              <a:t>来的{Xij}序列。verifyEH函数的作用，就是用来判断{Xij}是否是由区块头信息hdr产生的广义生日悖论</a:t>
            </a:r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zh-CN" altLang="en-US">
                <a:latin typeface="Book Antiqua" panose="02040602050305030304" charset="0"/>
                <a:cs typeface="Book Antiqua" panose="02040602050305030304" charset="0"/>
              </a:rPr>
              <a:t>问题的正确解。</a:t>
            </a:r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zh-CN" altLang="en-US">
                <a:latin typeface="Book Antiqua" panose="02040602050305030304" charset="0"/>
                <a:cs typeface="Book Antiqua" panose="02040602050305030304" charset="0"/>
              </a:rPr>
              <a:t>简单理解：</a:t>
            </a:r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zh-CN" altLang="en-US">
                <a:latin typeface="Book Antiqua" panose="02040602050305030304" charset="0"/>
                <a:cs typeface="Book Antiqua" panose="02040602050305030304" charset="0"/>
              </a:rPr>
              <a:t>Vhash=hash(hdr,x1)^ hash(hdr,x2) ^…^. hash(hdr,x512)；</a:t>
            </a:r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Vhash</a:t>
            </a:r>
            <a:r>
              <a:rPr lang="zh-CN" altLang="en-US">
                <a:latin typeface="Book Antiqua" panose="02040602050305030304" charset="0"/>
                <a:cs typeface="Book Antiqua" panose="02040602050305030304" charset="0"/>
              </a:rPr>
              <a:t>的结果为</a:t>
            </a:r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0</a:t>
            </a:r>
            <a:r>
              <a:rPr lang="zh-CN" altLang="en-US">
                <a:latin typeface="Book Antiqua" panose="02040602050305030304" charset="0"/>
                <a:cs typeface="Book Antiqua" panose="02040602050305030304" charset="0"/>
              </a:rPr>
              <a:t>，则为</a:t>
            </a:r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true</a:t>
            </a:r>
            <a:r>
              <a:rPr lang="zh-CN" altLang="en-US">
                <a:latin typeface="Book Antiqua" panose="02040602050305030304" charset="0"/>
                <a:cs typeface="Book Antiqua" panose="02040602050305030304" charset="0"/>
              </a:rPr>
              <a:t>。</a:t>
            </a:r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zh-CN" altLang="en-US">
                <a:latin typeface="Book Antiqua" panose="02040602050305030304" charset="0"/>
                <a:cs typeface="Book Antiqua" panose="02040602050305030304" charset="0"/>
              </a:rPr>
              <a:t>在广义生日悖论问题中，所有的xij必须是不相同的。而这里并没有检查是否由重复。对于任意区块头</a:t>
            </a:r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zh-CN" altLang="en-US">
                <a:latin typeface="Book Antiqua" panose="02040602050305030304" charset="0"/>
                <a:cs typeface="Book Antiqua" panose="02040602050305030304" charset="0"/>
              </a:rPr>
              <a:t>hdr，攻击者只要让所有的 xi全部相等，则得到结果相同，偶数个异或后变为</a:t>
            </a:r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0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latin typeface="Book Antiqua" panose="02040602050305030304" charset="0"/>
                <a:cs typeface="Book Antiqua" panose="02040602050305030304" charset="0"/>
              </a:rPr>
              <a:t>Part 1:Ethereum Solidity</a:t>
            </a:r>
            <a:endParaRPr lang="en-US" altLang="zh-CN" sz="5400" dirty="0">
              <a:latin typeface="Book Antiqua" panose="02040602050305030304" charset="0"/>
              <a:cs typeface="Book Antiqua" panose="0204060205030503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6535" y="78105"/>
            <a:ext cx="174053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 b="1">
                <a:latin typeface="Book Antiqua" panose="02040602050305030304" charset="0"/>
                <a:cs typeface="Book Antiqua" panose="02040602050305030304" charset="0"/>
              </a:rPr>
              <a:t>51% attack</a:t>
            </a:r>
            <a:r>
              <a:rPr lang="en-US" altLang="zh-CN" sz="2400" b="1">
                <a:latin typeface="Book Antiqua" panose="02040602050305030304" charset="0"/>
                <a:cs typeface="Book Antiqua" panose="02040602050305030304" charset="0"/>
              </a:rPr>
              <a:t> </a:t>
            </a:r>
            <a:endParaRPr lang="en-US" altLang="zh-CN" sz="2400" b="1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7655" y="1092835"/>
            <a:ext cx="10285095" cy="3692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Monacoin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Selfish mining: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当恶意矿工挖到了一个新的块 B1，不立即广播，而是接着这个块挖下一个块 B2。在这期间如果别人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挖出来了，就马上广播 B1 到全网，如果挖出了第二个，那就直接广播出去，这样恶意矿工的收益就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是连续两个块，而别人颗粒无收，由于这种攻击需要攻击者拥有25%以上的算力才能将数学期望拉高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到与正常挖矿相同或者更高，所以这次攻击同时也采用了这种行为。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双花攻击 (double spend attack):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攻击者在公链中签名并广播一笔交易发送 Monacoin 到交易所，并同时在自己的私有链上广播一个将 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Monacoin 发送到自己钱包的交易，然后使用大量算力挖掘私有链，当交易所确认存款后，立即广播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私有链。由于攻击者拥有大量算力，私有链长度总是比共有链长，所以最后那些发往交易所的 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Monacoin 被回滚了。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6535" y="78105"/>
            <a:ext cx="174053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 b="1">
                <a:latin typeface="Book Antiqua" panose="02040602050305030304" charset="0"/>
                <a:cs typeface="Book Antiqua" panose="02040602050305030304" charset="0"/>
              </a:rPr>
              <a:t>51% attack</a:t>
            </a:r>
            <a:r>
              <a:rPr lang="en-US" altLang="zh-CN" sz="2400" b="1">
                <a:latin typeface="Book Antiqua" panose="02040602050305030304" charset="0"/>
                <a:cs typeface="Book Antiqua" panose="02040602050305030304" charset="0"/>
              </a:rPr>
              <a:t> </a:t>
            </a:r>
            <a:endParaRPr lang="en-US" altLang="zh-CN" sz="2400" b="1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7655" y="1092835"/>
            <a:ext cx="858393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Bitcoin Gold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资金钱包 GTNjvCGssb2rbLnDV1xxsHmunQdvXnY2Ft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挖矿钱包 GXXjRkdquAkyHeJ6ReW3v4FY3QbgPfugTx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与 Monacoin 类似的，Bitcoin Gold 中攻击者也将这笔交易同时发给交易所和自己，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并成功将自己的私链变成最长链，从而使得这条链重新变为公链。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4100" y="1724025"/>
            <a:ext cx="9090025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+mj-ea"/>
                <a:ea typeface="+mj-ea"/>
                <a:cs typeface="+mj-ea"/>
              </a:rPr>
              <a:t>常见</a:t>
            </a:r>
            <a:r>
              <a:rPr lang="en-US" altLang="zh-CN">
                <a:latin typeface="+mj-ea"/>
                <a:ea typeface="+mj-ea"/>
                <a:cs typeface="+mj-ea"/>
              </a:rPr>
              <a:t>solidity </a:t>
            </a:r>
            <a:r>
              <a:rPr lang="zh-CN" altLang="en-US">
                <a:latin typeface="+mj-ea"/>
                <a:ea typeface="+mj-ea"/>
                <a:cs typeface="+mj-ea"/>
              </a:rPr>
              <a:t>漏洞类型：</a:t>
            </a:r>
            <a:endParaRPr lang="zh-CN" altLang="en-US">
              <a:latin typeface="+mj-ea"/>
              <a:ea typeface="+mj-ea"/>
              <a:cs typeface="+mj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latin typeface="+mj-ea"/>
                <a:ea typeface="+mj-ea"/>
                <a:cs typeface="+mj-ea"/>
              </a:rPr>
              <a:t>Reentrancy - 重入</a:t>
            </a:r>
            <a:endParaRPr lang="zh-CN" altLang="en-US">
              <a:latin typeface="+mj-ea"/>
              <a:ea typeface="+mj-ea"/>
              <a:cs typeface="+mj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latin typeface="+mj-ea"/>
                <a:ea typeface="+mj-ea"/>
                <a:cs typeface="+mj-ea"/>
              </a:rPr>
              <a:t>Access Control - 访问控制</a:t>
            </a:r>
            <a:endParaRPr lang="zh-CN" altLang="en-US">
              <a:latin typeface="+mj-ea"/>
              <a:ea typeface="+mj-ea"/>
              <a:cs typeface="+mj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latin typeface="+mj-ea"/>
                <a:ea typeface="+mj-ea"/>
                <a:cs typeface="+mj-ea"/>
              </a:rPr>
              <a:t>Arithmetic Issues - 算术问题（整数上下溢出）</a:t>
            </a:r>
            <a:endParaRPr lang="zh-CN" altLang="en-US">
              <a:latin typeface="+mj-ea"/>
              <a:ea typeface="+mj-ea"/>
              <a:cs typeface="+mj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latin typeface="+mj-ea"/>
                <a:ea typeface="+mj-ea"/>
                <a:cs typeface="+mj-ea"/>
              </a:rPr>
              <a:t>Unchecked Return Values For Low Level Calls - 未严格判断不安全函数调用返回值</a:t>
            </a:r>
            <a:endParaRPr lang="zh-CN" altLang="en-US">
              <a:latin typeface="+mj-ea"/>
              <a:ea typeface="+mj-ea"/>
              <a:cs typeface="+mj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latin typeface="+mj-ea"/>
                <a:ea typeface="+mj-ea"/>
                <a:cs typeface="+mj-ea"/>
              </a:rPr>
              <a:t>Denial of Service - 拒绝服务</a:t>
            </a:r>
            <a:endParaRPr lang="zh-CN" altLang="en-US">
              <a:latin typeface="+mj-ea"/>
              <a:ea typeface="+mj-ea"/>
              <a:cs typeface="+mj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latin typeface="+mj-ea"/>
                <a:ea typeface="+mj-ea"/>
                <a:cs typeface="+mj-ea"/>
              </a:rPr>
              <a:t>Bad Randomness - 可预测的随机处理</a:t>
            </a:r>
            <a:endParaRPr lang="zh-CN" altLang="en-US">
              <a:latin typeface="+mj-ea"/>
              <a:ea typeface="+mj-ea"/>
              <a:cs typeface="+mj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latin typeface="+mj-ea"/>
                <a:ea typeface="+mj-ea"/>
                <a:cs typeface="+mj-ea"/>
              </a:rPr>
              <a:t>Front Running</a:t>
            </a:r>
            <a:endParaRPr lang="zh-CN" altLang="en-US">
              <a:latin typeface="+mj-ea"/>
              <a:ea typeface="+mj-ea"/>
              <a:cs typeface="+mj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latin typeface="+mj-ea"/>
                <a:ea typeface="+mj-ea"/>
                <a:cs typeface="+mj-ea"/>
              </a:rPr>
              <a:t>Time manipulation</a:t>
            </a:r>
            <a:endParaRPr lang="zh-CN" altLang="en-US">
              <a:latin typeface="+mj-ea"/>
              <a:ea typeface="+mj-ea"/>
              <a:cs typeface="+mj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latin typeface="+mj-ea"/>
                <a:ea typeface="+mj-ea"/>
                <a:cs typeface="+mj-ea"/>
              </a:rPr>
              <a:t>Short Address Attack - 短地址攻击</a:t>
            </a:r>
            <a:endParaRPr lang="zh-CN" altLang="en-US">
              <a:latin typeface="+mj-ea"/>
              <a:ea typeface="+mj-ea"/>
              <a:cs typeface="+mj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latin typeface="+mj-ea"/>
                <a:ea typeface="+mj-ea"/>
                <a:cs typeface="+mj-ea"/>
              </a:rPr>
              <a:t>Unknown Unknowns - 其他未知</a:t>
            </a:r>
            <a:endParaRPr lang="zh-CN" altLang="en-US">
              <a:latin typeface="+mj-ea"/>
              <a:ea typeface="+mj-ea"/>
              <a:cs typeface="+mj-ea"/>
            </a:endParaRPr>
          </a:p>
          <a:p>
            <a:pPr marL="342900" indent="-342900" algn="l">
              <a:buAutoNum type="arabicPeriod"/>
            </a:pPr>
            <a:endParaRPr lang="zh-CN" altLang="en-US">
              <a:latin typeface="+mj-ea"/>
              <a:ea typeface="+mj-ea"/>
              <a:cs typeface="+mj-ea"/>
            </a:endParaRPr>
          </a:p>
          <a:p>
            <a:pPr indent="0" algn="l">
              <a:buNone/>
            </a:pPr>
            <a:r>
              <a:rPr lang="zh-CN" altLang="en-US">
                <a:latin typeface="+mj-ea"/>
                <a:ea typeface="+mj-ea"/>
                <a:cs typeface="+mj-ea"/>
              </a:rPr>
              <a:t>http://rickgray.me/2018/05/17/ethereum-smart-contracts-vulnerabilites-review/</a:t>
            </a:r>
            <a:endParaRPr lang="zh-CN" altLang="en-US">
              <a:latin typeface="+mj-ea"/>
              <a:ea typeface="+mj-ea"/>
              <a:cs typeface="+mj-ea"/>
            </a:endParaRPr>
          </a:p>
          <a:p>
            <a:pPr indent="0" algn="l">
              <a:buNone/>
            </a:pPr>
            <a:r>
              <a:rPr lang="zh-CN" altLang="en-US">
                <a:latin typeface="+mj-ea"/>
                <a:ea typeface="+mj-ea"/>
                <a:cs typeface="+mj-ea"/>
              </a:rPr>
              <a:t>https://www.dasp.co/</a:t>
            </a:r>
            <a:endParaRPr lang="zh-CN" altLang="en-US">
              <a:latin typeface="+mj-ea"/>
              <a:ea typeface="+mj-ea"/>
              <a:cs typeface="+mj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6535" y="78105"/>
            <a:ext cx="11356340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>
                <a:latin typeface="Book Antiqua" panose="02040602050305030304" charset="0"/>
                <a:cs typeface="Book Antiqua" panose="02040602050305030304" charset="0"/>
              </a:rPr>
              <a:t>1.</a:t>
            </a:r>
            <a:r>
              <a:rPr lang="zh-CN" altLang="en-US" sz="2400">
                <a:latin typeface="+mj-ea"/>
                <a:ea typeface="+mj-ea"/>
                <a:cs typeface="+mj-ea"/>
                <a:sym typeface="+mn-ea"/>
              </a:rPr>
              <a:t>Reentrancy</a:t>
            </a:r>
            <a:endParaRPr lang="zh-CN" altLang="en-US" sz="2400" b="1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 sz="2400" b="1">
                <a:latin typeface="Book Antiqua" panose="02040602050305030304" charset="0"/>
                <a:cs typeface="Book Antiqua" panose="02040602050305030304" charset="0"/>
              </a:rPr>
              <a:t>DAO attack on ETH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TWO ways to send ETH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1. use send : msg.sender.send(100)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2. use message call: msg.sender.call.value(100)()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It's recommended to use send instead of call. You only have 2300 gas for send. It will throw out exception after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it's used out. But for call, you will have enough gas.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4565" y="1976755"/>
            <a:ext cx="5760085" cy="47294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5440" y="2649855"/>
            <a:ext cx="567182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Attack process: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1.Attacker send 10 wei to account using addTobalance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2.Attacker call withdrawBalance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3.The fallback function will get called in the attacker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4. The attacker call withdraw function in the fallback 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again and again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5. The attacker get the money 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https://paper.seebug.org/544/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4470" y="2177415"/>
            <a:ext cx="9498965" cy="25031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8610" y="1321435"/>
            <a:ext cx="631253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OpenZeppelin CTF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pragma solidity ^0.4.10;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contract Delegate {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    address public owner;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    function Delegate(address _owner) {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        owner = _owner;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    }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    function pwn() {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        owner = msg.sender;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    }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}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50585" y="1092835"/>
            <a:ext cx="5365115" cy="4246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  <a:sym typeface="+mn-ea"/>
              </a:rPr>
              <a:t>contract Delegation {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  <a:sym typeface="+mn-ea"/>
              </a:rPr>
              <a:t>    address public owner;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  <a:sym typeface="+mn-ea"/>
              </a:rPr>
              <a:t>    Delegate delegate;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  <a:sym typeface="+mn-ea"/>
              </a:rPr>
              <a:t>    function Delegation(address _delegateAddress) {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  <a:sym typeface="+mn-ea"/>
              </a:rPr>
              <a:t>        delegate = Delegate(_delegateAddress);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  <a:sym typeface="+mn-ea"/>
              </a:rPr>
              <a:t>        owner = msg.sender;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  <a:sym typeface="+mn-ea"/>
              </a:rPr>
              <a:t>    }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  <a:sym typeface="+mn-ea"/>
              </a:rPr>
              <a:t>    function () {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  <a:sym typeface="+mn-ea"/>
              </a:rPr>
              <a:t>        if (delegate.delegatecall(msg.data)) {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  <a:sym typeface="+mn-ea"/>
              </a:rPr>
              <a:t>            this;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  <a:sym typeface="+mn-ea"/>
              </a:rPr>
              <a:t>        }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  <a:sym typeface="+mn-ea"/>
              </a:rPr>
              <a:t>    }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  <a:sym typeface="+mn-ea"/>
              </a:rPr>
              <a:t>}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>
          <a:xfrm>
            <a:off x="9557385" y="3974465"/>
            <a:ext cx="0" cy="1303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477125" y="5567680"/>
            <a:ext cx="29432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The address of pwn()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bytes4(keccak256("pwn()"))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8610" y="577850"/>
            <a:ext cx="44297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latin typeface="Book Antiqua" panose="02040602050305030304" charset="0"/>
                <a:cs typeface="Book Antiqua" panose="02040602050305030304" charset="0"/>
              </a:rPr>
              <a:t>2.Acess Control</a:t>
            </a:r>
            <a:endParaRPr lang="en-US" altLang="zh-CN" sz="2400" b="1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8610" y="577850"/>
            <a:ext cx="44297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latin typeface="Book Antiqua" panose="02040602050305030304" charset="0"/>
                <a:cs typeface="Book Antiqua" panose="02040602050305030304" charset="0"/>
              </a:rPr>
              <a:t>2.Acess Control</a:t>
            </a:r>
            <a:endParaRPr lang="en-US" altLang="zh-CN" sz="2400" b="1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6095" y="2018665"/>
            <a:ext cx="987488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None/>
            </a:pPr>
            <a:r>
              <a:rPr lang="en-US" altLang="zh-CN">
                <a:latin typeface="+mj-ea"/>
                <a:ea typeface="+mj-ea"/>
                <a:cs typeface="+mj-ea"/>
              </a:rPr>
              <a:t>1.</a:t>
            </a:r>
            <a:r>
              <a:rPr lang="zh-CN" altLang="en-US">
                <a:latin typeface="+mj-ea"/>
                <a:ea typeface="+mj-ea"/>
                <a:cs typeface="+mj-ea"/>
              </a:rPr>
              <a:t>public 标记函数或变量可以被任何账户调用或获取，可以是合约里的函数、外部用户</a:t>
            </a:r>
            <a:endParaRPr lang="zh-CN" altLang="en-US">
              <a:latin typeface="+mj-ea"/>
              <a:ea typeface="+mj-ea"/>
              <a:cs typeface="+mj-ea"/>
            </a:endParaRPr>
          </a:p>
          <a:p>
            <a:pPr indent="0" algn="l">
              <a:buNone/>
            </a:pPr>
            <a:r>
              <a:rPr lang="zh-CN" altLang="en-US">
                <a:latin typeface="+mj-ea"/>
                <a:ea typeface="+mj-ea"/>
                <a:cs typeface="+mj-ea"/>
              </a:rPr>
              <a:t>     或继承该合约里的函数</a:t>
            </a:r>
            <a:endParaRPr lang="zh-CN" altLang="en-US">
              <a:latin typeface="+mj-ea"/>
              <a:ea typeface="+mj-ea"/>
              <a:cs typeface="+mj-ea"/>
            </a:endParaRPr>
          </a:p>
          <a:p>
            <a:pPr indent="0" algn="l">
              <a:buNone/>
            </a:pPr>
            <a:r>
              <a:rPr lang="en-US" altLang="zh-CN">
                <a:latin typeface="+mj-ea"/>
                <a:ea typeface="+mj-ea"/>
                <a:cs typeface="+mj-ea"/>
              </a:rPr>
              <a:t>2.</a:t>
            </a:r>
            <a:r>
              <a:rPr lang="zh-CN" altLang="en-US">
                <a:latin typeface="+mj-ea"/>
                <a:ea typeface="+mj-ea"/>
                <a:cs typeface="+mj-ea"/>
              </a:rPr>
              <a:t>external 标记的函数只能从外部访问，不能被合约里的函数直接调用，但可以使用 this.func() </a:t>
            </a:r>
            <a:endParaRPr lang="zh-CN" altLang="en-US">
              <a:latin typeface="+mj-ea"/>
              <a:ea typeface="+mj-ea"/>
              <a:cs typeface="+mj-ea"/>
            </a:endParaRPr>
          </a:p>
          <a:p>
            <a:pPr indent="0" algn="l">
              <a:buNone/>
            </a:pPr>
            <a:r>
              <a:rPr lang="zh-CN" altLang="en-US">
                <a:latin typeface="+mj-ea"/>
                <a:ea typeface="+mj-ea"/>
                <a:cs typeface="+mj-ea"/>
              </a:rPr>
              <a:t>     外部调用的方式调用该函数</a:t>
            </a:r>
            <a:endParaRPr lang="zh-CN" altLang="en-US">
              <a:latin typeface="+mj-ea"/>
              <a:ea typeface="+mj-ea"/>
              <a:cs typeface="+mj-ea"/>
            </a:endParaRPr>
          </a:p>
          <a:p>
            <a:pPr indent="0" algn="l">
              <a:buNone/>
            </a:pPr>
            <a:r>
              <a:rPr lang="en-US" altLang="zh-CN">
                <a:latin typeface="+mj-ea"/>
                <a:ea typeface="+mj-ea"/>
                <a:cs typeface="+mj-ea"/>
              </a:rPr>
              <a:t>3.</a:t>
            </a:r>
            <a:r>
              <a:rPr lang="zh-CN" altLang="en-US">
                <a:latin typeface="+mj-ea"/>
                <a:ea typeface="+mj-ea"/>
                <a:cs typeface="+mj-ea"/>
              </a:rPr>
              <a:t>private 标记的函数或变量只能在本合约中使用（注：这里的限制只是在代码层面，以太坊是公</a:t>
            </a:r>
            <a:endParaRPr lang="zh-CN" altLang="en-US">
              <a:latin typeface="+mj-ea"/>
              <a:ea typeface="+mj-ea"/>
              <a:cs typeface="+mj-ea"/>
            </a:endParaRPr>
          </a:p>
          <a:p>
            <a:pPr indent="0" algn="l">
              <a:buNone/>
            </a:pPr>
            <a:r>
              <a:rPr lang="zh-CN" altLang="en-US">
                <a:latin typeface="+mj-ea"/>
                <a:ea typeface="+mj-ea"/>
                <a:cs typeface="+mj-ea"/>
              </a:rPr>
              <a:t>   链，任何人都能直接从链上获取合约的状态信息）</a:t>
            </a:r>
            <a:endParaRPr lang="zh-CN" altLang="en-US">
              <a:latin typeface="+mj-ea"/>
              <a:ea typeface="+mj-ea"/>
              <a:cs typeface="+mj-ea"/>
            </a:endParaRPr>
          </a:p>
          <a:p>
            <a:pPr indent="0" algn="l">
              <a:buNone/>
            </a:pPr>
            <a:r>
              <a:rPr lang="en-US" altLang="zh-CN">
                <a:latin typeface="+mj-ea"/>
                <a:ea typeface="+mj-ea"/>
                <a:cs typeface="+mj-ea"/>
              </a:rPr>
              <a:t>4.</a:t>
            </a:r>
            <a:r>
              <a:rPr lang="zh-CN" altLang="en-US">
                <a:latin typeface="+mj-ea"/>
                <a:ea typeface="+mj-ea"/>
                <a:cs typeface="+mj-ea"/>
              </a:rPr>
              <a:t>internal 一般用在合约继承中，父合约中被标记成 internal 状态变量或函数可供子合约进行直</a:t>
            </a:r>
            <a:endParaRPr lang="zh-CN" altLang="en-US">
              <a:latin typeface="+mj-ea"/>
              <a:ea typeface="+mj-ea"/>
              <a:cs typeface="+mj-ea"/>
            </a:endParaRPr>
          </a:p>
          <a:p>
            <a:pPr indent="0" algn="l">
              <a:buNone/>
            </a:pPr>
            <a:r>
              <a:rPr lang="zh-CN" altLang="en-US">
                <a:latin typeface="+mj-ea"/>
                <a:ea typeface="+mj-ea"/>
                <a:cs typeface="+mj-ea"/>
              </a:rPr>
              <a:t>接访问和调用（外部无法直接获取和调用）</a:t>
            </a:r>
            <a:endParaRPr lang="zh-CN" altLang="en-US">
              <a:latin typeface="+mj-ea"/>
              <a:ea typeface="+mj-ea"/>
              <a:cs typeface="+mj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8610" y="577850"/>
            <a:ext cx="44297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latin typeface="Book Antiqua" panose="02040602050305030304" charset="0"/>
                <a:cs typeface="Book Antiqua" panose="02040602050305030304" charset="0"/>
              </a:rPr>
              <a:t>3.</a:t>
            </a:r>
            <a:r>
              <a:rPr lang="zh-CN" altLang="en-US" sz="2400">
                <a:latin typeface="Book Antiqua" panose="02040602050305030304" charset="0"/>
                <a:ea typeface="+mj-ea"/>
                <a:cs typeface="Book Antiqua" panose="02040602050305030304" charset="0"/>
                <a:sym typeface="+mn-ea"/>
              </a:rPr>
              <a:t>Arithmetic Issues</a:t>
            </a:r>
            <a:endParaRPr lang="en-US" altLang="zh-CN" sz="2400" b="1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5795" y="1316355"/>
            <a:ext cx="1644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batchoverflow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410" y="2091690"/>
            <a:ext cx="10457180" cy="28854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19505" y="5673090"/>
            <a:ext cx="62890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ERC20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r>
              <a:rPr lang="en-US" altLang="zh-CN">
                <a:latin typeface="Book Antiqua" panose="02040602050305030304" charset="0"/>
                <a:cs typeface="Book Antiqua" panose="02040602050305030304" charset="0"/>
              </a:rPr>
              <a:t>https://blog.peckshield.com/2018/04/22/batchOverflow/ </a:t>
            </a:r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6535" y="78105"/>
            <a:ext cx="347789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>
                <a:latin typeface="Book Antiqua" panose="02040602050305030304" charset="0"/>
                <a:cs typeface="Book Antiqua" panose="02040602050305030304" charset="0"/>
              </a:rPr>
              <a:t>SMT Interger overflow </a:t>
            </a:r>
            <a:endParaRPr lang="en-US" altLang="zh-CN" sz="2400" b="1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en-US" altLang="zh-CN">
              <a:latin typeface="Book Antiqua" panose="02040602050305030304" charset="0"/>
              <a:cs typeface="Book Antiqua" panose="02040602050305030304" charset="0"/>
            </a:endParaRPr>
          </a:p>
          <a:p>
            <a:pPr algn="l"/>
            <a:endParaRPr lang="zh-CN" altLang="en-US">
              <a:latin typeface="Book Antiqua" panose="02040602050305030304" charset="0"/>
              <a:cs typeface="Book Antiqua" panose="0204060205030503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2450" y="926465"/>
            <a:ext cx="6951345" cy="53574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79755" y="2868295"/>
            <a:ext cx="10083165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1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2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3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4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5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7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8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9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0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1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2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3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24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5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7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6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7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8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9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6367</Words>
  <Application>WPS 演示</Application>
  <PresentationFormat>宽屏</PresentationFormat>
  <Paragraphs>286</Paragraphs>
  <Slides>21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宋体</vt:lpstr>
      <vt:lpstr>Wingdings</vt:lpstr>
      <vt:lpstr>黑体</vt:lpstr>
      <vt:lpstr>Book Antiqua</vt:lpstr>
      <vt:lpstr>Calibri</vt:lpstr>
      <vt:lpstr>微软雅黑</vt:lpstr>
      <vt:lpstr>Arial Unicode MS</vt:lpstr>
      <vt:lpstr>Office 主题</vt:lpstr>
      <vt:lpstr>Blockchain attack events</vt:lpstr>
      <vt:lpstr>Blockchain attack events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Part 1:Ethereum Solidity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Xudon</cp:lastModifiedBy>
  <cp:revision>69</cp:revision>
  <dcterms:created xsi:type="dcterms:W3CDTF">2018-03-01T02:03:00Z</dcterms:created>
  <dcterms:modified xsi:type="dcterms:W3CDTF">2018-10-29T21:38:20Z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