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61" r:id="rId2"/>
    <p:sldId id="404" r:id="rId3"/>
    <p:sldId id="402" r:id="rId4"/>
    <p:sldId id="403" r:id="rId5"/>
    <p:sldId id="405" r:id="rId6"/>
    <p:sldId id="408" r:id="rId7"/>
    <p:sldId id="424" r:id="rId8"/>
    <p:sldId id="423" r:id="rId9"/>
    <p:sldId id="427" r:id="rId10"/>
    <p:sldId id="426" r:id="rId11"/>
    <p:sldId id="425" r:id="rId12"/>
    <p:sldId id="428" r:id="rId13"/>
    <p:sldId id="409" r:id="rId14"/>
    <p:sldId id="420" r:id="rId15"/>
    <p:sldId id="412" r:id="rId16"/>
    <p:sldId id="414" r:id="rId17"/>
    <p:sldId id="416" r:id="rId18"/>
    <p:sldId id="417" r:id="rId19"/>
    <p:sldId id="418" r:id="rId20"/>
    <p:sldId id="421" r:id="rId21"/>
    <p:sldId id="4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9" autoAdjust="0"/>
    <p:restoredTop sz="94045"/>
  </p:normalViewPr>
  <p:slideViewPr>
    <p:cSldViewPr snapToGrid="0" snapToObjects="1">
      <p:cViewPr>
        <p:scale>
          <a:sx n="100" d="100"/>
          <a:sy n="100" d="100"/>
        </p:scale>
        <p:origin x="109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5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42B-93F3-48C8-8BF3-D3ABB4409479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C97A-5F9E-4F87-9D85-56F1696F2429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B3F4-6D0C-4B73-A0A5-00687E31CE97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710-C78D-4164-9C2B-059453D143E0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7139-4F95-4939-8395-316C50DE9D19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B308-D950-4AFC-8394-CA87FC9B861E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790-62ED-4FDF-911F-921F0F97FA44}" type="datetime1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52C6-BC27-4614-966C-AA8FD57192B8}" type="datetime1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9083-445C-4A3D-B03B-C74A2F021CA1}" type="datetime1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50-602E-471E-B416-014B8B54D312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9796-F891-48F8-B38D-50058B2B15FD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DCBF-10AA-4FC8-8039-7A244F947C9B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pandas.DataFrame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module 4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821" y="1443832"/>
            <a:ext cx="7079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Access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using the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index labels.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x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s the information needed to select the rows: label index, range of index labels, or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masks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y (optional)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is the information needed to select the columns: label index, range of index labels, or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masks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sz="20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47929" y="2466863"/>
            <a:ext cx="1552354" cy="3521503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93942" y="6002766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specific value	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074300" y="3051446"/>
            <a:ext cx="513484" cy="463579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47" y="2540738"/>
            <a:ext cx="3771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row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90686" y="3051446"/>
            <a:ext cx="3003780" cy="463579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36846"/>
          <a:stretch/>
        </p:blipFill>
        <p:spPr>
          <a:xfrm>
            <a:off x="549461" y="4499995"/>
            <a:ext cx="3656832" cy="11093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9461" y="4050730"/>
            <a:ext cx="28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20390" y="5064734"/>
            <a:ext cx="1141815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3503" y="48231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Series!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1" y="1266852"/>
            <a:ext cx="3095625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5" y="2207241"/>
            <a:ext cx="28194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column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664190" y="1749924"/>
            <a:ext cx="573277" cy="432012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3907" y="2823695"/>
            <a:ext cx="28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2296038" y="3316042"/>
            <a:ext cx="193999" cy="1592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7648" y="4126343"/>
            <a:ext cx="17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COOL NOTATION</a:t>
            </a:r>
            <a:endParaRPr lang="en-US" b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0" y="2053726"/>
            <a:ext cx="2466975" cy="904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66" y="4148253"/>
            <a:ext cx="133350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55" y="3250043"/>
            <a:ext cx="1571625" cy="876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569" y="3215065"/>
            <a:ext cx="2808014" cy="31192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89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using Boolean masks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539067" y="3655829"/>
            <a:ext cx="1790336" cy="111445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6" y="1376927"/>
            <a:ext cx="4578596" cy="4944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26" y="1919119"/>
            <a:ext cx="5405438" cy="900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8" y="3114675"/>
            <a:ext cx="3615843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40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99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69"/>
            <a:ext cx="10515600" cy="49782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Retrieve Shelby's hw1 </a:t>
            </a:r>
            <a:r>
              <a:rPr lang="en-US" dirty="0" smtClean="0"/>
              <a:t>grade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Retrieve Shelby's </a:t>
            </a:r>
            <a:r>
              <a:rPr lang="en-US" dirty="0" smtClean="0"/>
              <a:t>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obtained the highest grade in hw2</a:t>
            </a:r>
            <a:r>
              <a:rPr lang="en-US" dirty="0" smtClean="0"/>
              <a:t>? Note that there are 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those students who obtained the same score in hw1 and in hw2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average hw1 score of those students who got a hw2 score greater than 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65" y="2338653"/>
            <a:ext cx="4326867" cy="38902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sort_values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714" y="1207246"/>
            <a:ext cx="70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Sort the rows based on the value of a column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14" y="2289980"/>
            <a:ext cx="3124284" cy="38752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sort_index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114902"/>
            <a:ext cx="70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Sort by the index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68" y="1778955"/>
            <a:ext cx="2663419" cy="460045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head and tail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457819"/>
            <a:ext cx="70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Return the first or last rows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23" y="3222021"/>
            <a:ext cx="3009135" cy="2519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589" y="3423440"/>
            <a:ext cx="2677488" cy="202991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99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69"/>
            <a:ext cx="10515600" cy="49782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 the MSIS students by hw2 descending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</a:t>
            </a:r>
            <a:r>
              <a:rPr lang="en-US" dirty="0"/>
              <a:t> </a:t>
            </a:r>
            <a:r>
              <a:rPr lang="en-US" b="1" dirty="0"/>
              <a:t>only</a:t>
            </a:r>
            <a:r>
              <a:rPr lang="en-US" dirty="0"/>
              <a:t> the field </a:t>
            </a:r>
            <a:r>
              <a:rPr lang="en-US" i="1" dirty="0"/>
              <a:t>hw1</a:t>
            </a:r>
            <a:r>
              <a:rPr lang="en-US" dirty="0"/>
              <a:t> of the four students with the largest hw2 grade (do not use </a:t>
            </a:r>
            <a:r>
              <a:rPr lang="en-US" dirty="0" err="1"/>
              <a:t>nlargest</a:t>
            </a:r>
            <a:r>
              <a:rPr lang="en-US" dirty="0"/>
              <a:t> on the </a:t>
            </a:r>
            <a:r>
              <a:rPr lang="en-US" dirty="0" err="1"/>
              <a:t>dataframe</a:t>
            </a:r>
            <a:r>
              <a:rPr lang="en-US" dirty="0"/>
              <a:t>... it has bugs)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mean, max, min, </a:t>
            </a:r>
            <a:r>
              <a:rPr lang="en-US" sz="5400" b="1" dirty="0" err="1" smtClean="0"/>
              <a:t>etc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114902"/>
            <a:ext cx="707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Aggregate functions will be broadcasted to all columns (axis = 0, default) or rows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53" y="2235225"/>
            <a:ext cx="1523384" cy="1113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465" y="2589853"/>
            <a:ext cx="1830524" cy="307749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the spread (i.e., highest minus </a:t>
            </a:r>
            <a:r>
              <a:rPr lang="en-US" dirty="0" smtClean="0"/>
              <a:t>lowest </a:t>
            </a:r>
            <a:r>
              <a:rPr lang="en-US" dirty="0" err="1" smtClean="0"/>
              <a:t>hw</a:t>
            </a:r>
            <a:r>
              <a:rPr lang="en-US" dirty="0" smtClean="0"/>
              <a:t> </a:t>
            </a:r>
            <a:r>
              <a:rPr lang="en-US" dirty="0"/>
              <a:t>grade) of each student. Consider only the students who submitted both </a:t>
            </a:r>
            <a:r>
              <a:rPr lang="en-US" dirty="0" err="1"/>
              <a:t>homeworks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has the largest spread?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9" y="2133167"/>
            <a:ext cx="2446175" cy="3938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8405" y="2480769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726" y="2489992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1810" y="2489992"/>
            <a:ext cx="1552354" cy="3521503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0193" y="3802339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 THE ROWS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6407" y="3455060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7437448" flipV="1">
            <a:off x="4279268" y="1834027"/>
            <a:ext cx="298274" cy="964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0846" y="185314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INDEX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5400000" flipV="1">
            <a:off x="7694325" y="3259993"/>
            <a:ext cx="291042" cy="79364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6200000" flipV="1">
            <a:off x="3404009" y="3689677"/>
            <a:ext cx="312572" cy="96432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17777" y="1757582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90738" y="1458048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 rot="5400000" flipV="1">
            <a:off x="7590042" y="1478967"/>
            <a:ext cx="312572" cy="96432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11809" y="2142664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6334196" flipV="1">
            <a:off x="7580661" y="2054985"/>
            <a:ext cx="298274" cy="7649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85081" y="2410387"/>
            <a:ext cx="213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COLUMNS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(It’s an Index object)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= Table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Index, columns, values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2001" y="1780855"/>
            <a:ext cx="48916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the index </a:t>
            </a:r>
            <a:r>
              <a:rPr lang="en-US" b="1" dirty="0" smtClean="0"/>
              <a:t>(as an index object), the columns (as index object) and </a:t>
            </a:r>
            <a:r>
              <a:rPr lang="en-US" b="1" dirty="0"/>
              <a:t>the values </a:t>
            </a:r>
            <a:r>
              <a:rPr lang="en-US" b="1" dirty="0" smtClean="0"/>
              <a:t>(as 2-dimensional </a:t>
            </a:r>
            <a:r>
              <a:rPr lang="en-US" b="1" dirty="0" err="1" smtClean="0"/>
              <a:t>ndarray</a:t>
            </a:r>
            <a:r>
              <a:rPr lang="en-US" b="1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Example: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47929" y="2466863"/>
            <a:ext cx="1552354" cy="3521503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POS. 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93942" y="6002766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4304" b="-1"/>
          <a:stretch/>
        </p:blipFill>
        <p:spPr>
          <a:xfrm>
            <a:off x="444182" y="3487245"/>
            <a:ext cx="6611584" cy="10165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5" y="4671318"/>
            <a:ext cx="4608231" cy="6763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218" y="4327445"/>
            <a:ext cx="3278704" cy="22628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72948" y="6552771"/>
            <a:ext cx="4114800" cy="365125"/>
          </a:xfrm>
        </p:spPr>
        <p:txBody>
          <a:bodyPr/>
          <a:lstStyle/>
          <a:p>
            <a:r>
              <a:rPr lang="en-US" dirty="0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821" y="1443832"/>
            <a:ext cx="7079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Access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using the positional index..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x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is the information needed to select the rows: positional index or range of integers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y (optional)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is the information needed to select the columns: positional index or range of integers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sz="20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47929" y="2466863"/>
            <a:ext cx="1552354" cy="3521503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93942" y="6002766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row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90686" y="3051446"/>
            <a:ext cx="3003780" cy="463579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36846"/>
          <a:stretch/>
        </p:blipFill>
        <p:spPr>
          <a:xfrm>
            <a:off x="549461" y="4499995"/>
            <a:ext cx="3656832" cy="11093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9461" y="4050730"/>
            <a:ext cx="28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20390" y="5064734"/>
            <a:ext cx="1141815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3503" y="48231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Series!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14" y="1429867"/>
            <a:ext cx="1824458" cy="680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14" y="2160986"/>
            <a:ext cx="1510639" cy="5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column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044186" y="1728200"/>
            <a:ext cx="573277" cy="432012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3777" y="2290311"/>
            <a:ext cx="28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28" y="2823695"/>
            <a:ext cx="3057485" cy="31171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06" y="1291897"/>
            <a:ext cx="2171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specific value	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074300" y="3051446"/>
            <a:ext cx="513484" cy="463579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96" y="1708282"/>
            <a:ext cx="2066925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50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a subset of rows/columns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996808" y="2392602"/>
            <a:ext cx="1362212" cy="177668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5" y="1998310"/>
            <a:ext cx="2737240" cy="26517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54" y="1255360"/>
            <a:ext cx="25336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13266</TotalTime>
  <Words>921</Words>
  <Application>Microsoft Office PowerPoint</Application>
  <PresentationFormat>Widescreen</PresentationFormat>
  <Paragraphs>374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pandas.DataFrame module 4</vt:lpstr>
      <vt:lpstr>DataFrame</vt:lpstr>
      <vt:lpstr>DataFrame = Table</vt:lpstr>
      <vt:lpstr>Index, columns, values</vt:lpstr>
      <vt:lpstr>df.iloc[x,y]</vt:lpstr>
      <vt:lpstr>df.iloc[x,y] – one row</vt:lpstr>
      <vt:lpstr>df.iloc[x,y] – one column</vt:lpstr>
      <vt:lpstr>df.iloc[x,y] – one specific value </vt:lpstr>
      <vt:lpstr>df.iloc[x,y] – a subset of rows/columns</vt:lpstr>
      <vt:lpstr>df.loc[x,y]</vt:lpstr>
      <vt:lpstr>df.loc[x,y] – one specific value </vt:lpstr>
      <vt:lpstr>df.loc[x,y] – one row</vt:lpstr>
      <vt:lpstr>df.loc[x,y] – one column</vt:lpstr>
      <vt:lpstr>df.loc[x,y] – using Boolean masks</vt:lpstr>
      <vt:lpstr>Problems</vt:lpstr>
      <vt:lpstr>sort_values</vt:lpstr>
      <vt:lpstr>sort_index</vt:lpstr>
      <vt:lpstr>head and tail</vt:lpstr>
      <vt:lpstr>Problems</vt:lpstr>
      <vt:lpstr>mean, max, min, etc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Windows User</cp:lastModifiedBy>
  <cp:revision>180</cp:revision>
  <cp:lastPrinted>2016-10-01T17:49:15Z</cp:lastPrinted>
  <dcterms:created xsi:type="dcterms:W3CDTF">2016-07-23T16:13:53Z</dcterms:created>
  <dcterms:modified xsi:type="dcterms:W3CDTF">2017-10-04T00:39:51Z</dcterms:modified>
</cp:coreProperties>
</file>