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361" r:id="rId2"/>
    <p:sldId id="375" r:id="rId3"/>
    <p:sldId id="350" r:id="rId4"/>
    <p:sldId id="417" r:id="rId5"/>
    <p:sldId id="414" r:id="rId6"/>
    <p:sldId id="415" r:id="rId7"/>
    <p:sldId id="423" r:id="rId8"/>
    <p:sldId id="416" r:id="rId9"/>
    <p:sldId id="418" r:id="rId10"/>
    <p:sldId id="422" r:id="rId11"/>
    <p:sldId id="419" r:id="rId12"/>
    <p:sldId id="420" r:id="rId13"/>
    <p:sldId id="421" r:id="rId14"/>
    <p:sldId id="42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9" autoAdjust="0"/>
    <p:restoredTop sz="94045"/>
  </p:normalViewPr>
  <p:slideViewPr>
    <p:cSldViewPr snapToGrid="0" snapToObjects="1">
      <p:cViewPr varScale="1">
        <p:scale>
          <a:sx n="112" d="100"/>
          <a:sy n="112" d="100"/>
        </p:scale>
        <p:origin x="63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1FE31-3812-3944-9707-6ECC70AFADCA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22BC7-4D1F-CD41-902C-26B1CD8F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35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956E-58B2-47EE-80C9-F8F2A5E919B3}" type="datetime1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6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15DEF-2CF6-4E67-97F4-F3E01048FF27}" type="datetime1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8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FCA1-825C-4633-843D-E82316D2683A}" type="datetime1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47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24829-E45A-4179-8818-41A813C88E9D}" type="datetime1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4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318D-B171-40CD-A629-9894A8FB8E5D}" type="datetime1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7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653F6-BE61-4033-9FDE-3E8D3DD8934E}" type="datetime1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2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BFD65-C2AC-4AA4-BF22-6D52E39159D8}" type="datetime1">
              <a:rPr lang="en-US" smtClean="0"/>
              <a:t>5/1/2017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14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6AA1-E64F-4B63-94B0-9F6FA2BBFC07}" type="datetime1">
              <a:rPr lang="en-US" smtClean="0"/>
              <a:t>5/1/2017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54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00230-2B0A-4D9B-B6C0-5ABAF273E56A}" type="datetime1">
              <a:rPr lang="en-US" smtClean="0"/>
              <a:t>5/1/2017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27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1FAD-1FDA-4F91-BE03-528ECA61A12B}" type="datetime1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5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11FF-CCFB-4010-B996-ABEF580F551F}" type="datetime1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3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851D9-AC64-44BC-B3C9-E7E0DC674C86}" type="datetime1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morani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onlinecourses.science.psu.edu/stat510/node/47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redfi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871226"/>
          </a:xfrm>
        </p:spPr>
        <p:txBody>
          <a:bodyPr/>
          <a:lstStyle/>
          <a:p>
            <a:r>
              <a:rPr lang="en-US" dirty="0" smtClean="0"/>
              <a:t>Univariate Time Series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1" dirty="0" smtClean="0"/>
              <a:t>module </a:t>
            </a:r>
            <a:r>
              <a:rPr lang="en-US" sz="2000" b="1" dirty="0" smtClean="0"/>
              <a:t>3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277" y="4378183"/>
            <a:ext cx="9144000" cy="133894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93292" y="318052"/>
            <a:ext cx="3720076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Note to other teachers and users of these slides</a:t>
            </a:r>
            <a:r>
              <a:rPr lang="en-US" sz="1400" dirty="0" smtClean="0"/>
              <a:t>. Feel free to </a:t>
            </a:r>
            <a:r>
              <a:rPr lang="en-US" sz="1400" dirty="0"/>
              <a:t>use </a:t>
            </a:r>
            <a:r>
              <a:rPr lang="en-US" sz="1400" dirty="0" smtClean="0"/>
              <a:t>or modify these </a:t>
            </a:r>
            <a:r>
              <a:rPr lang="en-US" sz="1400" dirty="0"/>
              <a:t>slides </a:t>
            </a:r>
            <a:r>
              <a:rPr lang="en-US" sz="1400" dirty="0" smtClean="0"/>
              <a:t>as you wish.  If </a:t>
            </a:r>
            <a:r>
              <a:rPr lang="en-US" sz="1400" dirty="0"/>
              <a:t>you </a:t>
            </a:r>
            <a:r>
              <a:rPr lang="en-US" sz="1400" dirty="0" smtClean="0"/>
              <a:t>use a </a:t>
            </a:r>
            <a:r>
              <a:rPr lang="en-US" sz="1400" dirty="0"/>
              <a:t>significant portion of these </a:t>
            </a:r>
            <a:r>
              <a:rPr lang="en-US" sz="1400" dirty="0" smtClean="0"/>
              <a:t>slides in </a:t>
            </a:r>
            <a:r>
              <a:rPr lang="en-US" sz="1400" dirty="0"/>
              <a:t>your own lecture, please include this message, </a:t>
            </a:r>
            <a:r>
              <a:rPr lang="en-US" sz="1400" dirty="0" smtClean="0"/>
              <a:t>or the </a:t>
            </a:r>
            <a:r>
              <a:rPr lang="en-US" sz="1400" dirty="0"/>
              <a:t>following link to the source repository </a:t>
            </a:r>
            <a:r>
              <a:rPr lang="en-US" sz="1400" dirty="0" smtClean="0"/>
              <a:t>of Michele’s lectures on </a:t>
            </a:r>
            <a:r>
              <a:rPr lang="en-US" sz="1400" dirty="0" err="1" smtClean="0"/>
              <a:t>github</a:t>
            </a:r>
            <a:r>
              <a:rPr lang="en-US" sz="1400" dirty="0" smtClean="0"/>
              <a:t>:</a:t>
            </a:r>
            <a:endParaRPr lang="en-US" sz="1400" dirty="0"/>
          </a:p>
          <a:p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github.com/samorani</a:t>
            </a:r>
            <a:r>
              <a:rPr lang="en-US" sz="1400" dirty="0" smtClean="0"/>
              <a:t>. Comments and </a:t>
            </a:r>
            <a:r>
              <a:rPr lang="en-US" sz="1400" dirty="0"/>
              <a:t>corrections </a:t>
            </a:r>
            <a:r>
              <a:rPr lang="en-US" sz="1400" dirty="0" smtClean="0"/>
              <a:t>are welcome.</a:t>
            </a:r>
            <a:endParaRPr lang="en-US" sz="1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Michele Samorani - Data Science Analysis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24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3825"/>
            <a:ext cx="10515600" cy="923925"/>
          </a:xfrm>
        </p:spPr>
        <p:txBody>
          <a:bodyPr/>
          <a:lstStyle/>
          <a:p>
            <a:r>
              <a:rPr lang="en-US" dirty="0" smtClean="0"/>
              <a:t>Housing Prices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5232"/>
            <a:ext cx="1886119" cy="7318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0356" y="2106776"/>
            <a:ext cx="6491287" cy="428132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8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housing prices correlated to Alphabet stock prices?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dirty="0" err="1"/>
              <a:t>anwer</a:t>
            </a:r>
            <a:r>
              <a:rPr lang="en-US" dirty="0"/>
              <a:t> this question, we first need to align the two Series. The Series </a:t>
            </a:r>
            <a:r>
              <a:rPr lang="en-US" i="1" dirty="0"/>
              <a:t>housing</a:t>
            </a:r>
            <a:r>
              <a:rPr lang="en-US" dirty="0"/>
              <a:t> has one try for each ending day of each month and a value that is the 3-month moving average; the series </a:t>
            </a:r>
            <a:r>
              <a:rPr lang="en-US" i="1" dirty="0"/>
              <a:t>stock</a:t>
            </a:r>
            <a:r>
              <a:rPr lang="en-US" dirty="0"/>
              <a:t> has one entry for each </a:t>
            </a:r>
            <a:r>
              <a:rPr lang="en-US" b="1" dirty="0"/>
              <a:t>trading day</a:t>
            </a:r>
            <a:r>
              <a:rPr lang="en-US" dirty="0"/>
              <a:t> and the value that is the closing price.</a:t>
            </a:r>
          </a:p>
          <a:p>
            <a:r>
              <a:rPr lang="en-US" dirty="0"/>
              <a:t>We will do the following: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“Pad”</a:t>
            </a:r>
            <a:r>
              <a:rPr lang="en-US" dirty="0"/>
              <a:t> </a:t>
            </a:r>
            <a:r>
              <a:rPr lang="en-US" i="1" dirty="0"/>
              <a:t>stock</a:t>
            </a:r>
            <a:r>
              <a:rPr lang="en-US" dirty="0"/>
              <a:t> so that there are no missing days (currently, holidays are missing)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Compute the 3-month moving average of </a:t>
            </a:r>
            <a:r>
              <a:rPr lang="en-US" i="1" dirty="0"/>
              <a:t>stock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Retain only the end-of-month days in </a:t>
            </a:r>
            <a:r>
              <a:rPr lang="en-US" i="1" dirty="0"/>
              <a:t>stock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9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Add missing days with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asfreq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1526" y="2358111"/>
            <a:ext cx="3584410" cy="3826192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49" y="2598185"/>
            <a:ext cx="2924175" cy="3188252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5" name="Right Arrow 4"/>
          <p:cNvSpPr/>
          <p:nvPr/>
        </p:nvSpPr>
        <p:spPr>
          <a:xfrm>
            <a:off x="3511550" y="3867150"/>
            <a:ext cx="4756150" cy="488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8362" y="3094819"/>
            <a:ext cx="4797425" cy="529128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3841750" y="4427913"/>
            <a:ext cx="383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method </a:t>
            </a:r>
            <a:r>
              <a:rPr lang="en-US" b="1" dirty="0" err="1" smtClean="0"/>
              <a:t>asfreq</a:t>
            </a:r>
            <a:r>
              <a:rPr lang="en-US" dirty="0" smtClean="0"/>
              <a:t> changes the frequency of the series (in this case to 1 day) and fill the holes by propagating forward (</a:t>
            </a:r>
            <a:r>
              <a:rPr lang="en-US" dirty="0" err="1" smtClean="0"/>
              <a:t>ffill</a:t>
            </a:r>
            <a:r>
              <a:rPr lang="en-US" dirty="0" smtClean="0"/>
              <a:t>) or backward (</a:t>
            </a:r>
            <a:r>
              <a:rPr lang="en-US" dirty="0" err="1" smtClean="0"/>
              <a:t>bfill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8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314325"/>
            <a:ext cx="11931650" cy="1325563"/>
          </a:xfrm>
        </p:spPr>
        <p:txBody>
          <a:bodyPr/>
          <a:lstStyle/>
          <a:p>
            <a:r>
              <a:rPr lang="en-US" dirty="0"/>
              <a:t>3. Retain the same days as in the housing Series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511550" y="3867150"/>
            <a:ext cx="4756150" cy="488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r="24364"/>
          <a:stretch/>
        </p:blipFill>
        <p:spPr>
          <a:xfrm>
            <a:off x="470908" y="2759075"/>
            <a:ext cx="2799342" cy="3194050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7400" y="2691534"/>
            <a:ext cx="3076575" cy="3672753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5056" y="3084108"/>
            <a:ext cx="4427537" cy="624291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9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150" y="214633"/>
            <a:ext cx="10515600" cy="820930"/>
          </a:xfrm>
        </p:spPr>
        <p:txBody>
          <a:bodyPr/>
          <a:lstStyle/>
          <a:p>
            <a:r>
              <a:rPr lang="en-US" dirty="0" smtClean="0"/>
              <a:t>Correlation Housing Prices vs GOOGL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2637" y="1512094"/>
            <a:ext cx="3001963" cy="1028380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5" name="Right Arrow 4"/>
          <p:cNvSpPr/>
          <p:nvPr/>
        </p:nvSpPr>
        <p:spPr>
          <a:xfrm flipH="1">
            <a:off x="3422650" y="2082800"/>
            <a:ext cx="1054100" cy="571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22800" y="2192635"/>
            <a:ext cx="1918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REALLY HIGH!</a:t>
            </a:r>
            <a:endParaRPr lang="en-US" sz="2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9" y="3463240"/>
            <a:ext cx="3932369" cy="2658159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8" name="Right Arrow 7"/>
          <p:cNvSpPr/>
          <p:nvPr/>
        </p:nvSpPr>
        <p:spPr>
          <a:xfrm>
            <a:off x="4168774" y="4654550"/>
            <a:ext cx="1838325" cy="482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499" y="2980339"/>
            <a:ext cx="5114925" cy="3615723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3977024" y="4301014"/>
            <a:ext cx="2411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Normalized at Feb 2012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71699" y="6413499"/>
            <a:ext cx="4114800" cy="365125"/>
          </a:xfrm>
        </p:spPr>
        <p:txBody>
          <a:bodyPr/>
          <a:lstStyle/>
          <a:p>
            <a:r>
              <a:rPr lang="en-US" dirty="0" smtClean="0"/>
              <a:t>Michele Samorani - Data Science Analysis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61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course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64921" y="4807789"/>
            <a:ext cx="4410973" cy="713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Python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2564920" y="4094672"/>
            <a:ext cx="4410973" cy="7131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numpy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2564919" y="3381555"/>
            <a:ext cx="4410973" cy="71311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pandas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2564921" y="2668438"/>
            <a:ext cx="1439129" cy="7131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Matplotlib</a:t>
            </a:r>
            <a:r>
              <a:rPr lang="en-US" b="1" dirty="0" smtClean="0"/>
              <a:t> /</a:t>
            </a:r>
          </a:p>
          <a:p>
            <a:pPr algn="ctr"/>
            <a:r>
              <a:rPr lang="en-US" b="1" dirty="0" err="1" smtClean="0"/>
              <a:t>Seaborn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5676181" y="2668437"/>
            <a:ext cx="1299713" cy="71311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scikitlearn</a:t>
            </a:r>
            <a:endParaRPr lang="en-US" b="1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712765" y="5230822"/>
            <a:ext cx="999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786191" y="5046156"/>
            <a:ext cx="178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Language, syntax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7638932" y="4452730"/>
            <a:ext cx="999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786191" y="4268064"/>
            <a:ext cx="2283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Computation package 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638932" y="3742792"/>
            <a:ext cx="999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786191" y="3558126"/>
            <a:ext cx="2434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structures package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7030279" y="2964700"/>
            <a:ext cx="999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177538" y="2780034"/>
            <a:ext cx="2689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Machine learning package 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803375" y="2035951"/>
            <a:ext cx="999594" cy="445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32582" y="1638338"/>
            <a:ext cx="227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Visualization packages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1758034" y="3478552"/>
            <a:ext cx="659219" cy="3955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5039" y="3457418"/>
            <a:ext cx="1948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TODAY</a:t>
            </a:r>
            <a:endParaRPr lang="en-US" sz="2400" b="1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7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Univariate Time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 </a:t>
            </a:r>
            <a:r>
              <a:rPr lang="en-US" dirty="0" smtClean="0"/>
              <a:t>from</a:t>
            </a:r>
            <a:r>
              <a:rPr lang="en-US" dirty="0"/>
              <a:t> </a:t>
            </a:r>
            <a:r>
              <a:rPr lang="en-US" u="sng" dirty="0">
                <a:hlinkClick r:id="rId2"/>
              </a:rPr>
              <a:t>here</a:t>
            </a:r>
            <a:r>
              <a:rPr lang="en-US" dirty="0"/>
              <a:t>: </a:t>
            </a:r>
            <a:r>
              <a:rPr lang="en-US" i="1" dirty="0"/>
              <a:t>a sequence of measurements of the same variable collected over time</a:t>
            </a:r>
            <a:r>
              <a:rPr lang="en-US" dirty="0"/>
              <a:t>. Examples: stock prices, demand, housing prices</a:t>
            </a:r>
            <a:r>
              <a:rPr lang="en-US" dirty="0" smtClean="0"/>
              <a:t>.</a:t>
            </a:r>
          </a:p>
          <a:p>
            <a:r>
              <a:rPr lang="en-US" dirty="0"/>
              <a:t>In pandas a univariate time series is a Series object where the index is a "timestamp".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3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Today we will look at two time series:</a:t>
            </a:r>
          </a:p>
          <a:p>
            <a:pPr lvl="1"/>
            <a:r>
              <a:rPr lang="en-US" dirty="0" smtClean="0"/>
              <a:t>The price of Alphabet shares (GOOGL)</a:t>
            </a:r>
          </a:p>
          <a:p>
            <a:pPr lvl="1"/>
            <a:r>
              <a:rPr lang="en-US" dirty="0" smtClean="0"/>
              <a:t>The median housing price in Santa Clara</a:t>
            </a:r>
          </a:p>
          <a:p>
            <a:pPr lvl="1"/>
            <a:endParaRPr lang="en-US" dirty="0"/>
          </a:p>
          <a:p>
            <a:r>
              <a:rPr lang="en-US" dirty="0" smtClean="0"/>
              <a:t>Our goals are: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Practice data manipulation with Series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Assess correlations between stock market and housing prices in the Bay Area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5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1096348"/>
            <a:ext cx="10858499" cy="57616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22110"/>
            <a:ext cx="10515600" cy="911225"/>
          </a:xfrm>
        </p:spPr>
        <p:txBody>
          <a:bodyPr/>
          <a:lstStyle/>
          <a:p>
            <a:r>
              <a:rPr lang="en-US" dirty="0" smtClean="0"/>
              <a:t>Create the Series object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stock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>
            <a:stCxn id="7" idx="1"/>
          </p:cNvCxnSpPr>
          <p:nvPr/>
        </p:nvCxnSpPr>
        <p:spPr>
          <a:xfrm flipH="1" flipV="1">
            <a:off x="2654300" y="2165350"/>
            <a:ext cx="4210050" cy="469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864350" y="2362200"/>
            <a:ext cx="238125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Ticker symbol to track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10" idx="1"/>
          </p:cNvCxnSpPr>
          <p:nvPr/>
        </p:nvCxnSpPr>
        <p:spPr>
          <a:xfrm flipH="1" flipV="1">
            <a:off x="5041900" y="2844800"/>
            <a:ext cx="4203700" cy="6223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245600" y="3194050"/>
            <a:ext cx="11430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6" idx="1"/>
          </p:cNvCxnSpPr>
          <p:nvPr/>
        </p:nvCxnSpPr>
        <p:spPr>
          <a:xfrm flipH="1">
            <a:off x="2463800" y="5556250"/>
            <a:ext cx="6419850" cy="939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883650" y="5283200"/>
            <a:ext cx="224155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Plot the price using </a:t>
            </a:r>
            <a:r>
              <a:rPr lang="en-US" i="1" dirty="0" err="1" smtClean="0">
                <a:solidFill>
                  <a:schemeClr val="tx1"/>
                </a:solidFill>
              </a:rPr>
              <a:t>matplotlib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0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a look at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stock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Series object has one entry for each trading day. The index (of type </a:t>
            </a:r>
            <a:r>
              <a:rPr lang="en-US" i="1" dirty="0"/>
              <a:t>datetime64</a:t>
            </a:r>
            <a:r>
              <a:rPr lang="en-US" dirty="0"/>
              <a:t>) is the day and the value (of type </a:t>
            </a:r>
            <a:r>
              <a:rPr lang="en-US" i="1" dirty="0"/>
              <a:t>float64</a:t>
            </a:r>
            <a:r>
              <a:rPr lang="en-US" dirty="0"/>
              <a:t>) is the closing price.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678" y="3289300"/>
            <a:ext cx="2718515" cy="3022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472" y="3289300"/>
            <a:ext cx="2669465" cy="3022600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5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3825"/>
            <a:ext cx="10515600" cy="923925"/>
          </a:xfrm>
        </p:spPr>
        <p:txBody>
          <a:bodyPr/>
          <a:lstStyle/>
          <a:p>
            <a:r>
              <a:rPr lang="en-US" dirty="0" smtClean="0"/>
              <a:t>GOOGL price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400" y="2151960"/>
            <a:ext cx="5727700" cy="40408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725" y="1146175"/>
            <a:ext cx="1444625" cy="74256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9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1400"/>
            <a:ext cx="10515600" cy="561975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day had the largest stock price?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In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the 10 days with largest stock price? Report both the day and the price</a:t>
            </a:r>
            <a:r>
              <a:rPr lang="en-US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In class </a:t>
            </a:r>
            <a:endParaRPr lang="en-US" dirty="0" smtClean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</a:t>
            </a:r>
            <a:r>
              <a:rPr lang="en-US" dirty="0"/>
              <a:t>much profit (%) would we make if we bought at the beginning and sold everything on the last day? Do not type in any date</a:t>
            </a:r>
            <a:r>
              <a:rPr lang="en-US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In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is the moving average of the price at each trading session? Use a 50-trading-days window. </a:t>
            </a:r>
            <a:r>
              <a:rPr lang="en-US" i="1" dirty="0"/>
              <a:t>Hint</a:t>
            </a:r>
            <a:r>
              <a:rPr lang="en-US" dirty="0"/>
              <a:t>: Explore the method </a:t>
            </a:r>
            <a:r>
              <a:rPr lang="en-US" i="1" dirty="0" smtClean="0"/>
              <a:t>rolling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In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Consider this investment strategy: buy on day x and then sell after 5 days (on day x+5). Find the expected profit (in %) of this operation. </a:t>
            </a:r>
            <a:r>
              <a:rPr lang="en-US" i="1" dirty="0"/>
              <a:t>Hint</a:t>
            </a:r>
            <a:r>
              <a:rPr lang="en-US" dirty="0"/>
              <a:t>: explore the method </a:t>
            </a:r>
            <a:r>
              <a:rPr lang="en-US" i="1" dirty="0"/>
              <a:t>shift </a:t>
            </a:r>
            <a:endParaRPr lang="en-US" i="1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In class</a:t>
            </a:r>
            <a:endParaRPr lang="en-US" dirty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Consider this investment strategy: buy whenever the price goes above the 20-day moving average, and then sell after 5 trading sessions. How much profit (in %) would we make on average?</a:t>
            </a:r>
            <a:endParaRPr lang="en-US" i="1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In </a:t>
            </a:r>
            <a:r>
              <a:rPr lang="en-US" dirty="0" smtClean="0">
                <a:solidFill>
                  <a:srgbClr val="C00000"/>
                </a:solidFill>
              </a:rPr>
              <a:t>class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9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Housing Prices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file </a:t>
            </a:r>
            <a:r>
              <a:rPr lang="en-US" i="1" dirty="0"/>
              <a:t>santaclara_sfh.csv</a:t>
            </a:r>
            <a:r>
              <a:rPr lang="en-US" dirty="0"/>
              <a:t> was downloaded from </a:t>
            </a:r>
            <a:r>
              <a:rPr lang="en-US" u="sng" dirty="0">
                <a:hlinkClick r:id="rId2"/>
              </a:rPr>
              <a:t>redfin.com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each end of month day, this file reports the median price of a single family home (</a:t>
            </a:r>
            <a:r>
              <a:rPr lang="en-US" dirty="0" err="1"/>
              <a:t>sfh</a:t>
            </a:r>
            <a:r>
              <a:rPr lang="en-US" dirty="0"/>
              <a:t>) in zip code 95050 over the previous 3 months.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350" y="3771480"/>
            <a:ext cx="3879850" cy="2629320"/>
          </a:xfrm>
          <a:prstGeom prst="rect">
            <a:avLst/>
          </a:prstGeom>
          <a:ln>
            <a:solidFill>
              <a:srgbClr val="0070C0"/>
            </a:solidFill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5461000" y="5467350"/>
            <a:ext cx="1828800" cy="2127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334250" y="5080822"/>
            <a:ext cx="3816350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Median price of sales between </a:t>
            </a:r>
          </a:p>
          <a:p>
            <a:r>
              <a:rPr lang="en-US" dirty="0" smtClean="0"/>
              <a:t>2012-02-01 and 2012-04-30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191000" y="5530850"/>
            <a:ext cx="1270000" cy="298450"/>
          </a:xfrm>
          <a:prstGeom prst="ellipse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1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8273</TotalTime>
  <Words>474</Words>
  <Application>Microsoft Office PowerPoint</Application>
  <PresentationFormat>Widescreen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 Theme</vt:lpstr>
      <vt:lpstr>Univariate Time Series  module 3</vt:lpstr>
      <vt:lpstr>This course</vt:lpstr>
      <vt:lpstr>Univariate Time Series</vt:lpstr>
      <vt:lpstr>Today’s data </vt:lpstr>
      <vt:lpstr>Create the Series object stock</vt:lpstr>
      <vt:lpstr>Take a look at stock</vt:lpstr>
      <vt:lpstr>GOOGL price</vt:lpstr>
      <vt:lpstr>Some problems</vt:lpstr>
      <vt:lpstr>Housing Prices</vt:lpstr>
      <vt:lpstr>Housing Prices</vt:lpstr>
      <vt:lpstr>Are housing prices correlated to Alphabet stock prices?</vt:lpstr>
      <vt:lpstr>1. Add missing days with asfreq</vt:lpstr>
      <vt:lpstr>3. Retain the same days as in the housing Series</vt:lpstr>
      <vt:lpstr>Correlation Housing Prices vs GOOGL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</dc:title>
  <dc:creator>Microsoft Office User</dc:creator>
  <cp:lastModifiedBy>Michele Samorani</cp:lastModifiedBy>
  <cp:revision>173</cp:revision>
  <cp:lastPrinted>2016-10-01T17:49:15Z</cp:lastPrinted>
  <dcterms:created xsi:type="dcterms:W3CDTF">2016-07-23T16:13:53Z</dcterms:created>
  <dcterms:modified xsi:type="dcterms:W3CDTF">2017-05-01T23:38:57Z</dcterms:modified>
</cp:coreProperties>
</file>