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61" r:id="rId2"/>
    <p:sldId id="404" r:id="rId3"/>
    <p:sldId id="402" r:id="rId4"/>
    <p:sldId id="403" r:id="rId5"/>
    <p:sldId id="405" r:id="rId6"/>
    <p:sldId id="407" r:id="rId7"/>
    <p:sldId id="408" r:id="rId8"/>
    <p:sldId id="409" r:id="rId9"/>
    <p:sldId id="410" r:id="rId10"/>
    <p:sldId id="420" r:id="rId11"/>
    <p:sldId id="412" r:id="rId12"/>
    <p:sldId id="414" r:id="rId13"/>
    <p:sldId id="416" r:id="rId14"/>
    <p:sldId id="417" r:id="rId15"/>
    <p:sldId id="418" r:id="rId16"/>
    <p:sldId id="421" r:id="rId17"/>
    <p:sldId id="42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9" autoAdjust="0"/>
    <p:restoredTop sz="94045"/>
  </p:normalViewPr>
  <p:slideViewPr>
    <p:cSldViewPr snapToGrid="0" snapToObjects="1">
      <p:cViewPr>
        <p:scale>
          <a:sx n="100" d="100"/>
          <a:sy n="100" d="100"/>
        </p:scale>
        <p:origin x="109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1FE31-3812-3944-9707-6ECC70AFADCA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22BC7-4D1F-CD41-902C-26B1CD8F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3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22BC7-4D1F-CD41-902C-26B1CD8F66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34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22BC7-4D1F-CD41-902C-26B1CD8F66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51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22BC7-4D1F-CD41-902C-26B1CD8F66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28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22BC7-4D1F-CD41-902C-26B1CD8F66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46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D42B-93F3-48C8-8BF3-D3ABB4409479}" type="datetime1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C97A-5F9E-4F87-9D85-56F1696F2429}" type="datetime1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B3F4-6D0C-4B73-A0A5-00687E31CE97}" type="datetime1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4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0710-C78D-4164-9C2B-059453D143E0}" type="datetime1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7139-4F95-4939-8395-316C50DE9D19}" type="datetime1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7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B308-D950-4AFC-8394-CA87FC9B861E}" type="datetime1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2790-62ED-4FDF-911F-921F0F97FA44}" type="datetime1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52C6-BC27-4614-966C-AA8FD57192B8}" type="datetime1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5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9083-445C-4A3D-B03B-C74A2F021CA1}" type="datetime1">
              <a:rPr lang="en-US" smtClean="0"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2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2E50-602E-471E-B416-014B8B54D312}" type="datetime1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9796-F891-48F8-B38D-50058B2B15FD}" type="datetime1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7DCBF-10AA-4FC8-8039-7A244F947C9B}" type="datetime1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oran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pandas.DataFrame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1" dirty="0" smtClean="0"/>
              <a:t>module 4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093292" y="318052"/>
            <a:ext cx="372007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Note to other teachers and users of these slides</a:t>
            </a:r>
            <a:r>
              <a:rPr lang="en-US" sz="1400" dirty="0" smtClean="0"/>
              <a:t>. Feel free to </a:t>
            </a:r>
            <a:r>
              <a:rPr lang="en-US" sz="1400" dirty="0"/>
              <a:t>use </a:t>
            </a:r>
            <a:r>
              <a:rPr lang="en-US" sz="1400" dirty="0" smtClean="0"/>
              <a:t>or modify these </a:t>
            </a:r>
            <a:r>
              <a:rPr lang="en-US" sz="1400" dirty="0"/>
              <a:t>slides </a:t>
            </a:r>
            <a:r>
              <a:rPr lang="en-US" sz="1400" dirty="0" smtClean="0"/>
              <a:t>as you wish.  If </a:t>
            </a:r>
            <a:r>
              <a:rPr lang="en-US" sz="1400" dirty="0"/>
              <a:t>you </a:t>
            </a:r>
            <a:r>
              <a:rPr lang="en-US" sz="1400" dirty="0" smtClean="0"/>
              <a:t>use a </a:t>
            </a:r>
            <a:r>
              <a:rPr lang="en-US" sz="1400" dirty="0"/>
              <a:t>significant portion of these </a:t>
            </a:r>
            <a:r>
              <a:rPr lang="en-US" sz="1400" dirty="0" smtClean="0"/>
              <a:t>slides in </a:t>
            </a:r>
            <a:r>
              <a:rPr lang="en-US" sz="1400" dirty="0"/>
              <a:t>your own lecture, please include this message, </a:t>
            </a:r>
            <a:r>
              <a:rPr lang="en-US" sz="1400" dirty="0" smtClean="0"/>
              <a:t>or the </a:t>
            </a:r>
            <a:r>
              <a:rPr lang="en-US" sz="1400" dirty="0"/>
              <a:t>following link to the source repository </a:t>
            </a:r>
            <a:r>
              <a:rPr lang="en-US" sz="1400" dirty="0" smtClean="0"/>
              <a:t>of Michele’s lectures on </a:t>
            </a:r>
            <a:r>
              <a:rPr lang="en-US" sz="1400" dirty="0" err="1" smtClean="0"/>
              <a:t>github</a:t>
            </a:r>
            <a:r>
              <a:rPr lang="en-US" sz="1400" dirty="0" smtClean="0"/>
              <a:t>:</a:t>
            </a:r>
            <a:endParaRPr lang="en-US" sz="1400" dirty="0"/>
          </a:p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github.com/samorani</a:t>
            </a:r>
            <a:r>
              <a:rPr lang="en-US" sz="1400" dirty="0" smtClean="0"/>
              <a:t>. Comments and </a:t>
            </a:r>
            <a:r>
              <a:rPr lang="en-US" sz="1400" dirty="0"/>
              <a:t>corrections </a:t>
            </a:r>
            <a:r>
              <a:rPr lang="en-US" sz="1400" dirty="0" smtClean="0"/>
              <a:t>are welcome.</a:t>
            </a:r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4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748" y="188552"/>
            <a:ext cx="10515600" cy="723297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/>
              <a:t>df.ix</a:t>
            </a:r>
            <a:r>
              <a:rPr lang="en-US" sz="5400" b="1" dirty="0" smtClean="0"/>
              <a:t>[</a:t>
            </a:r>
            <a:r>
              <a:rPr lang="en-US" sz="5400" b="1" dirty="0" err="1" smtClean="0"/>
              <a:t>x,y</a:t>
            </a:r>
            <a:r>
              <a:rPr lang="en-US" sz="5400" b="1" dirty="0" smtClean="0"/>
              <a:t>] – using Boolean masks</a:t>
            </a:r>
            <a:endParaRPr lang="en-US" sz="5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228" y="2110038"/>
            <a:ext cx="2446175" cy="39382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64524" y="2457640"/>
            <a:ext cx="418704" cy="365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2845" y="2466863"/>
            <a:ext cx="835083" cy="352150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753896" y="1734453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47928" y="2119535"/>
            <a:ext cx="155235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76351" y="1088122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0283" y="2173081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COLUMNS</a:t>
            </a:r>
          </a:p>
        </p:txBody>
      </p:sp>
      <p:sp>
        <p:nvSpPr>
          <p:cNvPr id="25" name="TextBox 24"/>
          <p:cNvSpPr txBox="1"/>
          <p:nvPr/>
        </p:nvSpPr>
        <p:spPr>
          <a:xfrm rot="1405271">
            <a:off x="8347505" y="20813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8823" y="3325211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POS.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ROWS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9539067" y="3655829"/>
            <a:ext cx="1790336" cy="1114454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97" y="1759193"/>
            <a:ext cx="5163117" cy="9520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26" y="1376927"/>
            <a:ext cx="4578596" cy="49440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9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5099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8669"/>
            <a:ext cx="10515600" cy="497829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Retrieve Shelby's hw1 </a:t>
            </a:r>
            <a:r>
              <a:rPr lang="en-US" dirty="0" smtClean="0"/>
              <a:t>grade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Retrieve Shelby's </a:t>
            </a:r>
            <a:r>
              <a:rPr lang="en-US" dirty="0" smtClean="0"/>
              <a:t>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Who obtained the highest grade in hw2</a:t>
            </a:r>
            <a:r>
              <a:rPr lang="en-US" dirty="0" smtClean="0"/>
              <a:t>? Note that there are 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/>
              <a:t>those students who obtained the same score in hw1 and in hw2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average hw1 score of those students who got a hw2 score greater than 5.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0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665" y="2338653"/>
            <a:ext cx="4326867" cy="389025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748" y="188552"/>
            <a:ext cx="10515600" cy="723297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/>
              <a:t>sort_values</a:t>
            </a:r>
            <a:endParaRPr lang="en-US" sz="5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3228" y="2110038"/>
            <a:ext cx="2446175" cy="39382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64524" y="2457640"/>
            <a:ext cx="418704" cy="365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2845" y="2466863"/>
            <a:ext cx="835083" cy="352150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753896" y="1734453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47928" y="2119535"/>
            <a:ext cx="155235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76351" y="1088122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0283" y="2173081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COLUMNS</a:t>
            </a:r>
          </a:p>
        </p:txBody>
      </p:sp>
      <p:sp>
        <p:nvSpPr>
          <p:cNvPr id="25" name="TextBox 24"/>
          <p:cNvSpPr txBox="1"/>
          <p:nvPr/>
        </p:nvSpPr>
        <p:spPr>
          <a:xfrm rot="1405271">
            <a:off x="8347505" y="20813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8823" y="3325211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POS.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ROWS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7714" y="1207246"/>
            <a:ext cx="707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 Neue"/>
              </a:rPr>
              <a:t>Sort the rows based on the value of a column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714" y="2289980"/>
            <a:ext cx="3124284" cy="387526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9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748" y="188552"/>
            <a:ext cx="10515600" cy="723297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/>
              <a:t>sort_index</a:t>
            </a:r>
            <a:endParaRPr lang="en-US" sz="5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228" y="2110038"/>
            <a:ext cx="2446175" cy="39382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64524" y="2457640"/>
            <a:ext cx="418704" cy="365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2845" y="2466863"/>
            <a:ext cx="835083" cy="352150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753896" y="1734453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47928" y="2119535"/>
            <a:ext cx="155235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76351" y="1088122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0283" y="2173081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COLUMNS</a:t>
            </a:r>
          </a:p>
        </p:txBody>
      </p:sp>
      <p:sp>
        <p:nvSpPr>
          <p:cNvPr id="25" name="TextBox 24"/>
          <p:cNvSpPr txBox="1"/>
          <p:nvPr/>
        </p:nvSpPr>
        <p:spPr>
          <a:xfrm rot="1405271">
            <a:off x="8347505" y="20813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8823" y="3325211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POS.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ROWS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821" y="1114902"/>
            <a:ext cx="707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 Neue"/>
              </a:rPr>
              <a:t>Sort by the index labels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268" y="1778955"/>
            <a:ext cx="2663419" cy="4600451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748" y="188552"/>
            <a:ext cx="10515600" cy="72329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head and tail</a:t>
            </a:r>
            <a:endParaRPr lang="en-US" sz="5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228" y="2110038"/>
            <a:ext cx="2446175" cy="39382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64524" y="2457640"/>
            <a:ext cx="418704" cy="365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2845" y="2466863"/>
            <a:ext cx="835083" cy="352150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753896" y="1734453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47928" y="2119535"/>
            <a:ext cx="155235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76351" y="1088122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0283" y="2173081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COLUMNS</a:t>
            </a:r>
          </a:p>
        </p:txBody>
      </p:sp>
      <p:sp>
        <p:nvSpPr>
          <p:cNvPr id="25" name="TextBox 24"/>
          <p:cNvSpPr txBox="1"/>
          <p:nvPr/>
        </p:nvSpPr>
        <p:spPr>
          <a:xfrm rot="1405271">
            <a:off x="8347505" y="20813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8823" y="3325211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POS.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ROWS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821" y="1457819"/>
            <a:ext cx="707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 Neue"/>
              </a:rPr>
              <a:t>Return the first or last rows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23" y="3222021"/>
            <a:ext cx="3009135" cy="25192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589" y="3423440"/>
            <a:ext cx="2677488" cy="202991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0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5099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8669"/>
            <a:ext cx="10515600" cy="497829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Sort the MSIS students by hw2 descending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Show</a:t>
            </a:r>
            <a:r>
              <a:rPr lang="en-US" dirty="0"/>
              <a:t> </a:t>
            </a:r>
            <a:r>
              <a:rPr lang="en-US" b="1" dirty="0"/>
              <a:t>only</a:t>
            </a:r>
            <a:r>
              <a:rPr lang="en-US" dirty="0"/>
              <a:t> the field </a:t>
            </a:r>
            <a:r>
              <a:rPr lang="en-US" i="1" dirty="0"/>
              <a:t>hw1</a:t>
            </a:r>
            <a:r>
              <a:rPr lang="en-US" dirty="0"/>
              <a:t> of the four students with the largest hw2 grade (do not use </a:t>
            </a:r>
            <a:r>
              <a:rPr lang="en-US" dirty="0" err="1"/>
              <a:t>nlargest</a:t>
            </a:r>
            <a:r>
              <a:rPr lang="en-US" dirty="0"/>
              <a:t> on the </a:t>
            </a:r>
            <a:r>
              <a:rPr lang="en-US" dirty="0" err="1"/>
              <a:t>dataframe</a:t>
            </a:r>
            <a:r>
              <a:rPr lang="en-US" dirty="0"/>
              <a:t>... it has bugs)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748" y="188552"/>
            <a:ext cx="10515600" cy="72329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mean, max, min, </a:t>
            </a:r>
            <a:r>
              <a:rPr lang="en-US" sz="5400" b="1" dirty="0" err="1" smtClean="0"/>
              <a:t>etc</a:t>
            </a:r>
            <a:endParaRPr lang="en-US" sz="5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228" y="2110038"/>
            <a:ext cx="2446175" cy="39382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64524" y="2457640"/>
            <a:ext cx="418704" cy="365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2845" y="2466863"/>
            <a:ext cx="835083" cy="352150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753896" y="1734453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47928" y="2119535"/>
            <a:ext cx="155235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76351" y="1088122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0283" y="2173081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COLUMNS</a:t>
            </a:r>
          </a:p>
        </p:txBody>
      </p:sp>
      <p:sp>
        <p:nvSpPr>
          <p:cNvPr id="25" name="TextBox 24"/>
          <p:cNvSpPr txBox="1"/>
          <p:nvPr/>
        </p:nvSpPr>
        <p:spPr>
          <a:xfrm rot="1405271">
            <a:off x="8347505" y="20813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8823" y="3325211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POS.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ROWS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821" y="1114902"/>
            <a:ext cx="707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 Neue"/>
              </a:rPr>
              <a:t>Aggregate functions will be broadcasted to all columns (axis = 0, default) or rows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53" y="2235225"/>
            <a:ext cx="1523384" cy="11136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465" y="2589853"/>
            <a:ext cx="1830524" cy="307749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1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Compute the spread (i.e., highest minus </a:t>
            </a:r>
            <a:r>
              <a:rPr lang="en-US" dirty="0" smtClean="0"/>
              <a:t>lowest </a:t>
            </a:r>
            <a:r>
              <a:rPr lang="en-US" dirty="0" err="1" smtClean="0"/>
              <a:t>hw</a:t>
            </a:r>
            <a:r>
              <a:rPr lang="en-US" dirty="0" smtClean="0"/>
              <a:t> </a:t>
            </a:r>
            <a:r>
              <a:rPr lang="en-US" dirty="0"/>
              <a:t>grade) of each student. Consider only the students who submitted both </a:t>
            </a:r>
            <a:r>
              <a:rPr lang="en-US" dirty="0" err="1"/>
              <a:t>homeworks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Who has the largest spread?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3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1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109" y="2133167"/>
            <a:ext cx="2446175" cy="3938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28405" y="2480769"/>
            <a:ext cx="418704" cy="365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76726" y="2489992"/>
            <a:ext cx="835083" cy="352150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1810" y="2489992"/>
            <a:ext cx="1552354" cy="3521503"/>
          </a:xfrm>
          <a:prstGeom prst="rect">
            <a:avLst/>
          </a:prstGeom>
          <a:solidFill>
            <a:schemeClr val="accent2">
              <a:lumMod val="40000"/>
              <a:lumOff val="6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80193" y="3802339"/>
            <a:ext cx="2004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ON THE ROWS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6407" y="3455060"/>
            <a:ext cx="909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VALUES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 rot="17437448" flipV="1">
            <a:off x="4279268" y="1834027"/>
            <a:ext cx="298274" cy="9643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130846" y="1853149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INDEX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" name="Up Arrow 13"/>
          <p:cNvSpPr/>
          <p:nvPr/>
        </p:nvSpPr>
        <p:spPr>
          <a:xfrm rot="5400000" flipV="1">
            <a:off x="7694325" y="3259993"/>
            <a:ext cx="291042" cy="793649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 rot="16200000" flipV="1">
            <a:off x="3404009" y="3689677"/>
            <a:ext cx="312572" cy="964328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717777" y="1757582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90738" y="1458048"/>
            <a:ext cx="2004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Up Arrow 17"/>
          <p:cNvSpPr/>
          <p:nvPr/>
        </p:nvSpPr>
        <p:spPr>
          <a:xfrm rot="5400000" flipV="1">
            <a:off x="7590042" y="1478967"/>
            <a:ext cx="312572" cy="964328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11809" y="2142664"/>
            <a:ext cx="155235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6334196" flipV="1">
            <a:off x="7580661" y="2054985"/>
            <a:ext cx="298274" cy="7649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185081" y="2410387"/>
            <a:ext cx="2133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COLUMNS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(It’s an Index object)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= Table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0" grpId="0"/>
      <p:bldP spid="12" grpId="0" animBg="1"/>
      <p:bldP spid="13" grpId="0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748" y="188552"/>
            <a:ext cx="10515600" cy="72329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Index, columns, values</a:t>
            </a:r>
            <a:endParaRPr lang="en-US" sz="5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2001" y="1780855"/>
            <a:ext cx="489163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Return the index </a:t>
            </a:r>
            <a:r>
              <a:rPr lang="en-US" b="1" dirty="0" smtClean="0"/>
              <a:t>(as an index object), the columns (as index object) and </a:t>
            </a:r>
            <a:r>
              <a:rPr lang="en-US" b="1" dirty="0"/>
              <a:t>the values </a:t>
            </a:r>
            <a:r>
              <a:rPr lang="en-US" b="1" dirty="0" smtClean="0"/>
              <a:t>(as 2-dimensional </a:t>
            </a:r>
            <a:r>
              <a:rPr lang="en-US" b="1" dirty="0" err="1" smtClean="0"/>
              <a:t>ndarray</a:t>
            </a:r>
            <a:r>
              <a:rPr lang="en-US" b="1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 smtClean="0"/>
              <a:t>Example: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228" y="2110038"/>
            <a:ext cx="2446175" cy="39382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64524" y="2457640"/>
            <a:ext cx="418704" cy="365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2845" y="2466863"/>
            <a:ext cx="835083" cy="352150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747929" y="2466863"/>
            <a:ext cx="1552354" cy="3521503"/>
          </a:xfrm>
          <a:prstGeom prst="rect">
            <a:avLst/>
          </a:prstGeom>
          <a:solidFill>
            <a:schemeClr val="accent2">
              <a:lumMod val="40000"/>
              <a:lumOff val="6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753896" y="1734453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47928" y="2119535"/>
            <a:ext cx="155235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76351" y="1088122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0283" y="2173081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COLUMNS</a:t>
            </a:r>
          </a:p>
        </p:txBody>
      </p:sp>
      <p:sp>
        <p:nvSpPr>
          <p:cNvPr id="25" name="TextBox 24"/>
          <p:cNvSpPr txBox="1"/>
          <p:nvPr/>
        </p:nvSpPr>
        <p:spPr>
          <a:xfrm rot="1405271">
            <a:off x="8347505" y="20813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8823" y="3325211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POS. INDEX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ROWS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193942" y="6002766"/>
            <a:ext cx="909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VALUES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t="4304" b="-1"/>
          <a:stretch/>
        </p:blipFill>
        <p:spPr>
          <a:xfrm>
            <a:off x="444182" y="3487245"/>
            <a:ext cx="6611584" cy="101656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85" y="4671318"/>
            <a:ext cx="4608231" cy="67633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6218" y="4327445"/>
            <a:ext cx="3278704" cy="226283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472948" y="6552771"/>
            <a:ext cx="4114800" cy="365125"/>
          </a:xfrm>
        </p:spPr>
        <p:txBody>
          <a:bodyPr/>
          <a:lstStyle/>
          <a:p>
            <a:r>
              <a:rPr lang="en-US" dirty="0" smtClean="0"/>
              <a:t>Michele Samorani - Data Science Analysis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7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748" y="188552"/>
            <a:ext cx="10515600" cy="723297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/>
              <a:t>df.ix</a:t>
            </a:r>
            <a:r>
              <a:rPr lang="en-US" sz="5400" b="1" dirty="0" smtClean="0"/>
              <a:t>[</a:t>
            </a:r>
            <a:r>
              <a:rPr lang="en-US" sz="5400" b="1" dirty="0" err="1" smtClean="0"/>
              <a:t>x,y</a:t>
            </a:r>
            <a:r>
              <a:rPr lang="en-US" sz="5400" b="1" dirty="0" smtClean="0"/>
              <a:t>]</a:t>
            </a:r>
            <a:endParaRPr lang="en-US" sz="5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57821" y="1443832"/>
            <a:ext cx="707922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Access using the index labels or the 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positional indices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 If the index labels are integer and you want to access the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dataframe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using the 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positional indices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you should use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 </a:t>
            </a:r>
            <a:r>
              <a:rPr lang="en-US" b="1" dirty="0" err="1">
                <a:solidFill>
                  <a:srgbClr val="000000"/>
                </a:solidFill>
                <a:latin typeface="Helvetica Neue"/>
              </a:rPr>
              <a:t>iloc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Helvetica Neue"/>
              </a:rPr>
              <a:t>x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 is the information needed to select 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the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rows: label index, 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positional index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range of index labels, range of integers,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masks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Helvetica Neue"/>
              </a:rPr>
              <a:t>y (optional)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 is the information needed to select the columns: label index, 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positional index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range of index labels, range of integers,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masks</a:t>
            </a:r>
          </a:p>
          <a:p>
            <a:endParaRPr lang="en-US" sz="2000" dirty="0" smtClean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228" y="2110038"/>
            <a:ext cx="2446175" cy="39382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64524" y="2457640"/>
            <a:ext cx="418704" cy="365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2845" y="2466863"/>
            <a:ext cx="835083" cy="352150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747929" y="2466863"/>
            <a:ext cx="1552354" cy="3521503"/>
          </a:xfrm>
          <a:prstGeom prst="rect">
            <a:avLst/>
          </a:prstGeom>
          <a:solidFill>
            <a:schemeClr val="accent2">
              <a:lumMod val="40000"/>
              <a:lumOff val="6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753896" y="1734453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47928" y="2119535"/>
            <a:ext cx="155235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76351" y="1088122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0283" y="2173081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COLUMNS</a:t>
            </a:r>
          </a:p>
        </p:txBody>
      </p:sp>
      <p:sp>
        <p:nvSpPr>
          <p:cNvPr id="25" name="TextBox 24"/>
          <p:cNvSpPr txBox="1"/>
          <p:nvPr/>
        </p:nvSpPr>
        <p:spPr>
          <a:xfrm rot="1405271">
            <a:off x="8347505" y="20813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8823" y="3325211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POS.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ROWS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193942" y="6002766"/>
            <a:ext cx="909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VALUES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8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748" y="188552"/>
            <a:ext cx="10515600" cy="723297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/>
              <a:t>df.ix</a:t>
            </a:r>
            <a:r>
              <a:rPr lang="en-US" sz="5400" b="1" dirty="0" smtClean="0"/>
              <a:t>[</a:t>
            </a:r>
            <a:r>
              <a:rPr lang="en-US" sz="5400" b="1" dirty="0" err="1" smtClean="0"/>
              <a:t>x,y</a:t>
            </a:r>
            <a:r>
              <a:rPr lang="en-US" sz="5400" b="1" dirty="0" smtClean="0"/>
              <a:t>] – one specific value	</a:t>
            </a:r>
            <a:endParaRPr lang="en-US" sz="5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228" y="2110038"/>
            <a:ext cx="2446175" cy="39382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64524" y="2457640"/>
            <a:ext cx="418704" cy="365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2845" y="2466863"/>
            <a:ext cx="835083" cy="352150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753896" y="1734453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47928" y="2119535"/>
            <a:ext cx="155235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76351" y="1088122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0283" y="2173081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COLUMNS</a:t>
            </a:r>
          </a:p>
        </p:txBody>
      </p:sp>
      <p:sp>
        <p:nvSpPr>
          <p:cNvPr id="25" name="TextBox 24"/>
          <p:cNvSpPr txBox="1"/>
          <p:nvPr/>
        </p:nvSpPr>
        <p:spPr>
          <a:xfrm rot="1405271">
            <a:off x="8347505" y="20813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8823" y="3325211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POS.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ROWS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582" y="3231496"/>
            <a:ext cx="1484221" cy="95683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457" y="3363221"/>
            <a:ext cx="2557152" cy="82510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4" name="Oval 3"/>
          <p:cNvSpPr/>
          <p:nvPr/>
        </p:nvSpPr>
        <p:spPr>
          <a:xfrm>
            <a:off x="10074300" y="3051446"/>
            <a:ext cx="513484" cy="463579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0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748" y="188552"/>
            <a:ext cx="10515600" cy="723297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/>
              <a:t>df.ix</a:t>
            </a:r>
            <a:r>
              <a:rPr lang="en-US" sz="5400" b="1" dirty="0" smtClean="0"/>
              <a:t>[</a:t>
            </a:r>
            <a:r>
              <a:rPr lang="en-US" sz="5400" b="1" dirty="0" err="1" smtClean="0"/>
              <a:t>x,y</a:t>
            </a:r>
            <a:r>
              <a:rPr lang="en-US" sz="5400" b="1" dirty="0" smtClean="0"/>
              <a:t>] – one row</a:t>
            </a:r>
            <a:endParaRPr lang="en-US" sz="5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228" y="2110038"/>
            <a:ext cx="2446175" cy="39382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64524" y="2457640"/>
            <a:ext cx="418704" cy="365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2845" y="2466863"/>
            <a:ext cx="835083" cy="352150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753896" y="1734453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47928" y="2119535"/>
            <a:ext cx="155235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76351" y="1088122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0283" y="2173081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COLUMNS</a:t>
            </a:r>
          </a:p>
        </p:txBody>
      </p:sp>
      <p:sp>
        <p:nvSpPr>
          <p:cNvPr id="25" name="TextBox 24"/>
          <p:cNvSpPr txBox="1"/>
          <p:nvPr/>
        </p:nvSpPr>
        <p:spPr>
          <a:xfrm rot="1405271">
            <a:off x="8347505" y="20813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8823" y="3325211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POS.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ROWS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390686" y="3051446"/>
            <a:ext cx="3003780" cy="463579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64189"/>
          <a:stretch/>
        </p:blipFill>
        <p:spPr>
          <a:xfrm>
            <a:off x="475115" y="1502972"/>
            <a:ext cx="3656832" cy="629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66933"/>
          <a:stretch/>
        </p:blipFill>
        <p:spPr>
          <a:xfrm>
            <a:off x="504661" y="2989589"/>
            <a:ext cx="3672084" cy="5872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b="64845"/>
          <a:stretch/>
        </p:blipFill>
        <p:spPr>
          <a:xfrm>
            <a:off x="475114" y="2235225"/>
            <a:ext cx="3731179" cy="65011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t="36846"/>
          <a:stretch/>
        </p:blipFill>
        <p:spPr>
          <a:xfrm>
            <a:off x="549461" y="4499995"/>
            <a:ext cx="3656832" cy="110934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49461" y="4050730"/>
            <a:ext cx="288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RESULT: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420390" y="5064734"/>
            <a:ext cx="1141815" cy="1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3503" y="482310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Series!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748" y="188552"/>
            <a:ext cx="10515600" cy="723297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/>
              <a:t>df.ix</a:t>
            </a:r>
            <a:r>
              <a:rPr lang="en-US" sz="5400" b="1" dirty="0" smtClean="0"/>
              <a:t>[</a:t>
            </a:r>
            <a:r>
              <a:rPr lang="en-US" sz="5400" b="1" dirty="0" err="1" smtClean="0"/>
              <a:t>x,y</a:t>
            </a:r>
            <a:r>
              <a:rPr lang="en-US" sz="5400" b="1" dirty="0" smtClean="0"/>
              <a:t>] – one column</a:t>
            </a:r>
            <a:endParaRPr lang="en-US" sz="5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228" y="2110038"/>
            <a:ext cx="2446175" cy="39382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64524" y="2457640"/>
            <a:ext cx="418704" cy="365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2845" y="2466863"/>
            <a:ext cx="835083" cy="352150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753896" y="1734453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47928" y="2119535"/>
            <a:ext cx="155235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76351" y="1088122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0283" y="2173081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COLUMNS</a:t>
            </a:r>
          </a:p>
        </p:txBody>
      </p:sp>
      <p:sp>
        <p:nvSpPr>
          <p:cNvPr id="25" name="TextBox 24"/>
          <p:cNvSpPr txBox="1"/>
          <p:nvPr/>
        </p:nvSpPr>
        <p:spPr>
          <a:xfrm rot="1405271">
            <a:off x="8347505" y="20813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8823" y="3325211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POS.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ROWS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0044186" y="1728200"/>
            <a:ext cx="573277" cy="4320124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13907" y="2823695"/>
            <a:ext cx="288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98" y="1387651"/>
            <a:ext cx="1838325" cy="809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758" y="3357079"/>
            <a:ext cx="3057485" cy="311714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610" y="2282387"/>
            <a:ext cx="2438400" cy="847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171" y="3316042"/>
            <a:ext cx="2000250" cy="7715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619" y="4087567"/>
            <a:ext cx="1546948" cy="875246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2296038" y="3316042"/>
            <a:ext cx="193999" cy="159277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17648" y="4126343"/>
            <a:ext cx="1768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COOL NOTATION</a:t>
            </a:r>
            <a:endParaRPr lang="en-US" b="1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748" y="188552"/>
            <a:ext cx="10515600" cy="723297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/>
              <a:t>df.ix</a:t>
            </a:r>
            <a:r>
              <a:rPr lang="en-US" sz="5400" b="1" dirty="0" smtClean="0"/>
              <a:t>[</a:t>
            </a:r>
            <a:r>
              <a:rPr lang="en-US" sz="5400" b="1" dirty="0" err="1" smtClean="0"/>
              <a:t>x,y</a:t>
            </a:r>
            <a:r>
              <a:rPr lang="en-US" sz="5400" b="1" dirty="0" smtClean="0"/>
              <a:t>] – a subset of rows/columns</a:t>
            </a:r>
            <a:endParaRPr lang="en-US" sz="5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228" y="2110038"/>
            <a:ext cx="2446175" cy="39382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64524" y="2457640"/>
            <a:ext cx="418704" cy="365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2845" y="2466863"/>
            <a:ext cx="835083" cy="352150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753896" y="1734453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47928" y="2119535"/>
            <a:ext cx="155235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76351" y="1088122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0283" y="2173081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COLUMNS</a:t>
            </a:r>
          </a:p>
        </p:txBody>
      </p:sp>
      <p:sp>
        <p:nvSpPr>
          <p:cNvPr id="25" name="TextBox 24"/>
          <p:cNvSpPr txBox="1"/>
          <p:nvPr/>
        </p:nvSpPr>
        <p:spPr>
          <a:xfrm rot="1405271">
            <a:off x="8347505" y="20813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8823" y="3325211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POS.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ROWS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9996808" y="2392602"/>
            <a:ext cx="1362212" cy="1776684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55" y="1355819"/>
            <a:ext cx="2027600" cy="642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55" y="1998310"/>
            <a:ext cx="2737240" cy="2651701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1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13107</TotalTime>
  <Words>776</Words>
  <Application>Microsoft Office PowerPoint</Application>
  <PresentationFormat>Widescreen</PresentationFormat>
  <Paragraphs>285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Office Theme</vt:lpstr>
      <vt:lpstr>pandas.DataFrame module 4</vt:lpstr>
      <vt:lpstr>DataFrame</vt:lpstr>
      <vt:lpstr>DataFrame = Table</vt:lpstr>
      <vt:lpstr>Index, columns, values</vt:lpstr>
      <vt:lpstr>df.ix[x,y]</vt:lpstr>
      <vt:lpstr>df.ix[x,y] – one specific value </vt:lpstr>
      <vt:lpstr>df.ix[x,y] – one row</vt:lpstr>
      <vt:lpstr>df.ix[x,y] – one column</vt:lpstr>
      <vt:lpstr>df.ix[x,y] – a subset of rows/columns</vt:lpstr>
      <vt:lpstr>df.ix[x,y] – using Boolean masks</vt:lpstr>
      <vt:lpstr>Problems</vt:lpstr>
      <vt:lpstr>sort_values</vt:lpstr>
      <vt:lpstr>sort_index</vt:lpstr>
      <vt:lpstr>head and tail</vt:lpstr>
      <vt:lpstr>Problems</vt:lpstr>
      <vt:lpstr>mean, max, min, etc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Microsoft Office User</dc:creator>
  <cp:lastModifiedBy>Michele Samorani</cp:lastModifiedBy>
  <cp:revision>176</cp:revision>
  <cp:lastPrinted>2016-10-01T17:49:15Z</cp:lastPrinted>
  <dcterms:created xsi:type="dcterms:W3CDTF">2016-07-23T16:13:53Z</dcterms:created>
  <dcterms:modified xsi:type="dcterms:W3CDTF">2017-05-01T23:02:08Z</dcterms:modified>
</cp:coreProperties>
</file>