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61" r:id="rId2"/>
    <p:sldId id="423" r:id="rId3"/>
    <p:sldId id="436" r:id="rId4"/>
    <p:sldId id="421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7" r:id="rId18"/>
    <p:sldId id="438" r:id="rId19"/>
    <p:sldId id="439" r:id="rId20"/>
    <p:sldId id="440" r:id="rId21"/>
    <p:sldId id="441" r:id="rId22"/>
    <p:sldId id="445" r:id="rId23"/>
    <p:sldId id="442" r:id="rId24"/>
    <p:sldId id="443" r:id="rId25"/>
    <p:sldId id="444" r:id="rId26"/>
    <p:sldId id="44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9" autoAdjust="0"/>
    <p:restoredTop sz="94045"/>
  </p:normalViewPr>
  <p:slideViewPr>
    <p:cSldViewPr snapToGrid="0" snapToObjects="1">
      <p:cViewPr varScale="1">
        <p:scale>
          <a:sx n="112" d="100"/>
          <a:sy n="112" d="100"/>
        </p:scale>
        <p:origin x="6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9207-3502-4D82-8DC9-A9DE8A95787C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81A9-07DC-429C-B667-81B3A4B39A83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19C-D671-4C74-9D22-B2772DCA1113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4E20-44F7-45A0-97ED-1045B0D6285B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0BC8-92FE-46EB-B50B-7D0FCF901FA8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7F5F-63BB-4584-935B-D31D399D10FE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2027-C5FC-4E37-A15A-019E54377322}" type="datetime1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9E3-C93D-449C-9F9E-15580F2AF3CF}" type="datetime1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D33D-B785-42CF-BD7B-5738CAFE066F}" type="datetime1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899D-FA90-4B6A-B15A-3D376A101BAE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4CC0-37A6-4664-B900-10C41C22A99E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BE9F-7BFE-4C71-BD43-960ED396092C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97" y="1892595"/>
            <a:ext cx="8605421" cy="19946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 and Summary Statistics</a:t>
            </a:r>
            <a:br>
              <a:rPr lang="en-US" dirty="0" smtClean="0"/>
            </a:br>
            <a:r>
              <a:rPr lang="en-US" sz="2000" b="1" dirty="0" smtClean="0"/>
              <a:t>module </a:t>
            </a:r>
            <a:r>
              <a:rPr lang="en-US" sz="2000" b="1" dirty="0" smtClean="0"/>
              <a:t>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277" y="4378183"/>
            <a:ext cx="9144000" cy="133894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186886" cy="806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 values in column “Job”: solution 3 (optional)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285" y="1465106"/>
            <a:ext cx="112848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Instead of declaring a function, use lambda (or anonymous) functions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8" y="2938432"/>
            <a:ext cx="11749313" cy="5840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54399" y="3021516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" idx="0"/>
            <a:endCxn id="6" idx="4"/>
          </p:cNvCxnSpPr>
          <p:nvPr/>
        </p:nvCxnSpPr>
        <p:spPr>
          <a:xfrm flipH="1" flipV="1">
            <a:off x="4175578" y="3522485"/>
            <a:ext cx="2011135" cy="242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4541" y="3764704"/>
                <a:ext cx="11524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keyword lambda defines a short function without the need to give it a name.  The function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as input and gives a number 0, 0.5, or 1 as output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1" y="3764704"/>
                <a:ext cx="11524344" cy="830997"/>
              </a:xfrm>
              <a:prstGeom prst="rect">
                <a:avLst/>
              </a:prstGeom>
              <a:blipFill>
                <a:blip r:embed="rId3"/>
                <a:stretch>
                  <a:fillRect l="-84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14693" y="5135681"/>
            <a:ext cx="531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Flexible</a:t>
            </a:r>
          </a:p>
          <a:p>
            <a:r>
              <a:rPr lang="en-US" dirty="0" smtClean="0"/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only write one-line functions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372"/>
          </a:xfrm>
        </p:spPr>
        <p:txBody>
          <a:bodyPr/>
          <a:lstStyle/>
          <a:p>
            <a:r>
              <a:rPr lang="en-US" dirty="0" smtClean="0"/>
              <a:t>Change values in column “Job”: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565732"/>
            <a:ext cx="7896905" cy="48200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372"/>
          </a:xfrm>
        </p:spPr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BachTime</a:t>
            </a:r>
            <a:r>
              <a:rPr lang="en-US" dirty="0" smtClean="0"/>
              <a:t> a dummy variable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2802" y="1270000"/>
            <a:ext cx="527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want to perform this transformation: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5537200" y="3885309"/>
            <a:ext cx="435429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02" y="2097313"/>
            <a:ext cx="4222718" cy="4325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15" y="1988525"/>
            <a:ext cx="4449294" cy="434510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190"/>
            <a:ext cx="10515600" cy="817789"/>
          </a:xfrm>
        </p:spPr>
        <p:txBody>
          <a:bodyPr/>
          <a:lstStyle/>
          <a:p>
            <a:r>
              <a:rPr lang="en-US" dirty="0" smtClean="0"/>
              <a:t>Step 1: use </a:t>
            </a:r>
            <a:r>
              <a:rPr lang="en-US" i="1" dirty="0" err="1" smtClean="0"/>
              <a:t>get_dummies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07" y="2667023"/>
            <a:ext cx="1553028" cy="3502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94"/>
          <a:stretch/>
        </p:blipFill>
        <p:spPr>
          <a:xfrm>
            <a:off x="3396343" y="2860275"/>
            <a:ext cx="8527143" cy="3309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3107" y="5630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3107" y="4614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61967" y="34758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1967" y="28621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33" y="1326958"/>
            <a:ext cx="7458075" cy="10477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396343" y="1458135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3" idx="1"/>
            <a:endCxn id="11" idx="7"/>
          </p:cNvCxnSpPr>
          <p:nvPr/>
        </p:nvCxnSpPr>
        <p:spPr>
          <a:xfrm flipH="1">
            <a:off x="4627473" y="1407339"/>
            <a:ext cx="4313326" cy="12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40799" y="253177"/>
            <a:ext cx="2815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modified copy of the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</a:t>
            </a:r>
            <a:r>
              <a:rPr lang="en-US" sz="2400" dirty="0" err="1" smtClean="0"/>
              <a:t>df</a:t>
            </a:r>
            <a:r>
              <a:rPr lang="en-US" sz="2400" dirty="0" smtClean="0"/>
              <a:t> where the column </a:t>
            </a:r>
            <a:r>
              <a:rPr lang="en-US" sz="2400" dirty="0" err="1" smtClean="0"/>
              <a:t>BachTime</a:t>
            </a:r>
            <a:r>
              <a:rPr lang="en-US" sz="2400" dirty="0" smtClean="0"/>
              <a:t> is replaced by dummy columns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867150"/>
            <a:ext cx="102489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190"/>
            <a:ext cx="10515600" cy="817789"/>
          </a:xfrm>
        </p:spPr>
        <p:txBody>
          <a:bodyPr/>
          <a:lstStyle/>
          <a:p>
            <a:r>
              <a:rPr lang="en-US" dirty="0" smtClean="0"/>
              <a:t>Step 2: change the column names</a:t>
            </a:r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1168399" y="4005392"/>
            <a:ext cx="4136571" cy="1321351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 flipH="1">
            <a:off x="3236685" y="3345227"/>
            <a:ext cx="415235" cy="660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1185" y="1117221"/>
            <a:ext cx="10288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 that we cannot modify a column individually: that is, </a:t>
            </a:r>
            <a:r>
              <a:rPr lang="en-US" sz="2000" dirty="0" err="1" smtClean="0"/>
              <a:t>df.columns</a:t>
            </a:r>
            <a:r>
              <a:rPr lang="en-US" sz="2000" dirty="0" smtClean="0"/>
              <a:t>[0] = ‘</a:t>
            </a:r>
            <a:r>
              <a:rPr lang="en-US" sz="2000" dirty="0" err="1" smtClean="0"/>
              <a:t>newname</a:t>
            </a:r>
            <a:r>
              <a:rPr lang="en-US" sz="2000" dirty="0" smtClean="0"/>
              <a:t>’ will give an error.  However, we can replace the whole set of columns.</a:t>
            </a:r>
          </a:p>
          <a:p>
            <a:endParaRPr lang="en-US" sz="2000" dirty="0"/>
          </a:p>
          <a:p>
            <a:r>
              <a:rPr lang="en-US" sz="2000" dirty="0" smtClean="0"/>
              <a:t>Instead, we: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 list </a:t>
            </a:r>
            <a:r>
              <a:rPr lang="en-US" sz="2000" i="1" dirty="0" err="1" smtClean="0"/>
              <a:t>newcols</a:t>
            </a:r>
            <a:r>
              <a:rPr lang="en-US" sz="2000" dirty="0" smtClean="0"/>
              <a:t> with the original column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Modify the last four elements with the new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Replace the whole set of columns.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879"/>
          </a:xfrm>
        </p:spPr>
        <p:txBody>
          <a:bodyPr/>
          <a:lstStyle/>
          <a:p>
            <a:r>
              <a:rPr lang="en-US" dirty="0" smtClean="0"/>
              <a:t>Change “Yes” and “No” to 1 and 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301" y="1329004"/>
            <a:ext cx="5552543" cy="2359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01" y="4405632"/>
            <a:ext cx="5552543" cy="237410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139950" y="3913178"/>
            <a:ext cx="516835" cy="397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879"/>
          </a:xfrm>
        </p:spPr>
        <p:txBody>
          <a:bodyPr/>
          <a:lstStyle/>
          <a:p>
            <a:r>
              <a:rPr lang="en-US" dirty="0" smtClean="0"/>
              <a:t>Change “Yes” and “No” to 1 and 0: </a:t>
            </a:r>
            <a:r>
              <a:rPr lang="en-US" i="1" dirty="0" smtClean="0"/>
              <a:t>Replace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15" y="2603342"/>
            <a:ext cx="5010150" cy="6858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72607" y="2514524"/>
            <a:ext cx="21491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0" idx="1"/>
            <a:endCxn id="8" idx="4"/>
          </p:cNvCxnSpPr>
          <p:nvPr/>
        </p:nvCxnSpPr>
        <p:spPr>
          <a:xfrm flipH="1" flipV="1">
            <a:off x="6947186" y="3015493"/>
            <a:ext cx="1925459" cy="1572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72645" y="3802867"/>
            <a:ext cx="2815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Inplace</a:t>
            </a:r>
            <a:r>
              <a:rPr lang="en-US" sz="2400" dirty="0" smtClean="0"/>
              <a:t> = True makes the change on </a:t>
            </a:r>
            <a:r>
              <a:rPr lang="en-US" sz="2400" dirty="0" err="1" smtClean="0"/>
              <a:t>df</a:t>
            </a:r>
            <a:r>
              <a:rPr lang="en-US" sz="2400" dirty="0" smtClean="0"/>
              <a:t> rather than creating a copy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492487" y="2514524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6" idx="0"/>
            <a:endCxn id="14" idx="4"/>
          </p:cNvCxnSpPr>
          <p:nvPr/>
        </p:nvCxnSpPr>
        <p:spPr>
          <a:xfrm flipV="1">
            <a:off x="4131415" y="3015493"/>
            <a:ext cx="1082251" cy="15479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7263" y="4563480"/>
            <a:ext cx="496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Change the value of all cells equal to “Yes” to 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4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64" y="103868"/>
            <a:ext cx="10515600" cy="963879"/>
          </a:xfrm>
        </p:spPr>
        <p:txBody>
          <a:bodyPr/>
          <a:lstStyle/>
          <a:p>
            <a:r>
              <a:rPr lang="en-US" dirty="0" smtClean="0"/>
              <a:t>Add a calculated column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7059622" y="4168755"/>
            <a:ext cx="516835" cy="397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747"/>
            <a:ext cx="10515600" cy="5109216"/>
          </a:xfrm>
        </p:spPr>
        <p:txBody>
          <a:bodyPr/>
          <a:lstStyle/>
          <a:p>
            <a:r>
              <a:rPr lang="en-US" dirty="0" smtClean="0"/>
              <a:t>Let’s add a column </a:t>
            </a:r>
            <a:r>
              <a:rPr lang="en-US" b="1" dirty="0" smtClean="0"/>
              <a:t>Languages</a:t>
            </a:r>
            <a:r>
              <a:rPr lang="en-US" dirty="0" smtClean="0"/>
              <a:t> that counts the programming languages known by each student:</a:t>
            </a:r>
          </a:p>
          <a:p>
            <a:r>
              <a:rPr lang="en-US" i="1" dirty="0"/>
              <a:t>Languages = </a:t>
            </a:r>
            <a:r>
              <a:rPr lang="en-US" i="1" dirty="0" err="1"/>
              <a:t>C+CPP+CS+Java+Python+JS+R+SQL+SAS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0" y="3321207"/>
            <a:ext cx="4584099" cy="2393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9979"/>
          <a:stretch/>
        </p:blipFill>
        <p:spPr>
          <a:xfrm>
            <a:off x="8059865" y="3261307"/>
            <a:ext cx="1619095" cy="245389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488503"/>
            <a:ext cx="11744325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879"/>
          </a:xfrm>
        </p:spPr>
        <p:txBody>
          <a:bodyPr/>
          <a:lstStyle/>
          <a:p>
            <a:r>
              <a:rPr lang="en-US" dirty="0" smtClean="0"/>
              <a:t>Add a calculated column</a:t>
            </a:r>
            <a:endParaRPr lang="en-US" i="1" dirty="0"/>
          </a:p>
        </p:txBody>
      </p:sp>
      <p:sp>
        <p:nvSpPr>
          <p:cNvPr id="8" name="Oval 7"/>
          <p:cNvSpPr/>
          <p:nvPr/>
        </p:nvSpPr>
        <p:spPr>
          <a:xfrm>
            <a:off x="3010137" y="3329386"/>
            <a:ext cx="196510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0" idx="1"/>
            <a:endCxn id="8" idx="4"/>
          </p:cNvCxnSpPr>
          <p:nvPr/>
        </p:nvCxnSpPr>
        <p:spPr>
          <a:xfrm flipH="1" flipV="1">
            <a:off x="3992691" y="3830355"/>
            <a:ext cx="3357848" cy="856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0539" y="4086402"/>
            <a:ext cx="4366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smaller data frame with only columns relative to programming languages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204904" y="1634201"/>
            <a:ext cx="2464461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6" idx="0"/>
            <a:endCxn id="14" idx="4"/>
          </p:cNvCxnSpPr>
          <p:nvPr/>
        </p:nvCxnSpPr>
        <p:spPr>
          <a:xfrm flipH="1" flipV="1">
            <a:off x="1437135" y="2135170"/>
            <a:ext cx="1660611" cy="2821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3594" y="4957028"/>
            <a:ext cx="496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column by simply declaring it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3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879"/>
          </a:xfrm>
        </p:spPr>
        <p:txBody>
          <a:bodyPr/>
          <a:lstStyle/>
          <a:p>
            <a:r>
              <a:rPr lang="en-US" dirty="0" smtClean="0"/>
              <a:t>Add a more complex column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50" y="1374440"/>
            <a:ext cx="11007350" cy="4802523"/>
          </a:xfrm>
        </p:spPr>
        <p:txBody>
          <a:bodyPr/>
          <a:lstStyle/>
          <a:p>
            <a:r>
              <a:rPr lang="en-US" dirty="0" smtClean="0"/>
              <a:t>Let’s add a column </a:t>
            </a:r>
            <a:r>
              <a:rPr lang="en-US" b="1" dirty="0" smtClean="0"/>
              <a:t>Expert</a:t>
            </a:r>
            <a:r>
              <a:rPr lang="en-US" dirty="0" smtClean="0"/>
              <a:t>, which is 1 if the student knows at least 3 languages and 0 otherwise.</a:t>
            </a:r>
          </a:p>
          <a:p>
            <a:endParaRPr lang="en-US" dirty="0"/>
          </a:p>
          <a:p>
            <a:r>
              <a:rPr lang="en-US" dirty="0" smtClean="0"/>
              <a:t>We need to call apply </a:t>
            </a:r>
          </a:p>
          <a:p>
            <a:r>
              <a:rPr lang="en-US" dirty="0" smtClean="0"/>
              <a:t>The function passed has:</a:t>
            </a:r>
          </a:p>
          <a:p>
            <a:pPr lvl="1"/>
            <a:r>
              <a:rPr lang="en-US" dirty="0" smtClean="0"/>
              <a:t>Input = one row of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Output = the value of the new column Expert for that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prepares the data for analysis</a:t>
            </a:r>
          </a:p>
          <a:p>
            <a:r>
              <a:rPr lang="en-US" dirty="0" smtClean="0"/>
              <a:t>One of the most time-consuming tasks in data science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define a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88" y="2039090"/>
            <a:ext cx="437197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88" y="4101992"/>
            <a:ext cx="6029325" cy="685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627563" y="4101992"/>
            <a:ext cx="1421307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" idx="1"/>
            <a:endCxn id="6" idx="4"/>
          </p:cNvCxnSpPr>
          <p:nvPr/>
        </p:nvCxnSpPr>
        <p:spPr>
          <a:xfrm flipH="1" flipV="1">
            <a:off x="6338217" y="4602961"/>
            <a:ext cx="1145487" cy="1337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3704" y="5340380"/>
            <a:ext cx="4366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Axis=1 indicates that the function takes a row as input (summarizes columns)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lambda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067050"/>
            <a:ext cx="10763250" cy="7239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00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students know SQL?</a:t>
            </a:r>
          </a:p>
          <a:p>
            <a:r>
              <a:rPr lang="en-US" dirty="0"/>
              <a:t>What's the average programming skills of MSIS students? Compare it to that of MBA </a:t>
            </a:r>
            <a:r>
              <a:rPr lang="en-US" dirty="0" smtClean="0"/>
              <a:t>students</a:t>
            </a:r>
          </a:p>
          <a:p>
            <a:r>
              <a:rPr lang="en-US" dirty="0"/>
              <a:t>How many students know classification better than clustering? And how many clustering better than classification?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5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417" y="348428"/>
            <a:ext cx="10515600" cy="940223"/>
          </a:xfrm>
        </p:spPr>
        <p:txBody>
          <a:bodyPr/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417" y="1423588"/>
            <a:ext cx="10515600" cy="4351338"/>
          </a:xfrm>
        </p:spPr>
        <p:txBody>
          <a:bodyPr/>
          <a:lstStyle/>
          <a:p>
            <a:r>
              <a:rPr lang="en-US" dirty="0" smtClean="0"/>
              <a:t>The method </a:t>
            </a:r>
            <a:r>
              <a:rPr lang="en-US" b="1" dirty="0" smtClean="0"/>
              <a:t>describe</a:t>
            </a:r>
            <a:r>
              <a:rPr lang="en-US" dirty="0" smtClean="0"/>
              <a:t> returns summary statistics for each column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63" y="2396719"/>
            <a:ext cx="3514540" cy="3780244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6" idx="3"/>
          </p:cNvCxnSpPr>
          <p:nvPr/>
        </p:nvCxnSpPr>
        <p:spPr>
          <a:xfrm>
            <a:off x="3699593" y="3211957"/>
            <a:ext cx="1740024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0277" y="3011902"/>
            <a:ext cx="229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many not null</a:t>
            </a:r>
            <a:endParaRPr lang="en-US" sz="2000" dirty="0"/>
          </a:p>
        </p:txBody>
      </p:sp>
      <p:cxnSp>
        <p:nvCxnSpPr>
          <p:cNvPr id="12" name="Straight Connector 11"/>
          <p:cNvCxnSpPr>
            <a:stCxn id="13" idx="3"/>
          </p:cNvCxnSpPr>
          <p:nvPr/>
        </p:nvCxnSpPr>
        <p:spPr>
          <a:xfrm>
            <a:off x="3630051" y="4687227"/>
            <a:ext cx="1740024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0735" y="4487172"/>
            <a:ext cx="229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percentiles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2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449"/>
            <a:ext cx="10515600" cy="717951"/>
          </a:xfrm>
        </p:spPr>
        <p:txBody>
          <a:bodyPr>
            <a:normAutofit/>
          </a:bodyPr>
          <a:lstStyle/>
          <a:p>
            <a:r>
              <a:rPr lang="en-US" dirty="0" err="1" smtClean="0"/>
              <a:t>corr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953"/>
            <a:ext cx="10515600" cy="5085010"/>
          </a:xfrm>
        </p:spPr>
        <p:txBody>
          <a:bodyPr/>
          <a:lstStyle/>
          <a:p>
            <a:r>
              <a:rPr lang="en-US" dirty="0" smtClean="0"/>
              <a:t>Finds the correlation for each pair of columns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411166"/>
            <a:ext cx="8162925" cy="39433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755027" y="4252912"/>
            <a:ext cx="1421307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" idx="1"/>
            <a:endCxn id="6" idx="0"/>
          </p:cNvCxnSpPr>
          <p:nvPr/>
        </p:nvCxnSpPr>
        <p:spPr>
          <a:xfrm flipH="1">
            <a:off x="7465681" y="1828389"/>
            <a:ext cx="1002743" cy="2424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68424" y="1412890"/>
            <a:ext cx="341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Looks like C and C++ are correlated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96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to solve </a:t>
            </a:r>
            <a:r>
              <a:rPr lang="en-US" dirty="0" smtClean="0"/>
              <a:t>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5027"/>
          </a:xfrm>
        </p:spPr>
        <p:txBody>
          <a:bodyPr/>
          <a:lstStyle/>
          <a:p>
            <a:r>
              <a:rPr lang="en-US" dirty="0"/>
              <a:t>What are the top 10 correlations and the top 10 anti-correlations</a:t>
            </a:r>
            <a:r>
              <a:rPr lang="en-US" dirty="0" smtClean="0"/>
              <a:t>? </a:t>
            </a:r>
            <a:r>
              <a:rPr lang="en-US" i="1" dirty="0"/>
              <a:t>Hint: understand what this does first: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71" y="2934070"/>
            <a:ext cx="2409825" cy="762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8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consider the survey </a:t>
            </a:r>
            <a:r>
              <a:rPr lang="en-US" dirty="0" smtClean="0"/>
              <a:t>taken by students at </a:t>
            </a:r>
            <a:r>
              <a:rPr lang="en-US" dirty="0" smtClean="0"/>
              <a:t>the beginning of the term</a:t>
            </a:r>
          </a:p>
          <a:p>
            <a:r>
              <a:rPr lang="en-US" dirty="0" smtClean="0"/>
              <a:t>data science survey.csv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320" y="245400"/>
            <a:ext cx="8097330" cy="6031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086" y="776513"/>
            <a:ext cx="294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don’t we like of this 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Columnn</a:t>
            </a:r>
            <a:r>
              <a:rPr lang="en-US" dirty="0" smtClean="0">
                <a:solidFill>
                  <a:srgbClr val="FF0000"/>
                </a:solidFill>
              </a:rPr>
              <a:t> headers are too long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Some cell values are too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Some cell values are yes/no, but we prefer 1/0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column names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9" y="1690687"/>
            <a:ext cx="3457179" cy="489154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455886" y="3258457"/>
            <a:ext cx="783771" cy="624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067" y="1908628"/>
            <a:ext cx="6169593" cy="43529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451"/>
            <a:ext cx="10515600" cy="1325563"/>
          </a:xfrm>
        </p:spPr>
        <p:txBody>
          <a:bodyPr/>
          <a:lstStyle/>
          <a:p>
            <a:r>
              <a:rPr lang="en-US" dirty="0" smtClean="0"/>
              <a:t>Remove column “Timestamp”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5167085" y="2200104"/>
            <a:ext cx="783771" cy="624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84" y="1514692"/>
            <a:ext cx="4726890" cy="356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4737"/>
          <a:stretch/>
        </p:blipFill>
        <p:spPr>
          <a:xfrm>
            <a:off x="2243315" y="3004526"/>
            <a:ext cx="6770056" cy="341008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45313" y="1444014"/>
            <a:ext cx="820057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2489201" y="1694499"/>
            <a:ext cx="2656112" cy="5988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2244482"/>
            <a:ext cx="24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a column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5965371" y="1444014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6" idx="1"/>
            <a:endCxn id="14" idx="6"/>
          </p:cNvCxnSpPr>
          <p:nvPr/>
        </p:nvCxnSpPr>
        <p:spPr>
          <a:xfrm flipH="1" flipV="1">
            <a:off x="7407729" y="1694499"/>
            <a:ext cx="1433286" cy="541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41015" y="1636023"/>
            <a:ext cx="3049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Make the change on </a:t>
            </a:r>
            <a:r>
              <a:rPr lang="en-US" sz="2400" dirty="0" err="1" smtClean="0"/>
              <a:t>df</a:t>
            </a:r>
            <a:endParaRPr lang="en-US" sz="2400" dirty="0" smtClean="0"/>
          </a:p>
          <a:p>
            <a:r>
              <a:rPr lang="en-US" sz="2400" dirty="0" smtClean="0"/>
              <a:t>(instead of returning a </a:t>
            </a:r>
          </a:p>
          <a:p>
            <a:r>
              <a:rPr lang="en-US" sz="2400" dirty="0" smtClean="0"/>
              <a:t>modified copy of </a:t>
            </a:r>
            <a:r>
              <a:rPr lang="en-US" sz="2400" dirty="0" err="1" smtClean="0"/>
              <a:t>df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372"/>
          </a:xfrm>
        </p:spPr>
        <p:txBody>
          <a:bodyPr/>
          <a:lstStyle/>
          <a:p>
            <a:r>
              <a:rPr lang="en-US" dirty="0" smtClean="0"/>
              <a:t>Change values in column “Job”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476" y="2844800"/>
            <a:ext cx="527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want to perform this transformation: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51" y="1679153"/>
            <a:ext cx="3138820" cy="444772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9373696" y="3377325"/>
            <a:ext cx="435429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08" y="1679153"/>
            <a:ext cx="822896" cy="4561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9543" y="3444964"/>
                <a:ext cx="24334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No job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Part-time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Full-time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1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43" y="3444964"/>
                <a:ext cx="2433487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3509" t="-4061" r="-3008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4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186886" cy="806372"/>
          </a:xfrm>
        </p:spPr>
        <p:txBody>
          <a:bodyPr>
            <a:normAutofit/>
          </a:bodyPr>
          <a:lstStyle/>
          <a:p>
            <a:r>
              <a:rPr lang="en-US" dirty="0" smtClean="0"/>
              <a:t>Change values in column “Job”: solution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975076"/>
            <a:ext cx="1006792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904" y="4468865"/>
            <a:ext cx="10856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</a:t>
            </a:r>
          </a:p>
          <a:p>
            <a:r>
              <a:rPr lang="en-US" dirty="0" smtClean="0"/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such solution cannot be used; example: if the new value of the column is retrieved through a complex calculation (e.g., simulation)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010"/>
            <a:ext cx="11186886" cy="602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 values in column “Job”: solution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588" y="1200231"/>
            <a:ext cx="112848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Define the transformation by writing a function whose </a:t>
            </a:r>
            <a:r>
              <a:rPr lang="en-US" sz="2000" b="1" dirty="0"/>
              <a:t>input</a:t>
            </a:r>
            <a:r>
              <a:rPr lang="en-US" sz="2000" dirty="0"/>
              <a:t> is </a:t>
            </a:r>
            <a:r>
              <a:rPr lang="en-US" sz="2000" dirty="0" smtClean="0"/>
              <a:t>the old value of </a:t>
            </a:r>
            <a:r>
              <a:rPr lang="en-US" sz="2000" dirty="0"/>
              <a:t>the </a:t>
            </a:r>
            <a:r>
              <a:rPr lang="en-US" sz="2000" dirty="0" smtClean="0"/>
              <a:t>column and </a:t>
            </a:r>
            <a:r>
              <a:rPr lang="en-US" sz="2000" dirty="0"/>
              <a:t>whose </a:t>
            </a:r>
            <a:r>
              <a:rPr lang="en-US" sz="2000" b="1" dirty="0"/>
              <a:t>output</a:t>
            </a:r>
            <a:r>
              <a:rPr lang="en-US" sz="2000" dirty="0"/>
              <a:t> is the new value of the </a:t>
            </a:r>
            <a:r>
              <a:rPr lang="en-US" sz="2000" dirty="0" smtClean="0"/>
              <a:t>column.  Then, use the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function “apply”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8" y="2172992"/>
            <a:ext cx="5634718" cy="330033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9305" y="2289708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" idx="1"/>
            <a:endCxn id="6" idx="6"/>
          </p:cNvCxnSpPr>
          <p:nvPr/>
        </p:nvCxnSpPr>
        <p:spPr>
          <a:xfrm flipH="1" flipV="1">
            <a:off x="2281663" y="2540193"/>
            <a:ext cx="4083834" cy="3496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65497" y="2289708"/>
            <a:ext cx="298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function with: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Input = old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Output = new value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159187" y="4879883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2" idx="0"/>
            <a:endCxn id="10" idx="4"/>
          </p:cNvCxnSpPr>
          <p:nvPr/>
        </p:nvCxnSpPr>
        <p:spPr>
          <a:xfrm flipV="1">
            <a:off x="3121732" y="5380852"/>
            <a:ext cx="1758634" cy="5695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0134" y="5950380"/>
            <a:ext cx="3943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Apply this function to </a:t>
            </a:r>
            <a:r>
              <a:rPr lang="en-US" sz="2400" dirty="0" err="1" smtClean="0"/>
              <a:t>df</a:t>
            </a:r>
            <a:r>
              <a:rPr lang="en-US" sz="2400" dirty="0" smtClean="0"/>
              <a:t>[‘Job’]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65497" y="4042229"/>
            <a:ext cx="531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Flexible</a:t>
            </a:r>
          </a:p>
          <a:p>
            <a:r>
              <a:rPr lang="en-US" dirty="0" smtClean="0"/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Writing a function takes space and time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14095</TotalTime>
  <Words>966</Words>
  <Application>Microsoft Office PowerPoint</Application>
  <PresentationFormat>Widescreen</PresentationFormat>
  <Paragraphs>123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Data Cleaning and Summary Statistics module 5</vt:lpstr>
      <vt:lpstr>Data cleaning</vt:lpstr>
      <vt:lpstr>Today’s data set</vt:lpstr>
      <vt:lpstr>PowerPoint Presentation</vt:lpstr>
      <vt:lpstr>Change the column names</vt:lpstr>
      <vt:lpstr>Remove column “Timestamp”</vt:lpstr>
      <vt:lpstr>Change values in column “Job”</vt:lpstr>
      <vt:lpstr>Change values in column “Job”: solution 1</vt:lpstr>
      <vt:lpstr>Change values in column “Job”: solution 2</vt:lpstr>
      <vt:lpstr>Change values in column “Job”: solution 3 (optional)</vt:lpstr>
      <vt:lpstr>Change values in column “Job”: Result</vt:lpstr>
      <vt:lpstr>Make BachTime a dummy variable</vt:lpstr>
      <vt:lpstr>Step 1: use get_dummies</vt:lpstr>
      <vt:lpstr>Step 2: change the column names</vt:lpstr>
      <vt:lpstr>Change “Yes” and “No” to 1 and 0</vt:lpstr>
      <vt:lpstr>Change “Yes” and “No” to 1 and 0: Replace</vt:lpstr>
      <vt:lpstr>Add a calculated column</vt:lpstr>
      <vt:lpstr>Add a calculated column</vt:lpstr>
      <vt:lpstr>Add a more complex column </vt:lpstr>
      <vt:lpstr>Solution 1: define a function</vt:lpstr>
      <vt:lpstr>Solution 2: lambda function</vt:lpstr>
      <vt:lpstr>Problems</vt:lpstr>
      <vt:lpstr>Summary statistics</vt:lpstr>
      <vt:lpstr>describe</vt:lpstr>
      <vt:lpstr>corr</vt:lpstr>
      <vt:lpstr>Problem to solve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Michele Samorani</cp:lastModifiedBy>
  <cp:revision>194</cp:revision>
  <cp:lastPrinted>2016-10-01T17:49:15Z</cp:lastPrinted>
  <dcterms:created xsi:type="dcterms:W3CDTF">2016-07-23T16:13:53Z</dcterms:created>
  <dcterms:modified xsi:type="dcterms:W3CDTF">2017-05-01T23:24:12Z</dcterms:modified>
</cp:coreProperties>
</file>