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61" r:id="rId2"/>
    <p:sldId id="423" r:id="rId3"/>
    <p:sldId id="436" r:id="rId4"/>
    <p:sldId id="451" r:id="rId5"/>
    <p:sldId id="469" r:id="rId6"/>
    <p:sldId id="454" r:id="rId7"/>
    <p:sldId id="457" r:id="rId8"/>
    <p:sldId id="458" r:id="rId9"/>
    <p:sldId id="459" r:id="rId10"/>
    <p:sldId id="452" r:id="rId11"/>
    <p:sldId id="453" r:id="rId12"/>
    <p:sldId id="460" r:id="rId13"/>
    <p:sldId id="466" r:id="rId14"/>
    <p:sldId id="472" r:id="rId15"/>
    <p:sldId id="475" r:id="rId16"/>
    <p:sldId id="474" r:id="rId17"/>
    <p:sldId id="464" r:id="rId18"/>
    <p:sldId id="465" r:id="rId19"/>
    <p:sldId id="468" r:id="rId20"/>
    <p:sldId id="461" r:id="rId21"/>
    <p:sldId id="470" r:id="rId22"/>
    <p:sldId id="463" r:id="rId23"/>
    <p:sldId id="4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9" autoAdjust="0"/>
    <p:restoredTop sz="96445" autoAdjust="0"/>
  </p:normalViewPr>
  <p:slideViewPr>
    <p:cSldViewPr snapToGrid="0" snapToObjects="1">
      <p:cViewPr varScale="1">
        <p:scale>
          <a:sx n="89" d="100"/>
          <a:sy n="89" d="100"/>
        </p:scale>
        <p:origin x="6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68C1-7BBA-4EC2-ADBC-590623C71D5F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255E-28F5-4F4F-A7BE-24F0B5143067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7F42-30B4-4495-9C45-5B140BEE7813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2D07-A8BA-41D5-9575-C7D329C971D8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DEED-1B1C-432E-934D-2479F3612CE9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462A-39EE-4629-9A74-9C8D504D4CC9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A886-7ADB-4D03-94D6-CD1B15F102E7}" type="datetime1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8197-86BF-440A-91A3-ABA87A67AFD3}" type="datetime1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5FE1-BFA9-445A-9330-84ED135B3A72}" type="datetime1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EA83-E79E-4E6D-900B-1CF0BDC1CAE7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9DB7D-C0D9-4863-BE14-3C9D198745FA}" type="datetime1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FDCB-97F6-43A6-BBB0-2A7518E38483}" type="datetime1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97" y="1051341"/>
            <a:ext cx="8605421" cy="2387600"/>
          </a:xfrm>
        </p:spPr>
        <p:txBody>
          <a:bodyPr/>
          <a:lstStyle/>
          <a:p>
            <a:r>
              <a:rPr lang="en-US" dirty="0" smtClean="0"/>
              <a:t>Group by </a:t>
            </a:r>
            <a:br>
              <a:rPr lang="en-US" dirty="0" smtClean="0"/>
            </a:br>
            <a:r>
              <a:rPr lang="en-US" sz="2000" b="1" dirty="0" smtClean="0"/>
              <a:t>module 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277" y="4378183"/>
            <a:ext cx="9144000" cy="13389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/>
              <a:t>We want to compute the aggregations among few columns only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Aggregate only few columns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449" y="2320893"/>
            <a:ext cx="324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one column: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756399" y="2409733"/>
            <a:ext cx="324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 three columns: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9" y="2993192"/>
            <a:ext cx="3911133" cy="2329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26" y="2993192"/>
            <a:ext cx="4551791" cy="34436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563"/>
            <a:ext cx="10515600" cy="4724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Job situation (0=no job, 0.5=part time, 1=full time), find the proportion of students that know </a:t>
            </a:r>
            <a:r>
              <a:rPr lang="en-US" dirty="0" smtClean="0"/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program, count how many student know SQL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Considering only the students who know SQL, find for each Program the proportion of students who know </a:t>
            </a:r>
            <a:r>
              <a:rPr lang="en-US" dirty="0" smtClean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one is faster? Why?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df.groupby</a:t>
            </a:r>
            <a:r>
              <a:rPr lang="en-US" dirty="0" smtClean="0"/>
              <a:t>(by</a:t>
            </a:r>
            <a:r>
              <a:rPr lang="en-US" dirty="0"/>
              <a:t>='Program')['SQL'].mean()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df.groupby</a:t>
            </a:r>
            <a:r>
              <a:rPr lang="en-US" dirty="0"/>
              <a:t>(by='Program').mean()['SQL</a:t>
            </a:r>
            <a:r>
              <a:rPr lang="en-US" dirty="0" smtClean="0"/>
              <a:t>']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(HARD) For </a:t>
            </a:r>
            <a:r>
              <a:rPr lang="en-US" dirty="0"/>
              <a:t>each Classification skill level, how many MBA students are there? Your result should have 5 rows (one for each classification skill level: 1, 2, 3, 4, and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76" y="3396635"/>
            <a:ext cx="3096525" cy="2990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/>
              <a:t>Oftentimes, we want to apply more than one aggregating function during the same group by operation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/>
              <a:t>For each Job situation (0=no job, 0.5=part time, 1=full time), find (1) their number and (2) the proportion of students that know 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</a:t>
            </a:r>
            <a:r>
              <a:rPr lang="en-US" dirty="0" err="1" smtClean="0"/>
              <a:t>agg</a:t>
            </a:r>
            <a:r>
              <a:rPr lang="en-US" dirty="0" smtClean="0"/>
              <a:t> and pass the list of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Apply multiple functions to one column (</a:t>
            </a:r>
            <a:r>
              <a:rPr lang="en-US" b="1" i="1" dirty="0" err="1" smtClean="0"/>
              <a:t>agg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76425" y="4048047"/>
            <a:ext cx="496125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3" y="4298510"/>
            <a:ext cx="5222333" cy="25594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3800"/>
            <a:ext cx="11020425" cy="4983163"/>
          </a:xfrm>
        </p:spPr>
        <p:txBody>
          <a:bodyPr/>
          <a:lstStyle/>
          <a:p>
            <a:r>
              <a:rPr lang="en-US" dirty="0" smtClean="0"/>
              <a:t>When using </a:t>
            </a:r>
            <a:r>
              <a:rPr lang="en-US" b="1" i="1" dirty="0" err="1" smtClean="0"/>
              <a:t>agg</a:t>
            </a:r>
            <a:r>
              <a:rPr lang="en-US" dirty="0" smtClean="0"/>
              <a:t>, you can rename the column names in the resulting data frame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For each Job situation (0=no job, 0.5=part time, 1=full time), find (1) their number </a:t>
            </a:r>
            <a:r>
              <a:rPr lang="en-US" u="sng" dirty="0" smtClean="0"/>
              <a:t>(call it </a:t>
            </a:r>
            <a:r>
              <a:rPr lang="en-US" b="1" u="sng" dirty="0" err="1" smtClean="0"/>
              <a:t>n_students</a:t>
            </a:r>
            <a:r>
              <a:rPr lang="en-US" u="sng" dirty="0" smtClean="0"/>
              <a:t>)</a:t>
            </a:r>
            <a:r>
              <a:rPr lang="en-US" dirty="0" smtClean="0"/>
              <a:t> and </a:t>
            </a:r>
            <a:r>
              <a:rPr lang="en-US" dirty="0"/>
              <a:t>(2) the proportion of students that know </a:t>
            </a:r>
            <a:r>
              <a:rPr lang="en-US" dirty="0" smtClean="0"/>
              <a:t>SQL </a:t>
            </a:r>
            <a:r>
              <a:rPr lang="en-US" u="sng" dirty="0" smtClean="0"/>
              <a:t>(call it </a:t>
            </a:r>
            <a:r>
              <a:rPr lang="en-US" b="1" u="sng" dirty="0" err="1" smtClean="0"/>
              <a:t>SQL_prop</a:t>
            </a:r>
            <a:r>
              <a:rPr lang="en-US" u="sng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You need to pass a dictionary of {</a:t>
            </a:r>
            <a:r>
              <a:rPr lang="en-US" dirty="0" err="1" smtClean="0"/>
              <a:t>new_column_name</a:t>
            </a:r>
            <a:r>
              <a:rPr lang="en-US" dirty="0" smtClean="0"/>
              <a:t> : </a:t>
            </a:r>
            <a:r>
              <a:rPr lang="en-US" dirty="0" err="1" smtClean="0"/>
              <a:t>function_name</a:t>
            </a:r>
            <a:r>
              <a:rPr lang="en-US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multiple functions to one column (</a:t>
            </a:r>
            <a:r>
              <a:rPr lang="en-US" b="1" i="1" dirty="0" err="1" smtClean="0"/>
              <a:t>agg</a:t>
            </a:r>
            <a:r>
              <a:rPr lang="en-US" dirty="0" smtClean="0"/>
              <a:t>) – rename columns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42512" y="4429047"/>
            <a:ext cx="3858450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9" idx="5"/>
          </p:cNvCxnSpPr>
          <p:nvPr/>
        </p:nvCxnSpPr>
        <p:spPr>
          <a:xfrm>
            <a:off x="7135905" y="4746187"/>
            <a:ext cx="1169895" cy="335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396585"/>
            <a:ext cx="650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column </a:t>
            </a:r>
            <a:r>
              <a:rPr lang="en-US" dirty="0" err="1" smtClean="0"/>
              <a:t>SQL_prop</a:t>
            </a:r>
            <a:r>
              <a:rPr lang="en-US" dirty="0" smtClean="0"/>
              <a:t> computed by applying the function “mean”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column </a:t>
            </a:r>
            <a:r>
              <a:rPr lang="en-US" dirty="0" err="1" smtClean="0"/>
              <a:t>n_student</a:t>
            </a:r>
            <a:r>
              <a:rPr lang="en-US" dirty="0" smtClean="0"/>
              <a:t> computed </a:t>
            </a:r>
            <a:r>
              <a:rPr lang="en-US" dirty="0"/>
              <a:t>by applying the function </a:t>
            </a:r>
            <a:r>
              <a:rPr lang="en-US" dirty="0" smtClean="0"/>
              <a:t>“size”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29"/>
            <a:ext cx="10515600" cy="4776334"/>
          </a:xfrm>
        </p:spPr>
        <p:txBody>
          <a:bodyPr/>
          <a:lstStyle/>
          <a:p>
            <a:r>
              <a:rPr lang="en-US" dirty="0" smtClean="0"/>
              <a:t>Oftentimes, we want to apply different aggregating functions to different columns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/>
              <a:t>For each Job situation (0=no job, 0.5=part time, 1=full time), </a:t>
            </a:r>
            <a:r>
              <a:rPr lang="en-US" dirty="0" smtClean="0"/>
              <a:t>compute the average knowledge of SQL, the maximum knowledge of Classification, and the gap between the mean and the max Classification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044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multiple arbitrary functions to multiple columns (</a:t>
            </a:r>
            <a:r>
              <a:rPr lang="en-US" b="1" i="1" dirty="0" err="1" smtClean="0"/>
              <a:t>agg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894614"/>
            <a:ext cx="8162925" cy="15868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29"/>
            <a:ext cx="10515600" cy="4776334"/>
          </a:xfrm>
        </p:spPr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agg</a:t>
            </a:r>
            <a:r>
              <a:rPr lang="en-US" dirty="0" smtClean="0"/>
              <a:t> and pass a nested dictionary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044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multiple arbitrary functions to multiple columns (</a:t>
            </a:r>
            <a:r>
              <a:rPr lang="en-US" b="1" i="1" dirty="0" err="1" smtClean="0"/>
              <a:t>agg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Bent Arrow 5"/>
          <p:cNvSpPr/>
          <p:nvPr/>
        </p:nvSpPr>
        <p:spPr>
          <a:xfrm flipV="1">
            <a:off x="7649028" y="4241671"/>
            <a:ext cx="885372" cy="11441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27200" y="3044414"/>
            <a:ext cx="0" cy="1616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668" y="4753608"/>
            <a:ext cx="4083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each Job: Compute the mean </a:t>
            </a:r>
            <a:r>
              <a:rPr lang="en-US" sz="2000" u="sng" dirty="0" smtClean="0"/>
              <a:t>SQL</a:t>
            </a:r>
            <a:endParaRPr lang="en-US" sz="2000" u="sng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76456" y="3286461"/>
            <a:ext cx="500573" cy="2166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9424" y="5226784"/>
            <a:ext cx="64025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each job, summarize the column </a:t>
            </a:r>
            <a:r>
              <a:rPr lang="en-US" sz="2000" u="sng" dirty="0" smtClean="0"/>
              <a:t>Classification</a:t>
            </a:r>
            <a:r>
              <a:rPr lang="en-US" sz="2000" dirty="0" smtClean="0"/>
              <a:t> by: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Using the function </a:t>
            </a:r>
            <a:r>
              <a:rPr lang="en-US" sz="2000" u="sng" dirty="0" smtClean="0"/>
              <a:t>max</a:t>
            </a:r>
            <a:r>
              <a:rPr lang="en-US" sz="2000" dirty="0" smtClean="0"/>
              <a:t>, and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Using the anonymous function that we passed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(compute the difference between max and min Classification for the current Job)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870" y="3903010"/>
            <a:ext cx="3060270" cy="277625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4684201" y="3010847"/>
            <a:ext cx="3858450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0"/>
            <a:endCxn id="20" idx="1"/>
          </p:cNvCxnSpPr>
          <p:nvPr/>
        </p:nvCxnSpPr>
        <p:spPr>
          <a:xfrm flipV="1">
            <a:off x="6613426" y="1932464"/>
            <a:ext cx="2349751" cy="10783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63177" y="1193800"/>
            <a:ext cx="295091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will be called once for each value of Job.  Here, x is the array of values of Classification for the current Job value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005186" y="5728891"/>
            <a:ext cx="767239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2"/>
            <a:endCxn id="27" idx="3"/>
          </p:cNvCxnSpPr>
          <p:nvPr/>
        </p:nvCxnSpPr>
        <p:spPr>
          <a:xfrm flipH="1">
            <a:off x="8643769" y="5914668"/>
            <a:ext cx="1361417" cy="713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13426" y="5385806"/>
            <a:ext cx="203034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classification spread among those with Job=0.5 is equal to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044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Apply multiple arbitrary functions to multiple columns and give them names (</a:t>
            </a:r>
            <a:r>
              <a:rPr lang="en-US" b="1" i="1" dirty="0" err="1" smtClean="0"/>
              <a:t>agg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Bent Arrow 6"/>
          <p:cNvSpPr/>
          <p:nvPr/>
        </p:nvSpPr>
        <p:spPr>
          <a:xfrm flipV="1">
            <a:off x="3441700" y="3982410"/>
            <a:ext cx="3723368" cy="7292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flipV="1">
            <a:off x="3487964" y="2339592"/>
            <a:ext cx="233136" cy="3923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0" y="3982410"/>
            <a:ext cx="4794250" cy="2864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846100"/>
            <a:ext cx="8295241" cy="1040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41072"/>
          <a:stretch/>
        </p:blipFill>
        <p:spPr>
          <a:xfrm>
            <a:off x="136525" y="1290298"/>
            <a:ext cx="8162925" cy="93508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21" y="3570877"/>
            <a:ext cx="5414054" cy="18002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 smtClean="0"/>
              <a:t>Sometimes, we want to group by unique combinations of values in multiple fields</a:t>
            </a:r>
          </a:p>
          <a:p>
            <a:r>
              <a:rPr lang="en-US" dirty="0" smtClean="0"/>
              <a:t>For example: </a:t>
            </a:r>
            <a:r>
              <a:rPr lang="en-US" dirty="0"/>
              <a:t>find the mean of all columns grouped by Program and Job situation</a:t>
            </a:r>
            <a:r>
              <a:rPr lang="en-US" dirty="0" smtClean="0"/>
              <a:t>. That is, we want one row for each combination of (Program, Job)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Group by multiple fields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49351" y="3763094"/>
            <a:ext cx="2577183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643917" y="4555274"/>
            <a:ext cx="742950" cy="3502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8267095" y="5481712"/>
            <a:ext cx="174374" cy="13381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40934" y="6319993"/>
            <a:ext cx="349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Hierarchical index! (Or </a:t>
            </a:r>
            <a:r>
              <a:rPr lang="en-US" b="1" dirty="0" err="1" smtClean="0">
                <a:solidFill>
                  <a:schemeClr val="accent1"/>
                </a:solidFill>
              </a:rPr>
              <a:t>MultiIndex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25284"/>
          <a:stretch/>
        </p:blipFill>
        <p:spPr>
          <a:xfrm>
            <a:off x="7567309" y="2852109"/>
            <a:ext cx="3786491" cy="30684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0542" y="6365053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3426038"/>
            <a:ext cx="6319837" cy="5852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166"/>
            <a:ext cx="10515600" cy="4983163"/>
          </a:xfrm>
        </p:spPr>
        <p:txBody>
          <a:bodyPr/>
          <a:lstStyle/>
          <a:p>
            <a:r>
              <a:rPr lang="en-US" dirty="0" smtClean="0"/>
              <a:t>A row identifier that is composed of two or more fields</a:t>
            </a:r>
          </a:p>
          <a:p>
            <a:r>
              <a:rPr lang="en-US" dirty="0" smtClean="0"/>
              <a:t>The same as “composite key” in relational databases</a:t>
            </a:r>
          </a:p>
          <a:p>
            <a:r>
              <a:rPr lang="en-US" dirty="0" smtClean="0"/>
              <a:t>It is quite complex to deal with them in pandas</a:t>
            </a:r>
          </a:p>
          <a:p>
            <a:r>
              <a:rPr lang="en-US" dirty="0" smtClean="0"/>
              <a:t>Avoid them using </a:t>
            </a:r>
            <a:r>
              <a:rPr lang="en-US" b="1" i="1" dirty="0" err="1" smtClean="0"/>
              <a:t>as_index</a:t>
            </a:r>
            <a:r>
              <a:rPr lang="en-US" b="1" i="1" dirty="0" smtClean="0"/>
              <a:t>=False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Hierarchical Indices (and how to avoid them)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469378" y="3554220"/>
            <a:ext cx="476790" cy="3502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27538" y="3532910"/>
            <a:ext cx="1646162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030" y="2540000"/>
            <a:ext cx="4325390" cy="392588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maximum, minimum, and average number of Languages known </a:t>
            </a:r>
            <a:r>
              <a:rPr lang="en-US" dirty="0" smtClean="0"/>
              <a:t>by </a:t>
            </a:r>
            <a:r>
              <a:rPr lang="en-US" dirty="0"/>
              <a:t>students in each </a:t>
            </a:r>
            <a:r>
              <a:rPr lang="en-US" dirty="0" smtClean="0"/>
              <a:t>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smtClean="0"/>
              <a:t>existing combination </a:t>
            </a:r>
            <a:r>
              <a:rPr lang="en-US" dirty="0"/>
              <a:t>of programming skills level and Program, report the number of students (call it </a:t>
            </a:r>
            <a:r>
              <a:rPr lang="en-US" i="1" dirty="0" err="1"/>
              <a:t>nStudents</a:t>
            </a:r>
            <a:r>
              <a:rPr lang="en-US" dirty="0"/>
              <a:t>) and the proportion that know Python (call it </a:t>
            </a:r>
            <a:r>
              <a:rPr lang="en-US" i="1" dirty="0" err="1"/>
              <a:t>PythonProportion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HARD. For each Program, </a:t>
            </a:r>
            <a:r>
              <a:rPr lang="en-US" dirty="0" smtClean="0"/>
              <a:t>report: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students who know both Python and C (call it </a:t>
            </a:r>
            <a:r>
              <a:rPr lang="en-US" dirty="0" err="1"/>
              <a:t>C_Python_Students</a:t>
            </a:r>
            <a:r>
              <a:rPr lang="en-US" dirty="0"/>
              <a:t>, and note that it can be equal to 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gap between max and mean Clustering knowledge (call it </a:t>
            </a:r>
            <a:r>
              <a:rPr lang="en-US" dirty="0" err="1"/>
              <a:t>CluGap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compute aggregate measures by categories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u="sng" dirty="0" smtClean="0"/>
              <a:t>For each program</a:t>
            </a:r>
            <a:r>
              <a:rPr lang="en-US" dirty="0" smtClean="0"/>
              <a:t>, count the students with a full-time job</a:t>
            </a:r>
          </a:p>
          <a:p>
            <a:pPr lvl="1"/>
            <a:r>
              <a:rPr lang="en-US" u="sng" dirty="0" smtClean="0"/>
              <a:t>For each job situation</a:t>
            </a:r>
            <a:r>
              <a:rPr lang="en-US" dirty="0" smtClean="0"/>
              <a:t>, compute the proportion of students who know Java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983163"/>
          </a:xfrm>
        </p:spPr>
        <p:txBody>
          <a:bodyPr/>
          <a:lstStyle/>
          <a:p>
            <a:r>
              <a:rPr lang="en-US" dirty="0"/>
              <a:t>Sometimes, for each group-by value we want to retrieve one or more rows.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for each program report the student who knows most languages (report more than one students in case of ties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do that, we need to define a new logic for the apply phase.  </a:t>
            </a:r>
          </a:p>
          <a:p>
            <a:pPr lvl="1"/>
            <a:r>
              <a:rPr lang="en-US" dirty="0" smtClean="0"/>
              <a:t>Input: A </a:t>
            </a:r>
            <a:r>
              <a:rPr lang="en-US" dirty="0" err="1" smtClean="0"/>
              <a:t>DataFrame</a:t>
            </a:r>
            <a:r>
              <a:rPr lang="en-US" dirty="0" smtClean="0"/>
              <a:t> relative to one partition</a:t>
            </a:r>
          </a:p>
          <a:p>
            <a:pPr lvl="1"/>
            <a:r>
              <a:rPr lang="en-US" dirty="0" smtClean="0"/>
              <a:t>Output: A </a:t>
            </a:r>
            <a:r>
              <a:rPr lang="en-US" dirty="0" err="1" smtClean="0"/>
              <a:t>DataFrame</a:t>
            </a:r>
            <a:r>
              <a:rPr lang="en-US" dirty="0" smtClean="0"/>
              <a:t> with the rows that we want to output</a:t>
            </a:r>
          </a:p>
          <a:p>
            <a:r>
              <a:rPr lang="en-US" dirty="0" smtClean="0"/>
              <a:t>In the example above:</a:t>
            </a:r>
          </a:p>
          <a:p>
            <a:pPr lvl="1"/>
            <a:r>
              <a:rPr lang="en-US" dirty="0" smtClean="0"/>
              <a:t>Input: A data frame of the students belonging to one program (because the group by is done by Program)</a:t>
            </a:r>
          </a:p>
          <a:p>
            <a:pPr lvl="1"/>
            <a:r>
              <a:rPr lang="en-US" dirty="0" smtClean="0"/>
              <a:t>Output: The subset of students with the largest value in Languages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833941"/>
          </a:xfrm>
        </p:spPr>
        <p:txBody>
          <a:bodyPr/>
          <a:lstStyle/>
          <a:p>
            <a:r>
              <a:rPr lang="en-US" dirty="0" smtClean="0"/>
              <a:t>Retrieve </a:t>
            </a:r>
            <a:r>
              <a:rPr lang="en-US" dirty="0" err="1" smtClean="0"/>
              <a:t>unaggregated</a:t>
            </a:r>
            <a:r>
              <a:rPr lang="en-US" dirty="0" smtClean="0"/>
              <a:t> rows (</a:t>
            </a:r>
            <a:r>
              <a:rPr lang="en-US" b="1" i="1" dirty="0" smtClean="0"/>
              <a:t>apply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7" y="883363"/>
            <a:ext cx="2222113" cy="58867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90744" y="1268849"/>
            <a:ext cx="3792235" cy="5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0743" y="2973323"/>
            <a:ext cx="3792236" cy="1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501" y="6346176"/>
            <a:ext cx="3884478" cy="23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673" y="156093"/>
            <a:ext cx="1169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For </a:t>
            </a:r>
            <a:r>
              <a:rPr lang="en-US" dirty="0"/>
              <a:t>each program report the student who knows most languages (report more than one students in case of ties)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099" y="779565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 of Faculty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285" y="1954467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 of MBA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069" y="42723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 of MSIS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80305" y="639554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 of Supply Chain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8017" y="1102116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8017" y="1840907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8017" y="2220329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30243" y="2993376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30243" y="3173292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8017" y="3542699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51896" y="4272370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74097" y="6369642"/>
            <a:ext cx="2109820" cy="186786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5851" y="6236391"/>
            <a:ext cx="5327059" cy="533697"/>
          </a:xfrm>
          <a:prstGeom prst="rect">
            <a:avLst/>
          </a:prstGeom>
          <a:solidFill>
            <a:schemeClr val="accent4">
              <a:lumMod val="40000"/>
              <a:lumOff val="6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 YELLOW: Students with the largest number of languages within their group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8188" t="80999" r="14951" b="3001"/>
          <a:stretch/>
        </p:blipFill>
        <p:spPr>
          <a:xfrm>
            <a:off x="5850612" y="1633990"/>
            <a:ext cx="5450306" cy="26469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27" name="Right Arrow 26"/>
          <p:cNvSpPr/>
          <p:nvPr/>
        </p:nvSpPr>
        <p:spPr>
          <a:xfrm rot="1165502">
            <a:off x="4106488" y="1302857"/>
            <a:ext cx="1494578" cy="1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634944">
            <a:off x="4166661" y="1915993"/>
            <a:ext cx="1494578" cy="144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7976960">
            <a:off x="3220819" y="3227040"/>
            <a:ext cx="3366029" cy="15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7585715">
            <a:off x="2526677" y="4229020"/>
            <a:ext cx="4793466" cy="17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68600" y="1204517"/>
            <a:ext cx="567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4 </a:t>
            </a:r>
            <a:r>
              <a:rPr lang="en-US" dirty="0" err="1" smtClean="0"/>
              <a:t>dataframes</a:t>
            </a:r>
            <a:r>
              <a:rPr lang="en-US" dirty="0" smtClean="0"/>
              <a:t> will be passed as input to this function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811" y="3090375"/>
            <a:ext cx="4906886" cy="243012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33" name="Right Arrow 32"/>
          <p:cNvSpPr/>
          <p:nvPr/>
        </p:nvSpPr>
        <p:spPr>
          <a:xfrm rot="5400000">
            <a:off x="7552979" y="2251014"/>
            <a:ext cx="726675" cy="502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212367" y="2077109"/>
            <a:ext cx="368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selects the students who know most languages within their group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69415" y="5474044"/>
            <a:ext cx="17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DESIRED RESULT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0" y="1907060"/>
            <a:ext cx="9068834" cy="184050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err="1"/>
              <a:t>ProgSkills</a:t>
            </a:r>
            <a:r>
              <a:rPr lang="en-US" dirty="0"/>
              <a:t> level, find whether the student (or students in case of ties) with the highest Classification skills know C and </a:t>
            </a:r>
            <a:r>
              <a:rPr lang="en-US" dirty="0" smtClean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err="1"/>
              <a:t>ProgSkills</a:t>
            </a:r>
            <a:r>
              <a:rPr lang="en-US" dirty="0"/>
              <a:t> level, find the Program with most students that have that </a:t>
            </a:r>
            <a:r>
              <a:rPr lang="en-US" dirty="0" err="1"/>
              <a:t>ProgSkill</a:t>
            </a:r>
            <a:r>
              <a:rPr lang="en-US" dirty="0"/>
              <a:t>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leaned_survey.csv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054" y="2527573"/>
            <a:ext cx="2816596" cy="3757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4" y="106942"/>
            <a:ext cx="10515600" cy="1325563"/>
          </a:xfrm>
        </p:spPr>
        <p:txBody>
          <a:bodyPr/>
          <a:lstStyle/>
          <a:p>
            <a:r>
              <a:rPr lang="en-US" dirty="0" err="1" smtClean="0"/>
              <a:t>Df.groupby</a:t>
            </a:r>
            <a:r>
              <a:rPr lang="en-US" dirty="0" smtClean="0"/>
              <a:t>(by=column)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4" y="1567442"/>
            <a:ext cx="10515600" cy="4351338"/>
          </a:xfrm>
        </p:spPr>
        <p:txBody>
          <a:bodyPr/>
          <a:lstStyle/>
          <a:p>
            <a:r>
              <a:rPr lang="en-US" dirty="0" err="1" smtClean="0"/>
              <a:t>groupby</a:t>
            </a:r>
            <a:r>
              <a:rPr lang="en-US" dirty="0" smtClean="0"/>
              <a:t> returns a </a:t>
            </a:r>
            <a:r>
              <a:rPr lang="en-US" dirty="0" err="1" smtClean="0"/>
              <a:t>DataFrameGroupBy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This object has various aggregating methods, like mean, min, max,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An aggregating method returns a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 smtClean="0"/>
              <a:t>Whose index is the column we grouped by, and </a:t>
            </a:r>
          </a:p>
          <a:p>
            <a:pPr lvl="1"/>
            <a:r>
              <a:rPr lang="en-US" dirty="0" smtClean="0"/>
              <a:t>Whose columns report the aggregate value within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the group</a:t>
            </a:r>
          </a:p>
        </p:txBody>
      </p:sp>
      <p:sp>
        <p:nvSpPr>
          <p:cNvPr id="8" name="Oval 7"/>
          <p:cNvSpPr/>
          <p:nvPr/>
        </p:nvSpPr>
        <p:spPr>
          <a:xfrm>
            <a:off x="10292525" y="4803697"/>
            <a:ext cx="496125" cy="371553"/>
          </a:xfrm>
          <a:prstGeom prst="ellipse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0" idx="3"/>
            <a:endCxn id="8" idx="3"/>
          </p:cNvCxnSpPr>
          <p:nvPr/>
        </p:nvCxnSpPr>
        <p:spPr>
          <a:xfrm flipV="1">
            <a:off x="7524750" y="5120837"/>
            <a:ext cx="2840431" cy="6809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5365" y="5386310"/>
            <a:ext cx="3249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average of ‘C’ among MBAs is 0.31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/>
              <a:t>: number of non-null 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: number of values including nulls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dirty="0"/>
              <a:t>: mean of non-null 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: min among non-null </a:t>
            </a:r>
            <a:r>
              <a:rPr lang="en-US" dirty="0"/>
              <a:t>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: max among non-null </a:t>
            </a:r>
            <a:r>
              <a:rPr lang="en-US" dirty="0"/>
              <a:t>values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: sum of </a:t>
            </a:r>
            <a:r>
              <a:rPr lang="en-US" dirty="0"/>
              <a:t>non-null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8472"/>
            <a:ext cx="10515600" cy="942975"/>
          </a:xfrm>
        </p:spPr>
        <p:txBody>
          <a:bodyPr/>
          <a:lstStyle/>
          <a:p>
            <a:r>
              <a:rPr lang="en-US" dirty="0" smtClean="0"/>
              <a:t>Group by in slow motion – step 1: </a:t>
            </a:r>
            <a:r>
              <a:rPr lang="en-US" b="1" dirty="0" smtClean="0"/>
              <a:t>SPLIT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0" b="94112"/>
          <a:stretch/>
        </p:blipFill>
        <p:spPr>
          <a:xfrm>
            <a:off x="749195" y="2891420"/>
            <a:ext cx="2407455" cy="495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1343" b="17979"/>
          <a:stretch/>
        </p:blipFill>
        <p:spPr>
          <a:xfrm>
            <a:off x="4137948" y="2783279"/>
            <a:ext cx="2027902" cy="3867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1617" b="-1"/>
          <a:stretch/>
        </p:blipFill>
        <p:spPr>
          <a:xfrm>
            <a:off x="742950" y="4057652"/>
            <a:ext cx="2413700" cy="1669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89" b="68773"/>
          <a:stretch/>
        </p:blipFill>
        <p:spPr>
          <a:xfrm>
            <a:off x="7634060" y="2783279"/>
            <a:ext cx="3751490" cy="3550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8" y="1308100"/>
            <a:ext cx="3019425" cy="55249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3305273" y="1350804"/>
            <a:ext cx="660400" cy="24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89400" y="1250950"/>
            <a:ext cx="759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Split by program.  This operation does not compute anything (very fast)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98850" y="2330450"/>
            <a:ext cx="2419350" cy="56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48050" y="2330450"/>
            <a:ext cx="2470150" cy="172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918200" y="2330450"/>
            <a:ext cx="8255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00750" y="2330450"/>
            <a:ext cx="1949450" cy="28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05273" y="2017114"/>
            <a:ext cx="652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think of these partitions as </a:t>
            </a:r>
            <a:r>
              <a:rPr lang="en-US" dirty="0" err="1" smtClean="0"/>
              <a:t>DataFrames</a:t>
            </a:r>
            <a:r>
              <a:rPr lang="en-US" dirty="0" smtClean="0"/>
              <a:t> (will be useful later)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03085" y="6420896"/>
            <a:ext cx="4114800" cy="365125"/>
          </a:xfrm>
        </p:spPr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8472"/>
            <a:ext cx="10515600" cy="942975"/>
          </a:xfrm>
        </p:spPr>
        <p:txBody>
          <a:bodyPr/>
          <a:lstStyle/>
          <a:p>
            <a:r>
              <a:rPr lang="en-US" dirty="0" smtClean="0"/>
              <a:t>Group by in slow motion – step 2: </a:t>
            </a:r>
            <a:r>
              <a:rPr lang="en-US" b="1" dirty="0" smtClean="0"/>
              <a:t>APPLY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0" b="94112"/>
          <a:stretch/>
        </p:blipFill>
        <p:spPr>
          <a:xfrm>
            <a:off x="897818" y="2077460"/>
            <a:ext cx="2407455" cy="495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31343" b="17979"/>
          <a:stretch/>
        </p:blipFill>
        <p:spPr>
          <a:xfrm>
            <a:off x="9870406" y="1809785"/>
            <a:ext cx="1759214" cy="3354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1617" b="-1"/>
          <a:stretch/>
        </p:blipFill>
        <p:spPr>
          <a:xfrm>
            <a:off x="897818" y="2952752"/>
            <a:ext cx="2413700" cy="1669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89" b="68773"/>
          <a:stretch/>
        </p:blipFill>
        <p:spPr>
          <a:xfrm>
            <a:off x="3810269" y="4787900"/>
            <a:ext cx="2090793" cy="1978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8" y="1308100"/>
            <a:ext cx="3019425" cy="55249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3305273" y="1618479"/>
            <a:ext cx="660400" cy="24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89400" y="1518625"/>
            <a:ext cx="578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Apply the aggregating function to each group (slow)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511550" y="2241550"/>
            <a:ext cx="285750" cy="234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409950" y="3487143"/>
            <a:ext cx="285750" cy="234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11528" y="5694544"/>
            <a:ext cx="742950" cy="3502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8927419" y="2865438"/>
            <a:ext cx="628657" cy="40957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969" y="2186981"/>
            <a:ext cx="3090862" cy="34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99" y="5644599"/>
            <a:ext cx="3508375" cy="450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528" y="2894197"/>
            <a:ext cx="2801937" cy="358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132" y="3391107"/>
            <a:ext cx="2987062" cy="108267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11528" y="6465424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8472"/>
            <a:ext cx="10515600" cy="942975"/>
          </a:xfrm>
        </p:spPr>
        <p:txBody>
          <a:bodyPr/>
          <a:lstStyle/>
          <a:p>
            <a:r>
              <a:rPr lang="en-US" dirty="0" smtClean="0"/>
              <a:t>Group by in slow motion – step 3: </a:t>
            </a:r>
            <a:r>
              <a:rPr lang="en-US" b="1" dirty="0" smtClean="0"/>
              <a:t>COMBINE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8" y="1308100"/>
            <a:ext cx="3019425" cy="55249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3367136" y="1607636"/>
            <a:ext cx="660400" cy="24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58468" y="1524740"/>
            <a:ext cx="387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Combine into a new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80" b="94112"/>
          <a:stretch/>
        </p:blipFill>
        <p:spPr>
          <a:xfrm>
            <a:off x="897818" y="2077460"/>
            <a:ext cx="2407455" cy="4952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31343" b="17979"/>
          <a:stretch/>
        </p:blipFill>
        <p:spPr>
          <a:xfrm>
            <a:off x="9870406" y="1809785"/>
            <a:ext cx="1759214" cy="33547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81617" b="-1"/>
          <a:stretch/>
        </p:blipFill>
        <p:spPr>
          <a:xfrm>
            <a:off x="897818" y="2952752"/>
            <a:ext cx="2413700" cy="166972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5889" b="68773"/>
          <a:stretch/>
        </p:blipFill>
        <p:spPr>
          <a:xfrm>
            <a:off x="3810269" y="4787900"/>
            <a:ext cx="2090793" cy="1978716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3511550" y="2241550"/>
            <a:ext cx="285750" cy="234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3409950" y="3487143"/>
            <a:ext cx="285750" cy="2349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011528" y="5694544"/>
            <a:ext cx="742950" cy="3502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0800000">
            <a:off x="8927419" y="2865438"/>
            <a:ext cx="628657" cy="40957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969" y="2186981"/>
            <a:ext cx="3090862" cy="3440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99" y="5644599"/>
            <a:ext cx="3508375" cy="4501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528" y="2875147"/>
            <a:ext cx="2801937" cy="35881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132" y="3391107"/>
            <a:ext cx="2987062" cy="10826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36341" y="6401491"/>
            <a:ext cx="4114800" cy="365125"/>
          </a:xfrm>
        </p:spPr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278 L -2.70833E-6 -0.00255 C -0.03268 0.00185 0.00495 -0.00463 -0.02239 0.00278 C -0.02851 0.00417 -0.03463 0.00509 -0.04062 0.00648 C -0.0444 0.00718 -0.04791 0.00833 -0.05156 0.00926 C -0.06406 0.00857 -0.07656 0.00741 -0.08906 0.00741 C -0.1806 0.00625 -0.11041 0.00972 -0.15573 0.00741 C -0.15703 0.00046 -0.15716 0.00139 -0.15468 -0.01018 C -0.15442 -0.01181 -0.15338 -0.01204 -0.1526 -0.01296 C -0.15013 -0.0169 -0.15221 -0.01528 -0.14948 -0.01667 C -0.14909 -0.01806 -0.14752 -0.0213 -0.14791 -0.02315 C -0.14817 -0.02407 -0.14896 -0.02384 -0.14948 -0.02407 C -0.15039 -0.02454 -0.1513 -0.02477 -0.15208 -0.025 C -0.15299 -0.02569 -0.1539 -0.02639 -0.15468 -0.02685 C -0.15547 -0.02755 -0.15612 -0.02847 -0.15677 -0.0287 C -0.15768 -0.0294 -0.15859 -0.0294 -0.15937 -0.02963 C -0.1612 -0.03218 -0.16211 -0.03356 -0.16406 -0.03518 C -0.16458 -0.03565 -0.16523 -0.03588 -0.16562 -0.03611 C -0.16679 -0.03704 -0.17057 -0.04051 -0.17083 -0.04167 L -0.17135 -0.04352 L -0.17187 -0.03981 " pathEditMode="relative" rAng="0" ptsTypes="AAAAAAAAAAAAAAAAAAA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14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7 L -0.00013 0.00023 C 0.00052 -0.00347 0.00157 -0.00694 0.00222 -0.01042 C 0.00261 -0.01227 0.00235 -0.01458 0.00274 -0.01597 C 0.00313 -0.01759 0.00391 -0.01829 0.0043 -0.01944 C 0.00495 -0.02199 0.00573 -0.02685 0.00691 -0.0287 C 0.00743 -0.02986 0.00795 -0.03009 0.00847 -0.03056 C 0.00951 -0.03958 0.00834 -0.03148 0.01003 -0.03889 C 0.01055 -0.04074 0.01055 -0.04282 0.01107 -0.04444 C 0.01159 -0.0463 0.01224 -0.04792 0.01263 -0.04931 C 0.01289 -0.05 0.01289 -0.05116 0.01316 -0.05185 C 0.01407 -0.05463 0.01511 -0.05625 0.01628 -0.05833 C 0.01667 -0.05995 0.0168 -0.06181 0.01732 -0.06296 C 0.01771 -0.06389 0.01862 -0.06319 0.01888 -0.06389 C 0.01941 -0.06505 0.01914 -0.06644 0.01941 -0.06759 C 0.01967 -0.06875 0.02019 -0.06944 0.02045 -0.07037 C 0.02162 -0.08056 -0.00065 -0.07199 -0.00065 -0.07778 " pathEditMode="relative" rAng="0" ptsTypes="AAAAAAAAAAAAAAA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-388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-2.29167E-6 -3.7037E-7 C -0.00143 -0.00093 -0.00286 -0.00185 -0.00417 -0.00278 C -0.00534 -0.00371 -0.00625 -0.00486 -0.00729 -0.00556 C -0.00833 -0.00648 -0.0095 -0.00695 -0.01042 -0.00741 C -0.01276 -0.00903 -0.01497 -0.01088 -0.01719 -0.01204 C -0.01927 -0.0132 -0.02135 -0.01343 -0.02344 -0.01389 C -0.02904 -0.01898 -0.02487 -0.01574 -0.03333 -0.01945 C -0.0362 -0.02084 -0.03516 -0.02153 -0.03906 -0.02408 C -0.04154 -0.0257 -0.04401 -0.02662 -0.04635 -0.02778 C -0.04974 -0.03148 -0.05299 -0.03542 -0.05625 -0.03889 C -0.05781 -0.04074 -0.05924 -0.04306 -0.06094 -0.04352 C -0.06732 -0.0456 -0.07513 -0.04792 -0.08073 -0.05185 C -0.08411 -0.0544 -0.08242 -0.05347 -0.08542 -0.05463 C -0.08633 -0.05556 -0.08711 -0.05695 -0.08802 -0.05741 C -0.09049 -0.05903 -0.09583 -0.06111 -0.09844 -0.06204 C -0.1026 -0.0676 -0.09896 -0.06343 -0.10625 -0.06852 C -0.11016 -0.07153 -0.1181 -0.07801 -0.12292 -0.08056 C -0.12396 -0.08125 -0.125 -0.08125 -0.12604 -0.08148 C -0.1276 -0.08287 -0.12917 -0.08426 -0.13073 -0.08519 C -0.13203 -0.08611 -0.1332 -0.08658 -0.13437 -0.08704 C -0.13607 -0.08797 -0.13763 -0.08889 -0.13906 -0.08982 C -0.14661 -0.09514 -0.14128 -0.0926 -0.14583 -0.09445 C -0.14674 -0.09537 -0.14766 -0.09653 -0.14844 -0.09722 C -0.15208 -0.10093 -0.15638 -0.10371 -0.15989 -0.10648 C -0.16289 -0.10903 -0.16601 -0.11111 -0.16875 -0.11389 C -0.17005 -0.11528 -0.17109 -0.1169 -0.17239 -0.1176 C -0.17344 -0.11829 -0.17448 -0.11829 -0.17552 -0.11852 C -0.17878 -0.12431 -0.17513 -0.11898 -0.18125 -0.12222 C -0.18607 -0.125 -0.18216 -0.12454 -0.18542 -0.12778 C -0.18607 -0.12847 -0.18685 -0.12847 -0.1875 -0.12871 C -0.18841 -0.1294 -0.18932 -0.1301 -0.1901 -0.13056 C -0.19062 -0.13148 -0.19114 -0.13264 -0.19167 -0.13334 C -0.19219 -0.13426 -0.19284 -0.13449 -0.19323 -0.13519 C -0.19375 -0.13635 -0.19375 -0.1382 -0.19427 -0.13889 C -0.19505 -0.14005 -0.19609 -0.14005 -0.19687 -0.14074 C -0.20052 -0.14398 -0.19622 -0.14167 -0.20052 -0.14352 C -0.20143 -0.14445 -0.20234 -0.14514 -0.20312 -0.1463 C -0.20911 -0.15533 -0.20495 -0.15278 -0.20937 -0.15463 C -0.21159 -0.16042 -0.2095 -0.15602 -0.2151 -0.16019 C -0.21575 -0.16065 -0.21614 -0.16158 -0.21667 -0.16204 C -0.21719 -0.1625 -0.21771 -0.16273 -0.21823 -0.16297 C -0.21862 -0.16389 -0.21888 -0.16505 -0.21927 -0.16574 C -0.22031 -0.16783 -0.22161 -0.16922 -0.22239 -0.1713 C -0.22279 -0.17222 -0.22305 -0.17338 -0.22344 -0.17408 C -0.22552 -0.17709 -0.22747 -0.17871 -0.22969 -0.18056 C -0.23086 -0.18681 -0.2293 -0.18079 -0.23177 -0.18426 C -0.23229 -0.18519 -0.23242 -0.18635 -0.23281 -0.18704 C -0.23333 -0.18797 -0.23385 -0.18843 -0.23437 -0.18889 C -0.23503 -0.19074 -0.2362 -0.19352 -0.23646 -0.19537 C -0.23685 -0.19769 -0.23646 -0.2 -0.23698 -0.20185 C -0.23763 -0.20394 -0.2388 -0.2051 -0.23958 -0.20648 C -0.23997 -0.2081 -0.23997 -0.20996 -0.24062 -0.21111 C -0.24114 -0.21204 -0.24206 -0.21181 -0.24271 -0.21204 C -0.24323 -0.2125 -0.24375 -0.21273 -0.24427 -0.21297 C -0.24505 -0.21482 -0.24531 -0.21736 -0.24635 -0.21852 L -0.24948 -0.22222 C -0.25078 -0.23172 -0.24883 -0.22199 -0.25156 -0.22685 C -0.25482 -0.23264 -0.25052 -0.2294 -0.25417 -0.23148 C -0.25443 -0.23287 -0.2543 -0.23426 -0.25469 -0.23519 C -0.25534 -0.23681 -0.25703 -0.2375 -0.25781 -0.23797 C -0.2582 -0.23889 -0.25846 -0.24005 -0.25885 -0.24074 C -0.26081 -0.24422 -0.26042 -0.24097 -0.26042 -0.24445 " pathEditMode="relative" ptsTypes="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18472"/>
            <a:ext cx="10515600" cy="942975"/>
          </a:xfrm>
        </p:spPr>
        <p:txBody>
          <a:bodyPr/>
          <a:lstStyle/>
          <a:p>
            <a:r>
              <a:rPr lang="en-US" dirty="0" smtClean="0"/>
              <a:t>Group by in slow motion – step 3: </a:t>
            </a:r>
            <a:r>
              <a:rPr lang="en-US" b="1" dirty="0" smtClean="0"/>
              <a:t>COMBINE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73" y="2565400"/>
            <a:ext cx="4789301" cy="87634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6658582">
            <a:off x="5275085" y="3320939"/>
            <a:ext cx="660400" cy="24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71825" y="3997909"/>
            <a:ext cx="7451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column(s) indicated in the by argument will become the index (unless you set </a:t>
            </a:r>
            <a:r>
              <a:rPr lang="en-US" sz="2000" dirty="0" err="1" smtClean="0"/>
              <a:t>as_index</a:t>
            </a:r>
            <a:r>
              <a:rPr lang="en-US" sz="2000" dirty="0" smtClean="0"/>
              <a:t>=False).</a:t>
            </a:r>
          </a:p>
          <a:p>
            <a:r>
              <a:rPr lang="en-US" sz="2000" dirty="0" smtClean="0"/>
              <a:t>In this example, the resulting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will have one row per Program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14950</TotalTime>
  <Words>1360</Words>
  <Application>Microsoft Office PowerPoint</Application>
  <PresentationFormat>Widescreen</PresentationFormat>
  <Paragraphs>133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Group by  module 6</vt:lpstr>
      <vt:lpstr>Group by</vt:lpstr>
      <vt:lpstr>Today’s data set</vt:lpstr>
      <vt:lpstr>Df.groupby(by=column)</vt:lpstr>
      <vt:lpstr>Most common aggregate functions</vt:lpstr>
      <vt:lpstr>Group by in slow motion – step 1: SPLIT</vt:lpstr>
      <vt:lpstr>Group by in slow motion – step 2: APPLY</vt:lpstr>
      <vt:lpstr>Group by in slow motion – step 3: COMBINE</vt:lpstr>
      <vt:lpstr>Group by in slow motion – step 3: COMBINE</vt:lpstr>
      <vt:lpstr>Aggregate only few columns</vt:lpstr>
      <vt:lpstr>Problems</vt:lpstr>
      <vt:lpstr>Apply multiple functions to one column (agg)</vt:lpstr>
      <vt:lpstr>Apply multiple functions to one column (agg) – rename columns</vt:lpstr>
      <vt:lpstr>Apply multiple arbitrary functions to multiple columns (agg)</vt:lpstr>
      <vt:lpstr>Apply multiple arbitrary functions to multiple columns (agg)</vt:lpstr>
      <vt:lpstr>Apply multiple arbitrary functions to multiple columns and give them names (agg)</vt:lpstr>
      <vt:lpstr>Group by multiple fields</vt:lpstr>
      <vt:lpstr>Hierarchical Indices (and how to avoid them)</vt:lpstr>
      <vt:lpstr>Problems</vt:lpstr>
      <vt:lpstr>Retrieve unaggregated rows (apply)</vt:lpstr>
      <vt:lpstr>PowerPoint Presentation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Michele Samorani</cp:lastModifiedBy>
  <cp:revision>254</cp:revision>
  <cp:lastPrinted>2016-10-01T17:49:15Z</cp:lastPrinted>
  <dcterms:created xsi:type="dcterms:W3CDTF">2016-07-23T16:13:53Z</dcterms:created>
  <dcterms:modified xsi:type="dcterms:W3CDTF">2017-04-26T17:26:12Z</dcterms:modified>
</cp:coreProperties>
</file>