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61" r:id="rId2"/>
    <p:sldId id="484" r:id="rId3"/>
    <p:sldId id="423" r:id="rId4"/>
    <p:sldId id="436" r:id="rId5"/>
    <p:sldId id="475" r:id="rId6"/>
    <p:sldId id="477" r:id="rId7"/>
    <p:sldId id="478" r:id="rId8"/>
    <p:sldId id="476" r:id="rId9"/>
    <p:sldId id="485" r:id="rId10"/>
    <p:sldId id="479" r:id="rId11"/>
    <p:sldId id="451" r:id="rId12"/>
    <p:sldId id="473" r:id="rId13"/>
    <p:sldId id="474" r:id="rId14"/>
    <p:sldId id="480" r:id="rId15"/>
    <p:sldId id="481" r:id="rId16"/>
    <p:sldId id="482" r:id="rId17"/>
    <p:sldId id="483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 varScale="1">
        <p:scale>
          <a:sx n="119" d="100"/>
          <a:sy n="119" d="100"/>
        </p:scale>
        <p:origin x="37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08F5-B6A5-4D4B-A599-90947C01A5A7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CDF5-91FC-42CF-B71B-70F6D9E2D19B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DDA0-548D-41D3-A5F6-4470D2C8B691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D75E-3403-47D1-B559-2276D7B94D20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FFAF-60EF-440F-94DF-A30B7B8D6EFA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F4A-5994-4156-A7E6-3774C3D176B0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CC61-17FF-401E-9159-0078A6C162D0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792F-6329-4070-A993-EC3A97226EBA}" type="datetime1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2520-309D-41BD-AE93-FC2BAFEA95EC}" type="datetime1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DB7-8132-4077-A9BF-B3D38366B521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B345-787B-42D6-80C7-F5420B077FD9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332E-FDF2-41F7-A4EA-BAB52BB488EB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1"/>
            <a:ext cx="8605421" cy="2387600"/>
          </a:xfrm>
        </p:spPr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sz="2000" b="1" dirty="0" smtClean="0"/>
              <a:t>module 7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2684827"/>
            <a:ext cx="7895705" cy="3847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4181" y="846872"/>
            <a:ext cx="363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specify the keys to merge on for the table on the left (in this case, </a:t>
            </a:r>
            <a:r>
              <a:rPr lang="en-US" dirty="0" err="1" smtClean="0"/>
              <a:t>df</a:t>
            </a:r>
            <a:r>
              <a:rPr lang="en-US" dirty="0" smtClean="0"/>
              <a:t>) and the table on the right (in this case, </a:t>
            </a:r>
            <a:r>
              <a:rPr lang="en-US" dirty="0" err="1" smtClean="0"/>
              <a:t>df_programs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753948"/>
            <a:ext cx="8601075" cy="514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59655" y="2852086"/>
            <a:ext cx="5538032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7" idx="2"/>
          </p:cNvCxnSpPr>
          <p:nvPr/>
        </p:nvCxnSpPr>
        <p:spPr>
          <a:xfrm flipV="1">
            <a:off x="7128671" y="2324200"/>
            <a:ext cx="2863227" cy="52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65" y="3183758"/>
            <a:ext cx="6165390" cy="3590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595329" y="2724300"/>
            <a:ext cx="510127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904" y="115074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INNER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04" y="5562715"/>
            <a:ext cx="514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INNER JOIN:</a:t>
            </a:r>
          </a:p>
          <a:p>
            <a:r>
              <a:rPr lang="en-US" dirty="0" smtClean="0"/>
              <a:t>Only the values in both tables are kept:</a:t>
            </a:r>
          </a:p>
          <a:p>
            <a:r>
              <a:rPr lang="en-US" dirty="0" smtClean="0"/>
              <a:t>“Faculty!” and “Business Man” from </a:t>
            </a:r>
            <a:r>
              <a:rPr lang="en-US" dirty="0" err="1" smtClean="0"/>
              <a:t>df</a:t>
            </a:r>
            <a:r>
              <a:rPr lang="en-US" dirty="0" smtClean="0"/>
              <a:t> and “Master of Hacking” from </a:t>
            </a:r>
            <a:r>
              <a:rPr lang="en-US" dirty="0" err="1" smtClean="0"/>
              <a:t>df_programs</a:t>
            </a:r>
            <a:r>
              <a:rPr lang="en-US" dirty="0" smtClean="0"/>
              <a:t> are dropped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508" y="147095"/>
            <a:ext cx="7749147" cy="655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63" y="6511126"/>
            <a:ext cx="5581722" cy="323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65" y="2868248"/>
            <a:ext cx="5583220" cy="325105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728000" y="2556440"/>
            <a:ext cx="244785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6904" y="115074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LEFT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379" y="5545566"/>
            <a:ext cx="487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JOIN:</a:t>
            </a:r>
          </a:p>
          <a:p>
            <a:r>
              <a:rPr lang="en-US" dirty="0" smtClean="0"/>
              <a:t>All values from the left table are kept:</a:t>
            </a:r>
          </a:p>
          <a:p>
            <a:r>
              <a:rPr lang="en-US" dirty="0" smtClean="0"/>
              <a:t>“Faculty!” and “Business Man” are kept, “Master of Hacking” is not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34" y="6111418"/>
            <a:ext cx="5626251" cy="362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585" y="262363"/>
            <a:ext cx="7758393" cy="478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2034" y="6109152"/>
            <a:ext cx="6459966" cy="725485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sp>
        <p:nvSpPr>
          <p:cNvPr id="24" name="Bent Arrow 23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5" y="6493066"/>
            <a:ext cx="5029201" cy="327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7" y="1462357"/>
            <a:ext cx="3918289" cy="284174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911509" y="2596070"/>
            <a:ext cx="244785" cy="40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325" y="109058"/>
            <a:ext cx="406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OUTER JOIN: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7" y="4277875"/>
            <a:ext cx="3918289" cy="287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379" y="5717689"/>
            <a:ext cx="487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OUTER JOIN:</a:t>
            </a:r>
          </a:p>
          <a:p>
            <a:r>
              <a:rPr lang="en-US" dirty="0" smtClean="0"/>
              <a:t>All values from the both tables are kept:</a:t>
            </a:r>
          </a:p>
          <a:p>
            <a:r>
              <a:rPr lang="en-US" dirty="0"/>
              <a:t>“Faculty!” and “Business Man” are kept, </a:t>
            </a:r>
            <a:r>
              <a:rPr lang="en-US" dirty="0" smtClean="0"/>
              <a:t>as well as “Master </a:t>
            </a:r>
            <a:r>
              <a:rPr lang="en-US" dirty="0"/>
              <a:t>of Hacking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637" y="1062247"/>
            <a:ext cx="4042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026" y="193085"/>
            <a:ext cx="8101629" cy="5186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21833" y="835000"/>
            <a:ext cx="15416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df_programs</a:t>
            </a:r>
            <a:endParaRPr lang="en-US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t="16463"/>
          <a:stretch/>
        </p:blipFill>
        <p:spPr>
          <a:xfrm>
            <a:off x="6723530" y="802979"/>
            <a:ext cx="3344515" cy="1754053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flipV="1">
            <a:off x="3550024" y="4978096"/>
            <a:ext cx="2140772" cy="7207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46" y="4572520"/>
            <a:ext cx="3920979" cy="2826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763" y="6149651"/>
            <a:ext cx="5027703" cy="2914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265" y="2868248"/>
            <a:ext cx="5029201" cy="29284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2235" y="5749943"/>
            <a:ext cx="5067812" cy="32666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782235" y="5774689"/>
            <a:ext cx="5131398" cy="1046279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on </a:t>
            </a:r>
            <a:r>
              <a:rPr lang="en-US" b="1" dirty="0" smtClean="0"/>
              <a:t>indices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0" y="742801"/>
            <a:ext cx="4824673" cy="551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36" y="2033847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student =&gt;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2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df_programs_i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174" y="3330633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486894">
            <a:off x="738919" y="4930832"/>
            <a:ext cx="27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Program is the index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841500"/>
            <a:ext cx="6082349" cy="44910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17" y="2446120"/>
            <a:ext cx="6507746" cy="36235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39273" y="2480533"/>
            <a:ext cx="4158790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7" idx="1"/>
          </p:cNvCxnSpPr>
          <p:nvPr/>
        </p:nvCxnSpPr>
        <p:spPr>
          <a:xfrm flipV="1">
            <a:off x="6518668" y="748860"/>
            <a:ext cx="1140125" cy="1731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58793" y="425694"/>
            <a:ext cx="429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to use in the right table is the index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programming skills level, find the average number of units to be completed by students with that programming skill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existing program (i.e., for each Program in </a:t>
            </a:r>
            <a:r>
              <a:rPr lang="en-US" dirty="0" err="1"/>
              <a:t>df_programs</a:t>
            </a:r>
            <a:r>
              <a:rPr lang="en-US" dirty="0"/>
              <a:t>), find the units required to complete it and the number of students belonging to that program that responded to the survey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student in </a:t>
            </a:r>
            <a:r>
              <a:rPr lang="en-US" dirty="0" err="1" smtClean="0"/>
              <a:t>df_students</a:t>
            </a:r>
            <a:r>
              <a:rPr lang="en-US" dirty="0" smtClean="0"/>
              <a:t>, the number of weekly hours they are working, assuming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required unit of coursework is 0.25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Job=0 is 0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Job=0.5 is 20 hours a week of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Job=1 is 40 hours a week of work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9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Announcement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690687"/>
            <a:ext cx="11010900" cy="4795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midterm is on 5/10</a:t>
            </a:r>
          </a:p>
          <a:p>
            <a:endParaRPr lang="en-US" dirty="0" smtClean="0"/>
          </a:p>
          <a:p>
            <a:r>
              <a:rPr lang="en-US" dirty="0" smtClean="0"/>
              <a:t>PART 1 (in class)</a:t>
            </a:r>
          </a:p>
          <a:p>
            <a:pPr lvl="1"/>
            <a:r>
              <a:rPr lang="en-US" dirty="0" smtClean="0"/>
              <a:t>A few questions of the same style as the HW</a:t>
            </a:r>
          </a:p>
          <a:p>
            <a:pPr lvl="1"/>
            <a:r>
              <a:rPr lang="en-US" dirty="0" smtClean="0"/>
              <a:t>Open book, open internet</a:t>
            </a:r>
          </a:p>
          <a:p>
            <a:pPr lvl="1"/>
            <a:r>
              <a:rPr lang="en-US" dirty="0" smtClean="0"/>
              <a:t>But you cannot communicate with anybody</a:t>
            </a:r>
          </a:p>
          <a:p>
            <a:pPr lvl="1"/>
            <a:r>
              <a:rPr lang="en-US" dirty="0" smtClean="0"/>
              <a:t>(Keep in mind that in job interviews you should avoid looking up easy stuff online)</a:t>
            </a:r>
          </a:p>
          <a:p>
            <a:pPr lvl="1"/>
            <a:r>
              <a:rPr lang="en-US" dirty="0" smtClean="0"/>
              <a:t>Content covered: up to 5/3 included</a:t>
            </a:r>
          </a:p>
          <a:p>
            <a:r>
              <a:rPr lang="en-US" dirty="0" smtClean="0"/>
              <a:t>PART 2 (take-home)</a:t>
            </a:r>
          </a:p>
          <a:p>
            <a:pPr lvl="1"/>
            <a:r>
              <a:rPr lang="en-US" dirty="0" smtClean="0"/>
              <a:t>You will be given a data set to clean and to analyze</a:t>
            </a:r>
          </a:p>
          <a:p>
            <a:pPr lvl="1"/>
            <a:r>
              <a:rPr lang="en-US" dirty="0" smtClean="0"/>
              <a:t>You will have a week to do it</a:t>
            </a:r>
          </a:p>
          <a:p>
            <a:pPr lvl="1"/>
            <a:r>
              <a:rPr lang="en-US" dirty="0" smtClean="0"/>
              <a:t>Content covered: up to 5/7 included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retrieve information from a table to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9" y="2936257"/>
            <a:ext cx="4723542" cy="34257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59185" y="3570921"/>
            <a:ext cx="2665036" cy="585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2190" y="5057516"/>
            <a:ext cx="61957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bring the information on the units required from the table on the right to the table on the left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05" y="2460271"/>
            <a:ext cx="3732136" cy="16814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cleaned_survey.csv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on </a:t>
            </a:r>
            <a:r>
              <a:rPr lang="en-US" b="1" dirty="0" smtClean="0"/>
              <a:t>columns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0" y="742801"/>
            <a:ext cx="4824673" cy="551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36" y="2033847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student =&gt;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df_programs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174" y="3330633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row per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1969051"/>
            <a:ext cx="5921132" cy="37173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12402" y="5210818"/>
            <a:ext cx="478715" cy="25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821" y="5099670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fictitious program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36" y="2880486"/>
            <a:ext cx="6925403" cy="3853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79" y="130557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5435" y="2967523"/>
            <a:ext cx="389807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15" idx="2"/>
          </p:cNvCxnSpPr>
          <p:nvPr/>
        </p:nvCxnSpPr>
        <p:spPr>
          <a:xfrm flipH="1" flipV="1">
            <a:off x="1535064" y="2323475"/>
            <a:ext cx="545275" cy="644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739" y="970184"/>
            <a:ext cx="1013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Performs the merge on the columns with the same name. In this case,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df.Program</a:t>
            </a:r>
            <a:r>
              <a:rPr lang="en-US" dirty="0" smtClean="0"/>
              <a:t> = </a:t>
            </a:r>
            <a:r>
              <a:rPr lang="en-US" dirty="0" err="1" smtClean="0"/>
              <a:t>df_programs.Program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627" y="1954143"/>
            <a:ext cx="18568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TABLE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90678" y="1989200"/>
            <a:ext cx="18568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TABLE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977556" y="2988337"/>
            <a:ext cx="1481488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0"/>
            <a:endCxn id="16" idx="2"/>
          </p:cNvCxnSpPr>
          <p:nvPr/>
        </p:nvCxnSpPr>
        <p:spPr>
          <a:xfrm flipH="1" flipV="1">
            <a:off x="3619115" y="2358532"/>
            <a:ext cx="99185" cy="62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5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99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f.merge</a:t>
            </a:r>
            <a:r>
              <a:rPr lang="en-US" dirty="0" smtClean="0"/>
              <a:t>(</a:t>
            </a:r>
            <a:r>
              <a:rPr lang="en-US" dirty="0" err="1" smtClean="0"/>
              <a:t>other_table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67" y="2684827"/>
            <a:ext cx="7895705" cy="384741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613421" y="2805947"/>
            <a:ext cx="5203854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2199" y="2447366"/>
            <a:ext cx="27971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Let’s show just few columns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70802"/>
            <a:ext cx="4114800" cy="365125"/>
          </a:xfrm>
        </p:spPr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</TotalTime>
  <Words>660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Merge module 7</vt:lpstr>
      <vt:lpstr>Announcement</vt:lpstr>
      <vt:lpstr>Merge</vt:lpstr>
      <vt:lpstr>Today’s data set</vt:lpstr>
      <vt:lpstr>Merge on columns</vt:lpstr>
      <vt:lpstr>df</vt:lpstr>
      <vt:lpstr>df_programs</vt:lpstr>
      <vt:lpstr>df.merge(other_table)</vt:lpstr>
      <vt:lpstr>df.merge(other_table)</vt:lpstr>
      <vt:lpstr>df.merge(other_table)</vt:lpstr>
      <vt:lpstr>PowerPoint Presentation</vt:lpstr>
      <vt:lpstr>PowerPoint Presentation</vt:lpstr>
      <vt:lpstr>PowerPoint Presentation</vt:lpstr>
      <vt:lpstr>Merge on indices</vt:lpstr>
      <vt:lpstr>df</vt:lpstr>
      <vt:lpstr>df_programs_i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262</cp:revision>
  <cp:lastPrinted>2016-10-01T17:49:15Z</cp:lastPrinted>
  <dcterms:created xsi:type="dcterms:W3CDTF">2016-07-23T16:13:53Z</dcterms:created>
  <dcterms:modified xsi:type="dcterms:W3CDTF">2017-05-04T00:18:47Z</dcterms:modified>
</cp:coreProperties>
</file>