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61" r:id="rId2"/>
    <p:sldId id="404" r:id="rId3"/>
    <p:sldId id="402" r:id="rId4"/>
    <p:sldId id="403" r:id="rId5"/>
    <p:sldId id="405" r:id="rId6"/>
    <p:sldId id="408" r:id="rId7"/>
    <p:sldId id="424" r:id="rId8"/>
    <p:sldId id="423" r:id="rId9"/>
    <p:sldId id="427" r:id="rId10"/>
    <p:sldId id="426" r:id="rId11"/>
    <p:sldId id="425" r:id="rId12"/>
    <p:sldId id="428" r:id="rId13"/>
    <p:sldId id="409" r:id="rId14"/>
    <p:sldId id="420" r:id="rId15"/>
    <p:sldId id="412" r:id="rId16"/>
    <p:sldId id="414" r:id="rId17"/>
    <p:sldId id="416" r:id="rId18"/>
    <p:sldId id="417" r:id="rId19"/>
    <p:sldId id="418" r:id="rId20"/>
    <p:sldId id="421" r:id="rId21"/>
    <p:sldId id="422" r:id="rId22"/>
    <p:sldId id="429" r:id="rId23"/>
    <p:sldId id="430" r:id="rId24"/>
    <p:sldId id="431" r:id="rId25"/>
    <p:sldId id="43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9" autoAdjust="0"/>
    <p:restoredTop sz="94045"/>
  </p:normalViewPr>
  <p:slideViewPr>
    <p:cSldViewPr snapToGrid="0" snapToObjects="1">
      <p:cViewPr>
        <p:scale>
          <a:sx n="75" d="100"/>
          <a:sy n="75" d="100"/>
        </p:scale>
        <p:origin x="205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FE31-3812-3944-9707-6ECC70AFADC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2BC7-4D1F-CD41-902C-26B1CD8F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3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51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28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46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4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23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09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2BC7-4D1F-CD41-902C-26B1CD8F66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8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D42B-93F3-48C8-8BF3-D3ABB4409479}" type="datetime1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8C97A-5F9E-4F87-9D85-56F1696F2429}" type="datetime1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B3F4-6D0C-4B73-A0A5-00687E31CE97}" type="datetime1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60710-C78D-4164-9C2B-059453D143E0}" type="datetime1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7139-4F95-4939-8395-316C50DE9D19}" type="datetime1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B308-D950-4AFC-8394-CA87FC9B861E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2790-62ED-4FDF-911F-921F0F97FA44}" type="datetime1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52C6-BC27-4614-966C-AA8FD57192B8}" type="datetime1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9083-445C-4A3D-B03B-C74A2F021CA1}" type="datetime1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2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B2E50-602E-471E-B416-014B8B54D312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9796-F891-48F8-B38D-50058B2B15FD}" type="datetime1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DCBF-10AA-4FC8-8039-7A244F947C9B}" type="datetime1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DED7-2641-7F47-9956-EB41530EC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oran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pandas.DataFrame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/>
              <a:t>module 4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093292" y="318052"/>
            <a:ext cx="372007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 to other teachers and users of these slides</a:t>
            </a:r>
            <a:r>
              <a:rPr lang="en-US" sz="1400" dirty="0" smtClean="0"/>
              <a:t>. Feel free to </a:t>
            </a:r>
            <a:r>
              <a:rPr lang="en-US" sz="1400" dirty="0"/>
              <a:t>use </a:t>
            </a:r>
            <a:r>
              <a:rPr lang="en-US" sz="1400" dirty="0" smtClean="0"/>
              <a:t>or modify these </a:t>
            </a:r>
            <a:r>
              <a:rPr lang="en-US" sz="1400" dirty="0"/>
              <a:t>slides </a:t>
            </a:r>
            <a:r>
              <a:rPr lang="en-US" sz="1400" dirty="0" smtClean="0"/>
              <a:t>as you wish.  If </a:t>
            </a:r>
            <a:r>
              <a:rPr lang="en-US" sz="1400" dirty="0"/>
              <a:t>you </a:t>
            </a:r>
            <a:r>
              <a:rPr lang="en-US" sz="1400" dirty="0" smtClean="0"/>
              <a:t>use a </a:t>
            </a:r>
            <a:r>
              <a:rPr lang="en-US" sz="1400" dirty="0"/>
              <a:t>significant portion of these </a:t>
            </a:r>
            <a:r>
              <a:rPr lang="en-US" sz="1400" dirty="0" smtClean="0"/>
              <a:t>slides in </a:t>
            </a:r>
            <a:r>
              <a:rPr lang="en-US" sz="1400" dirty="0"/>
              <a:t>your own lecture, please include this message, </a:t>
            </a:r>
            <a:r>
              <a:rPr lang="en-US" sz="1400" dirty="0" smtClean="0"/>
              <a:t>or the </a:t>
            </a:r>
            <a:r>
              <a:rPr lang="en-US" sz="1400" dirty="0"/>
              <a:t>following link to the source repository </a:t>
            </a:r>
            <a:r>
              <a:rPr lang="en-US" sz="1400" dirty="0" smtClean="0"/>
              <a:t>of Michele’s lectures on </a:t>
            </a:r>
            <a:r>
              <a:rPr lang="en-US" sz="1400" dirty="0" err="1" smtClean="0"/>
              <a:t>github</a:t>
            </a:r>
            <a:r>
              <a:rPr lang="en-US" sz="1400" dirty="0" smtClean="0"/>
              <a:t>: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github.com/samorani</a:t>
            </a:r>
            <a:r>
              <a:rPr lang="en-US" sz="1400" dirty="0" smtClean="0"/>
              <a:t>. Comments and </a:t>
            </a:r>
            <a:r>
              <a:rPr lang="en-US" sz="1400" dirty="0"/>
              <a:t>corrections </a:t>
            </a:r>
            <a:r>
              <a:rPr lang="en-US" sz="1400" dirty="0" smtClean="0"/>
              <a:t>are welcome.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4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df.loc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</a:t>
            </a:r>
            <a:endParaRPr lang="en-US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57821" y="1443832"/>
            <a:ext cx="70792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Access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using the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index labels.</a:t>
            </a: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x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s the information needed to select the rows: label index, range of index labels, or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masks</a:t>
            </a:r>
            <a:endParaRPr lang="en-US" dirty="0" smtClean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y (optional)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is the information needed to select the columns: label index, range of index labels, or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masks</a:t>
            </a:r>
          </a:p>
          <a:p>
            <a:endParaRPr lang="en-US" sz="2000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47929" y="2466863"/>
            <a:ext cx="1552354" cy="3521503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93942" y="6002766"/>
            <a:ext cx="90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VALUES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4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df.loc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 – one specific value	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0074300" y="3051446"/>
            <a:ext cx="513484" cy="463579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47" y="2540738"/>
            <a:ext cx="3771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5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df.loc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 – one row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390686" y="3051446"/>
            <a:ext cx="3003780" cy="463579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36846"/>
          <a:stretch/>
        </p:blipFill>
        <p:spPr>
          <a:xfrm>
            <a:off x="549461" y="4499995"/>
            <a:ext cx="3656832" cy="11093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49461" y="4050730"/>
            <a:ext cx="288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20390" y="5064734"/>
            <a:ext cx="1141815" cy="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3503" y="482310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Series!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61" y="1266852"/>
            <a:ext cx="3095625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25" y="2207241"/>
            <a:ext cx="28194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df.loc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 – one column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664190" y="1749924"/>
            <a:ext cx="573277" cy="4320124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3907" y="2823695"/>
            <a:ext cx="288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2296038" y="3316042"/>
            <a:ext cx="193999" cy="159277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7648" y="4126343"/>
            <a:ext cx="176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COOL NOTATION</a:t>
            </a:r>
            <a:endParaRPr lang="en-US" b="1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60" y="2053726"/>
            <a:ext cx="2466975" cy="904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66" y="4148253"/>
            <a:ext cx="1333500" cy="800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55" y="3250043"/>
            <a:ext cx="1571625" cy="876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9569" y="3215065"/>
            <a:ext cx="2808014" cy="31192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089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df.loc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 – using Boolean masks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539067" y="3655829"/>
            <a:ext cx="1790336" cy="1114454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26" y="1376927"/>
            <a:ext cx="4578596" cy="49440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26" y="1919119"/>
            <a:ext cx="5405438" cy="9009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48" y="3114675"/>
            <a:ext cx="3615843" cy="2495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240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5099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669"/>
            <a:ext cx="10515600" cy="497829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Retrieve Shelby's hw1 </a:t>
            </a:r>
            <a:r>
              <a:rPr lang="en-US" dirty="0" smtClean="0"/>
              <a:t>grade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Retrieve Shelby's </a:t>
            </a:r>
            <a:r>
              <a:rPr lang="en-US" dirty="0" smtClean="0"/>
              <a:t>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Who obtained the highest grade in hw2</a:t>
            </a:r>
            <a:r>
              <a:rPr lang="en-US" dirty="0" smtClean="0"/>
              <a:t>? Note that there are 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those students who obtained the same score in hw1 and in hw2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average hw1 score of those students who got a hw2 score greater than 5.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0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665" y="2338653"/>
            <a:ext cx="4326867" cy="389025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sort_values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714" y="1207246"/>
            <a:ext cx="70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Sort the rows based on the value of a column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14" y="2289980"/>
            <a:ext cx="3124284" cy="38752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sort_index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821" y="1114902"/>
            <a:ext cx="70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Sort by the index labels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268" y="1778955"/>
            <a:ext cx="2663419" cy="460045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head and tail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821" y="1457819"/>
            <a:ext cx="70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Return the first or last rows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23" y="3222021"/>
            <a:ext cx="3009135" cy="25192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589" y="3423440"/>
            <a:ext cx="2677488" cy="202991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0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5099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669"/>
            <a:ext cx="10515600" cy="497829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Sort the MSIS students by hw2 descending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Show</a:t>
            </a:r>
            <a:r>
              <a:rPr lang="en-US" dirty="0"/>
              <a:t> </a:t>
            </a:r>
            <a:r>
              <a:rPr lang="en-US" b="1" dirty="0"/>
              <a:t>only</a:t>
            </a:r>
            <a:r>
              <a:rPr lang="en-US" dirty="0"/>
              <a:t> the field </a:t>
            </a:r>
            <a:r>
              <a:rPr lang="en-US" i="1" dirty="0"/>
              <a:t>hw1</a:t>
            </a:r>
            <a:r>
              <a:rPr lang="en-US" dirty="0"/>
              <a:t> of the four students with the largest hw2 grade (do not use </a:t>
            </a:r>
            <a:r>
              <a:rPr lang="en-US" dirty="0" err="1"/>
              <a:t>nlargest</a:t>
            </a:r>
            <a:r>
              <a:rPr lang="en-US" dirty="0"/>
              <a:t> on the </a:t>
            </a:r>
            <a:r>
              <a:rPr lang="en-US" dirty="0" err="1"/>
              <a:t>dataframe</a:t>
            </a:r>
            <a:r>
              <a:rPr lang="en-US" dirty="0"/>
              <a:t>... it has bugs)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1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mean, max, min, </a:t>
            </a:r>
            <a:r>
              <a:rPr lang="en-US" sz="5400" b="1" dirty="0" err="1" smtClean="0"/>
              <a:t>etc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821" y="1114902"/>
            <a:ext cx="707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Aggregate functions will be broadcasted to all columns (axis = 0, default) or rows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53" y="2235225"/>
            <a:ext cx="1523384" cy="11136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465" y="2589853"/>
            <a:ext cx="1830524" cy="307749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the spread (i.e., highest minus </a:t>
            </a:r>
            <a:r>
              <a:rPr lang="en-US" dirty="0" smtClean="0"/>
              <a:t>lowest </a:t>
            </a:r>
            <a:r>
              <a:rPr lang="en-US" dirty="0" err="1" smtClean="0"/>
              <a:t>hw</a:t>
            </a:r>
            <a:r>
              <a:rPr lang="en-US" dirty="0" smtClean="0"/>
              <a:t> </a:t>
            </a:r>
            <a:r>
              <a:rPr lang="en-US" dirty="0"/>
              <a:t>grade) of each student. Consider only the students who submitted both </a:t>
            </a:r>
            <a:r>
              <a:rPr lang="en-US" dirty="0" err="1"/>
              <a:t>homeworks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Who has the largest spread?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35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228" y="2099780"/>
            <a:ext cx="2872128" cy="4480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Adding rows</a:t>
            </a:r>
            <a:endParaRPr lang="en-US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464524" y="2704068"/>
            <a:ext cx="418704" cy="3839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822967"/>
            <a:ext cx="897859" cy="3679906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86282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281155" y="1858143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571639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821" y="1457819"/>
            <a:ext cx="707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A new student has joined. His name is Oliver and he is the MSIS program; his hw1 is missing and his hw2 score is 8.</a:t>
            </a:r>
            <a:endParaRPr lang="en-US" dirty="0" smtClean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40" y="2890838"/>
            <a:ext cx="3381374" cy="127634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396007" y="6247691"/>
            <a:ext cx="1007967" cy="216904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2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801" y="2092325"/>
            <a:ext cx="2550711" cy="4765675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Adding rows</a:t>
            </a:r>
            <a:endParaRPr lang="en-US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464524" y="2704068"/>
            <a:ext cx="418704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822967"/>
            <a:ext cx="897859" cy="3898508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86282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281155" y="1858143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571639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821" y="1457819"/>
            <a:ext cx="707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A new student has joined. Her name is Caroline and she got 4 in hw2. She is not in any program yet.</a:t>
            </a:r>
            <a:endParaRPr lang="en-US" dirty="0" smtClean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456557" y="6605650"/>
            <a:ext cx="1007967" cy="216904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12" y="2753871"/>
            <a:ext cx="4407293" cy="96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45" y="2052733"/>
            <a:ext cx="2806947" cy="4138517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Adding columns</a:t>
            </a:r>
            <a:endParaRPr lang="en-US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464524" y="2704068"/>
            <a:ext cx="418704" cy="35240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12845" y="2719032"/>
            <a:ext cx="897859" cy="3487968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2252931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281155" y="1858143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571639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821" y="1457819"/>
            <a:ext cx="70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Add an "empty" column hw3</a:t>
            </a:r>
            <a:endParaRPr lang="en-US" dirty="0" smtClean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Right Arrow 6"/>
          <p:cNvSpPr/>
          <p:nvPr/>
        </p:nvSpPr>
        <p:spPr>
          <a:xfrm rot="16200000">
            <a:off x="11227464" y="6267821"/>
            <a:ext cx="533644" cy="426261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7" y="2119535"/>
            <a:ext cx="3286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317" y="1874113"/>
            <a:ext cx="3313886" cy="4228629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Adding calculated columns</a:t>
            </a:r>
            <a:endParaRPr lang="en-US" sz="5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230171" y="2527795"/>
            <a:ext cx="418704" cy="35240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78492" y="2542759"/>
            <a:ext cx="897859" cy="3487968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519543" y="1558180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13575" y="1943262"/>
            <a:ext cx="2380572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341998" y="911849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46802" y="1681870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113152" y="190506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94470" y="3395366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820" y="1217466"/>
            <a:ext cx="826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Let's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add a column with the final grade. It is computed as 0.2*hw1 + 0.8*hw2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.</a:t>
            </a: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sp>
        <p:nvSpPr>
          <p:cNvPr id="7" name="Right Arrow 6"/>
          <p:cNvSpPr/>
          <p:nvPr/>
        </p:nvSpPr>
        <p:spPr>
          <a:xfrm rot="16200000">
            <a:off x="10993111" y="6091548"/>
            <a:ext cx="533644" cy="426261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55707"/>
          <a:stretch/>
        </p:blipFill>
        <p:spPr>
          <a:xfrm>
            <a:off x="547687" y="2119535"/>
            <a:ext cx="3286125" cy="8395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87" y="3115688"/>
            <a:ext cx="6674402" cy="8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9" y="2133167"/>
            <a:ext cx="2446175" cy="3938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8405" y="2480769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726" y="2489992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1810" y="2489992"/>
            <a:ext cx="1552354" cy="3521503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0193" y="3802339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ON THE ROWS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6407" y="3455060"/>
            <a:ext cx="90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VALUES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 rot="17437448" flipV="1">
            <a:off x="4279268" y="1834027"/>
            <a:ext cx="298274" cy="9643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30846" y="185314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INDEX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 rot="5400000" flipV="1">
            <a:off x="7694325" y="3259993"/>
            <a:ext cx="291042" cy="793649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16200000" flipV="1">
            <a:off x="3404009" y="3689677"/>
            <a:ext cx="312572" cy="964328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17777" y="1757582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90738" y="1458048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Up Arrow 17"/>
          <p:cNvSpPr/>
          <p:nvPr/>
        </p:nvSpPr>
        <p:spPr>
          <a:xfrm rot="5400000" flipV="1">
            <a:off x="7590042" y="1478967"/>
            <a:ext cx="312572" cy="964328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11809" y="2142664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6334196" flipV="1">
            <a:off x="7580661" y="2054985"/>
            <a:ext cx="298274" cy="7649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85081" y="2410387"/>
            <a:ext cx="2133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COLUMNS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(It’s an Index object)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= Table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Index, columns, values</a:t>
            </a:r>
            <a:endParaRPr lang="en-US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2001" y="1780855"/>
            <a:ext cx="489163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Return the index </a:t>
            </a:r>
            <a:r>
              <a:rPr lang="en-US" b="1" dirty="0" smtClean="0"/>
              <a:t>(as an index object), the columns (as index object) and </a:t>
            </a:r>
            <a:r>
              <a:rPr lang="en-US" b="1" dirty="0"/>
              <a:t>the values </a:t>
            </a:r>
            <a:r>
              <a:rPr lang="en-US" b="1" dirty="0" smtClean="0"/>
              <a:t>(as 2-dimensional </a:t>
            </a:r>
            <a:r>
              <a:rPr lang="en-US" b="1" dirty="0" err="1" smtClean="0"/>
              <a:t>ndarray</a:t>
            </a:r>
            <a:r>
              <a:rPr lang="en-US" b="1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Example: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47929" y="2466863"/>
            <a:ext cx="1552354" cy="3521503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POS. 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93942" y="6002766"/>
            <a:ext cx="90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VALUES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4304" b="-1"/>
          <a:stretch/>
        </p:blipFill>
        <p:spPr>
          <a:xfrm>
            <a:off x="444182" y="3487245"/>
            <a:ext cx="6611584" cy="101656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85" y="4671318"/>
            <a:ext cx="4608231" cy="67633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218" y="4327445"/>
            <a:ext cx="3278704" cy="22628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472948" y="6552771"/>
            <a:ext cx="4114800" cy="365125"/>
          </a:xfrm>
        </p:spPr>
        <p:txBody>
          <a:bodyPr/>
          <a:lstStyle/>
          <a:p>
            <a:r>
              <a:rPr lang="en-US" dirty="0" smtClean="0"/>
              <a:t>Michele Samorani - Data Science Analysis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df.iloc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</a:t>
            </a:r>
            <a:endParaRPr lang="en-US" sz="5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57821" y="1443832"/>
            <a:ext cx="707922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 Neue"/>
              </a:rPr>
              <a:t>Access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using the positional index..</a:t>
            </a:r>
            <a:endParaRPr lang="en-US" dirty="0" smtClean="0">
              <a:solidFill>
                <a:srgbClr val="000000"/>
              </a:solidFill>
              <a:latin typeface="Helvetica Neue"/>
            </a:endParaRPr>
          </a:p>
          <a:p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x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is the information needed to select the rows: positional index or range of integers</a:t>
            </a:r>
            <a:endParaRPr lang="en-US" dirty="0" smtClean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y (optional)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is the information needed to select the columns: positional index or range of integers</a:t>
            </a:r>
          </a:p>
          <a:p>
            <a:endParaRPr lang="en-US" sz="2000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47929" y="2466863"/>
            <a:ext cx="1552354" cy="3521503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93942" y="6002766"/>
            <a:ext cx="90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VALUES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8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df.iloc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 – one row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390686" y="3051446"/>
            <a:ext cx="3003780" cy="463579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36846"/>
          <a:stretch/>
        </p:blipFill>
        <p:spPr>
          <a:xfrm>
            <a:off x="549461" y="4499995"/>
            <a:ext cx="3656832" cy="110934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49461" y="4050730"/>
            <a:ext cx="288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20390" y="5064734"/>
            <a:ext cx="1141815" cy="1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3503" y="482310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Series!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14" y="1429867"/>
            <a:ext cx="1824458" cy="6801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14" y="2160986"/>
            <a:ext cx="1510639" cy="56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df.iloc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 – one column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0044186" y="1728200"/>
            <a:ext cx="573277" cy="4320124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3777" y="2290311"/>
            <a:ext cx="288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28" y="2823695"/>
            <a:ext cx="3057485" cy="31171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06" y="1291897"/>
            <a:ext cx="2171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df.iloc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 – one specific value	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0074300" y="3051446"/>
            <a:ext cx="513484" cy="463579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96" y="1708282"/>
            <a:ext cx="2066925" cy="876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9500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1748" y="188552"/>
            <a:ext cx="10515600" cy="723297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/>
              <a:t>df.iloc</a:t>
            </a:r>
            <a:r>
              <a:rPr lang="en-US" sz="5400" b="1" dirty="0" smtClean="0"/>
              <a:t>[</a:t>
            </a:r>
            <a:r>
              <a:rPr lang="en-US" sz="5400" b="1" dirty="0" err="1" smtClean="0"/>
              <a:t>x,y</a:t>
            </a:r>
            <a:r>
              <a:rPr lang="en-US" sz="5400" b="1" dirty="0" smtClean="0"/>
              <a:t>] – a subset of rows/columns</a:t>
            </a:r>
            <a:endParaRPr lang="en-US" sz="5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228" y="2110038"/>
            <a:ext cx="2446175" cy="39382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64524" y="2457640"/>
            <a:ext cx="418704" cy="36522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dirty="0" smtClean="0"/>
              <a:t>0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2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3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4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5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6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7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8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9</a:t>
            </a:r>
          </a:p>
          <a:p>
            <a:pPr algn="ctr">
              <a:spcBef>
                <a:spcPts val="300"/>
              </a:spcBef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912845" y="2466863"/>
            <a:ext cx="835083" cy="3521503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753896" y="1734453"/>
            <a:ext cx="15408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0      1       2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47928" y="2119535"/>
            <a:ext cx="1552355" cy="338105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576351" y="1088122"/>
            <a:ext cx="1805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POSITIONAL INDEX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THE COLUMNS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00283" y="2173081"/>
            <a:ext cx="948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COLUMNS</a:t>
            </a:r>
          </a:p>
        </p:txBody>
      </p:sp>
      <p:sp>
        <p:nvSpPr>
          <p:cNvPr id="25" name="TextBox 24"/>
          <p:cNvSpPr txBox="1"/>
          <p:nvPr/>
        </p:nvSpPr>
        <p:spPr>
          <a:xfrm rot="1405271">
            <a:off x="8347505" y="20813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8823" y="3325211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POS.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 ROWS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996808" y="2392602"/>
            <a:ext cx="1362212" cy="1776684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55" y="1998310"/>
            <a:ext cx="2737240" cy="265170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Michele Samorani - Data Science Analysis with Python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54" y="1255360"/>
            <a:ext cx="25336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13297</TotalTime>
  <Words>1150</Words>
  <Application>Microsoft Office PowerPoint</Application>
  <PresentationFormat>Widescreen</PresentationFormat>
  <Paragraphs>465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Office Theme</vt:lpstr>
      <vt:lpstr>pandas.DataFrame module 4</vt:lpstr>
      <vt:lpstr>DataFrame</vt:lpstr>
      <vt:lpstr>DataFrame = Table</vt:lpstr>
      <vt:lpstr>Index, columns, values</vt:lpstr>
      <vt:lpstr>df.iloc[x,y]</vt:lpstr>
      <vt:lpstr>df.iloc[x,y] – one row</vt:lpstr>
      <vt:lpstr>df.iloc[x,y] – one column</vt:lpstr>
      <vt:lpstr>df.iloc[x,y] – one specific value </vt:lpstr>
      <vt:lpstr>df.iloc[x,y] – a subset of rows/columns</vt:lpstr>
      <vt:lpstr>df.loc[x,y]</vt:lpstr>
      <vt:lpstr>df.loc[x,y] – one specific value </vt:lpstr>
      <vt:lpstr>df.loc[x,y] – one row</vt:lpstr>
      <vt:lpstr>df.loc[x,y] – one column</vt:lpstr>
      <vt:lpstr>df.loc[x,y] – using Boolean masks</vt:lpstr>
      <vt:lpstr>Problems</vt:lpstr>
      <vt:lpstr>sort_values</vt:lpstr>
      <vt:lpstr>sort_index</vt:lpstr>
      <vt:lpstr>head and tail</vt:lpstr>
      <vt:lpstr>Problems</vt:lpstr>
      <vt:lpstr>mean, max, min, etc</vt:lpstr>
      <vt:lpstr>Problems</vt:lpstr>
      <vt:lpstr>Adding rows</vt:lpstr>
      <vt:lpstr>Adding rows</vt:lpstr>
      <vt:lpstr>Adding columns</vt:lpstr>
      <vt:lpstr>Adding calculated columns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Microsoft Office User</dc:creator>
  <cp:lastModifiedBy>Windows User</cp:lastModifiedBy>
  <cp:revision>185</cp:revision>
  <cp:lastPrinted>2016-10-01T17:49:15Z</cp:lastPrinted>
  <dcterms:created xsi:type="dcterms:W3CDTF">2016-07-23T16:13:53Z</dcterms:created>
  <dcterms:modified xsi:type="dcterms:W3CDTF">2017-10-05T00:10:28Z</dcterms:modified>
</cp:coreProperties>
</file>