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361" r:id="rId2"/>
    <p:sldId id="364" r:id="rId3"/>
    <p:sldId id="363" r:id="rId4"/>
    <p:sldId id="362" r:id="rId5"/>
    <p:sldId id="368" r:id="rId6"/>
    <p:sldId id="372" r:id="rId7"/>
    <p:sldId id="376" r:id="rId8"/>
    <p:sldId id="366" r:id="rId9"/>
    <p:sldId id="369" r:id="rId10"/>
    <p:sldId id="343" r:id="rId11"/>
    <p:sldId id="370" r:id="rId12"/>
    <p:sldId id="382" r:id="rId13"/>
    <p:sldId id="381" r:id="rId14"/>
    <p:sldId id="379" r:id="rId15"/>
    <p:sldId id="378" r:id="rId16"/>
    <p:sldId id="390" r:id="rId17"/>
    <p:sldId id="373" r:id="rId18"/>
    <p:sldId id="358" r:id="rId19"/>
    <p:sldId id="341" r:id="rId20"/>
    <p:sldId id="336" r:id="rId21"/>
    <p:sldId id="337" r:id="rId22"/>
    <p:sldId id="338" r:id="rId23"/>
    <p:sldId id="339" r:id="rId24"/>
    <p:sldId id="333" r:id="rId25"/>
    <p:sldId id="334" r:id="rId26"/>
    <p:sldId id="335" r:id="rId27"/>
    <p:sldId id="342" r:id="rId28"/>
    <p:sldId id="384" r:id="rId29"/>
    <p:sldId id="385" r:id="rId30"/>
    <p:sldId id="386" r:id="rId31"/>
    <p:sldId id="388" r:id="rId32"/>
    <p:sldId id="389" r:id="rId33"/>
    <p:sldId id="387" r:id="rId34"/>
    <p:sldId id="383" r:id="rId35"/>
    <p:sldId id="359" r:id="rId36"/>
    <p:sldId id="36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9" autoAdjust="0"/>
    <p:restoredTop sz="94045"/>
  </p:normalViewPr>
  <p:slideViewPr>
    <p:cSldViewPr snapToGrid="0" snapToObjects="1">
      <p:cViewPr varScale="1">
        <p:scale>
          <a:sx n="84" d="100"/>
          <a:sy n="84" d="100"/>
        </p:scale>
        <p:origin x="879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1FE31-3812-3944-9707-6ECC70AFADCA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22BC7-4D1F-CD41-902C-26B1CD8F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3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22BC7-4D1F-CD41-902C-26B1CD8F66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13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AD656E-9C1C-504D-9210-FA6C8B8AF12B}" type="slidenum">
              <a:rPr lang="en-US"/>
              <a:pPr/>
              <a:t>35</a:t>
            </a:fld>
            <a:endParaRPr lang="en-US"/>
          </a:p>
        </p:txBody>
      </p:sp>
      <p:sp>
        <p:nvSpPr>
          <p:cNvPr id="8192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62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7A056-FDE6-431E-9A3F-A57FD830479F}" type="datetime1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A72D-66A5-4372-920E-599F9FAEFC73}" type="datetime1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E908-DBD9-4CBA-80B0-980C616CBB63}" type="datetime1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4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038F-8242-451D-8AD0-74DF89556BD8}" type="datetime1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7C6F-374E-4886-BAC4-DAEC5E914BD7}" type="datetime1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7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B2A4-4A65-44CB-BF4F-8CD70FD7D68B}" type="datetime1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7FAD-51C6-4901-915B-29A52D04F393}" type="datetime1">
              <a:rPr lang="en-US" smtClean="0"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CF17-E314-443E-9E3E-7C6115287D9F}" type="datetime1">
              <a:rPr lang="en-US" smtClean="0"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5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7AB8-10DB-4238-9ADC-86D11BB87475}" type="datetime1">
              <a:rPr lang="en-US" smtClean="0"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2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558B-26D5-423A-86C6-A877345C5771}" type="datetime1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5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75C8-E4FF-411C-8F55-8C5FFFA84075}" type="datetime1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27DF8-5550-42FA-8C75-DF8384E3A2A2}" type="datetime1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oran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e.enthought.com/downloads/#default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eatography.com/weidadeyue/cheat-sheets/jupyter-notebook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ckinsey.com/business-functions/digital-mckinsey/our-insights/big-data-the-next-frontier-for-innova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177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Data Science Analysis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6668"/>
            <a:ext cx="9144000" cy="1338943"/>
          </a:xfrm>
        </p:spPr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86807" y="4003395"/>
            <a:ext cx="54296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Set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Python Review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153400" y="73834"/>
            <a:ext cx="372007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Note to other teachers and users of these slides</a:t>
            </a:r>
            <a:r>
              <a:rPr lang="en-US" sz="1400" dirty="0" smtClean="0"/>
              <a:t>. Feel free to </a:t>
            </a:r>
            <a:r>
              <a:rPr lang="en-US" sz="1400" dirty="0"/>
              <a:t>use </a:t>
            </a:r>
            <a:r>
              <a:rPr lang="en-US" sz="1400" dirty="0" smtClean="0"/>
              <a:t>or modify these </a:t>
            </a:r>
            <a:r>
              <a:rPr lang="en-US" sz="1400" dirty="0"/>
              <a:t>slides </a:t>
            </a:r>
            <a:r>
              <a:rPr lang="en-US" sz="1400" dirty="0" smtClean="0"/>
              <a:t>as you wish.  If </a:t>
            </a:r>
            <a:r>
              <a:rPr lang="en-US" sz="1400" dirty="0"/>
              <a:t>you </a:t>
            </a:r>
            <a:r>
              <a:rPr lang="en-US" sz="1400" dirty="0" smtClean="0"/>
              <a:t>use a </a:t>
            </a:r>
            <a:r>
              <a:rPr lang="en-US" sz="1400" dirty="0"/>
              <a:t>significant portion of these </a:t>
            </a:r>
            <a:r>
              <a:rPr lang="en-US" sz="1400" dirty="0" smtClean="0"/>
              <a:t>slides in </a:t>
            </a:r>
            <a:r>
              <a:rPr lang="en-US" sz="1400" dirty="0"/>
              <a:t>your own lecture, please include this message, </a:t>
            </a:r>
            <a:r>
              <a:rPr lang="en-US" sz="1400" dirty="0" smtClean="0"/>
              <a:t>or the </a:t>
            </a:r>
            <a:r>
              <a:rPr lang="en-US" sz="1400" dirty="0"/>
              <a:t>following link to the source repository </a:t>
            </a:r>
            <a:r>
              <a:rPr lang="en-US" sz="1400" dirty="0" smtClean="0"/>
              <a:t>of Michele’s lectures on </a:t>
            </a:r>
            <a:r>
              <a:rPr lang="en-US" sz="1400" dirty="0" err="1" smtClean="0"/>
              <a:t>github</a:t>
            </a:r>
            <a:r>
              <a:rPr lang="en-US" sz="1400" dirty="0" smtClean="0"/>
              <a:t>: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github.com/samorani</a:t>
            </a:r>
            <a:r>
              <a:rPr lang="en-US" sz="1400" dirty="0" smtClean="0"/>
              <a:t>. Comments and </a:t>
            </a:r>
            <a:r>
              <a:rPr lang="en-US" sz="1400" dirty="0"/>
              <a:t>corrections </a:t>
            </a:r>
            <a:r>
              <a:rPr lang="en-US" sz="1400" dirty="0" smtClean="0"/>
              <a:t>are welcome.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124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course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64921" y="4807789"/>
            <a:ext cx="4410973" cy="713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Python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564920" y="4094672"/>
            <a:ext cx="4410973" cy="7131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numpy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564919" y="3381555"/>
            <a:ext cx="4410973" cy="7131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pandas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564921" y="2668438"/>
            <a:ext cx="1439129" cy="7131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Seaborn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676181" y="2668437"/>
            <a:ext cx="1299713" cy="7131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scikitlearn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712765" y="5230822"/>
            <a:ext cx="999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86191" y="5046156"/>
            <a:ext cx="17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Language, syntax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638932" y="4452730"/>
            <a:ext cx="999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86191" y="4268064"/>
            <a:ext cx="228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Computation package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638932" y="3742792"/>
            <a:ext cx="999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86191" y="3558126"/>
            <a:ext cx="2434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structures package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030279" y="2964700"/>
            <a:ext cx="999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77538" y="2780034"/>
            <a:ext cx="268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Machine learning package 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803375" y="2035951"/>
            <a:ext cx="999594" cy="44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32582" y="1638338"/>
            <a:ext cx="136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8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course*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81964" y="5216712"/>
            <a:ext cx="4410973" cy="320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Python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581963" y="4969564"/>
            <a:ext cx="4410973" cy="2471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numpy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581962" y="3790477"/>
            <a:ext cx="4410973" cy="11790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pandas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581964" y="3305469"/>
            <a:ext cx="1439129" cy="4850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Seaborn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640154" y="2487621"/>
            <a:ext cx="2352783" cy="130285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scikitlearn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343598" y="5401377"/>
            <a:ext cx="999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17024" y="5216711"/>
            <a:ext cx="17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Language, syntax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343598" y="5083155"/>
            <a:ext cx="999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90857" y="4898489"/>
            <a:ext cx="228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Computation package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343598" y="4443338"/>
            <a:ext cx="999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90857" y="4258672"/>
            <a:ext cx="2434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structures package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030279" y="2964700"/>
            <a:ext cx="999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77538" y="2780034"/>
            <a:ext cx="268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Machine learning package 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178630" y="2275082"/>
            <a:ext cx="0" cy="841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58550" y="1806364"/>
            <a:ext cx="136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59836" y="6140060"/>
            <a:ext cx="1058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en-US" dirty="0"/>
              <a:t> </a:t>
            </a:r>
            <a:r>
              <a:rPr lang="en-US" dirty="0" smtClean="0"/>
              <a:t>The height of the boxes is scaled </a:t>
            </a:r>
            <a:r>
              <a:rPr lang="en-US" dirty="0"/>
              <a:t>according to </a:t>
            </a:r>
            <a:r>
              <a:rPr lang="en-US" dirty="0" smtClean="0"/>
              <a:t>the expected amount of time spent</a:t>
            </a:r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0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this course will feel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coding</a:t>
            </a:r>
          </a:p>
          <a:p>
            <a:r>
              <a:rPr lang="en-US" dirty="0" smtClean="0"/>
              <a:t>Hands-on</a:t>
            </a:r>
          </a:p>
          <a:p>
            <a:r>
              <a:rPr lang="en-US" dirty="0" smtClean="0"/>
              <a:t>Practice in and out of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50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3851"/>
            <a:ext cx="10515600" cy="847248"/>
          </a:xfrm>
        </p:spPr>
        <p:txBody>
          <a:bodyPr/>
          <a:lstStyle/>
          <a:p>
            <a:r>
              <a:rPr lang="en-US" dirty="0" smtClean="0"/>
              <a:t>How the course looks like – pandas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5687" t="33022" r="20750" b="13140"/>
          <a:stretch/>
        </p:blipFill>
        <p:spPr>
          <a:xfrm>
            <a:off x="838200" y="1428750"/>
            <a:ext cx="9658350" cy="439706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2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3851"/>
            <a:ext cx="10515600" cy="847248"/>
          </a:xfrm>
        </p:spPr>
        <p:txBody>
          <a:bodyPr/>
          <a:lstStyle/>
          <a:p>
            <a:r>
              <a:rPr lang="en-US" dirty="0" smtClean="0"/>
              <a:t>How the course looks like – </a:t>
            </a:r>
            <a:r>
              <a:rPr lang="en-US" dirty="0" err="1" smtClean="0"/>
              <a:t>seaborn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272" y="1082892"/>
            <a:ext cx="8913456" cy="519951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4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3851"/>
            <a:ext cx="10515600" cy="847248"/>
          </a:xfrm>
        </p:spPr>
        <p:txBody>
          <a:bodyPr/>
          <a:lstStyle/>
          <a:p>
            <a:r>
              <a:rPr lang="en-US" dirty="0" smtClean="0"/>
              <a:t>How the course looks like –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6905" t="26767" r="26810" b="9889"/>
          <a:stretch/>
        </p:blipFill>
        <p:spPr>
          <a:xfrm>
            <a:off x="957943" y="1212373"/>
            <a:ext cx="8882743" cy="537323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7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course looks like – </a:t>
            </a:r>
            <a:r>
              <a:rPr lang="en-US" dirty="0" err="1" smtClean="0"/>
              <a:t>scikit</a:t>
            </a:r>
            <a:r>
              <a:rPr lang="en-US" dirty="0" smtClean="0"/>
              <a:t> learn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825625"/>
            <a:ext cx="8353425" cy="455864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6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946"/>
            <a:ext cx="10515600" cy="702620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9348"/>
            <a:ext cx="10515600" cy="5611349"/>
          </a:xfrm>
        </p:spPr>
        <p:txBody>
          <a:bodyPr>
            <a:normAutofit/>
          </a:bodyPr>
          <a:lstStyle/>
          <a:p>
            <a:r>
              <a:rPr lang="en-US" dirty="0" smtClean="0"/>
              <a:t>Online Python Tutorial 10</a:t>
            </a:r>
            <a:r>
              <a:rPr lang="en-US" dirty="0"/>
              <a:t>% </a:t>
            </a:r>
            <a:endParaRPr lang="en-US" dirty="0" smtClean="0"/>
          </a:p>
          <a:p>
            <a:pPr lvl="1"/>
            <a:r>
              <a:rPr lang="en-US" dirty="0" smtClean="0"/>
              <a:t>Takes many hours</a:t>
            </a:r>
          </a:p>
          <a:p>
            <a:pPr lvl="1"/>
            <a:r>
              <a:rPr lang="en-US" dirty="0" smtClean="0"/>
              <a:t>Start early!</a:t>
            </a:r>
            <a:endParaRPr lang="en-US" dirty="0"/>
          </a:p>
          <a:p>
            <a:r>
              <a:rPr lang="en-US" dirty="0"/>
              <a:t>Midterm Exam 3</a:t>
            </a:r>
            <a:r>
              <a:rPr lang="en-US" dirty="0" smtClean="0"/>
              <a:t>0% </a:t>
            </a:r>
          </a:p>
          <a:p>
            <a:pPr lvl="1"/>
            <a:r>
              <a:rPr lang="en-US" dirty="0" smtClean="0"/>
              <a:t>Some in-class and some take-home</a:t>
            </a:r>
            <a:endParaRPr lang="en-US" dirty="0"/>
          </a:p>
          <a:p>
            <a:r>
              <a:rPr lang="en-US" dirty="0" smtClean="0"/>
              <a:t>Homework 30% </a:t>
            </a:r>
          </a:p>
          <a:p>
            <a:pPr lvl="1"/>
            <a:r>
              <a:rPr lang="en-US" dirty="0" smtClean="0"/>
              <a:t>Individual weekly assignments</a:t>
            </a:r>
          </a:p>
          <a:p>
            <a:r>
              <a:rPr lang="en-US" dirty="0" smtClean="0"/>
              <a:t>Final Group Project and presentation 30%</a:t>
            </a:r>
          </a:p>
          <a:p>
            <a:pPr lvl="1"/>
            <a:r>
              <a:rPr lang="en-US" dirty="0" smtClean="0"/>
              <a:t>Groups of exactly two people; at most one group of three people</a:t>
            </a:r>
          </a:p>
          <a:p>
            <a:pPr lvl="1"/>
            <a:r>
              <a:rPr lang="en-US" dirty="0" smtClean="0"/>
              <a:t>The last two lectures will be dedicated to project presentations </a:t>
            </a:r>
          </a:p>
          <a:p>
            <a:pPr lvl="1"/>
            <a:r>
              <a:rPr lang="en-US" dirty="0" smtClean="0"/>
              <a:t>Presentations are mandatory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2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Arial Hebrew" charset="-79"/>
                <a:ea typeface="Arial Hebrew" charset="-79"/>
                <a:cs typeface="Arial Hebrew" charset="-79"/>
              </a:rPr>
              <a:t>Submission for Completing </a:t>
            </a:r>
            <a:r>
              <a:rPr lang="en-US" sz="3800" b="1" dirty="0" err="1" smtClean="0">
                <a:latin typeface="Arial Hebrew" charset="-79"/>
                <a:ea typeface="Arial Hebrew" charset="-79"/>
                <a:cs typeface="Arial Hebrew" charset="-79"/>
              </a:rPr>
              <a:t>CodeAcademy</a:t>
            </a:r>
            <a:r>
              <a:rPr lang="en-US" sz="3800" b="1" dirty="0" smtClean="0">
                <a:latin typeface="Arial Hebrew" charset="-79"/>
                <a:ea typeface="Arial Hebrew" charset="-79"/>
                <a:cs typeface="Arial Hebrew" charset="-79"/>
              </a:rPr>
              <a:t> Assignment</a:t>
            </a:r>
            <a:endParaRPr lang="en-US" sz="3800" b="1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959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assignment will represent your completion of </a:t>
            </a:r>
            <a:r>
              <a:rPr lang="en-US" dirty="0" smtClean="0"/>
              <a:t>the following Python </a:t>
            </a:r>
            <a:r>
              <a:rPr lang="en-US" dirty="0"/>
              <a:t>online </a:t>
            </a:r>
            <a:r>
              <a:rPr lang="en-US" dirty="0" smtClean="0"/>
              <a:t>tutorial: 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https://www.codecademy.com/learn/python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Canopy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5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177"/>
            <a:ext cx="10515600" cy="884366"/>
          </a:xfrm>
        </p:spPr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8375"/>
            <a:ext cx="10515600" cy="4978588"/>
          </a:xfrm>
        </p:spPr>
        <p:txBody>
          <a:bodyPr/>
          <a:lstStyle/>
          <a:p>
            <a:r>
              <a:rPr lang="en-US" dirty="0" smtClean="0"/>
              <a:t>Michele Samorani</a:t>
            </a:r>
          </a:p>
          <a:p>
            <a:r>
              <a:rPr lang="en-US" dirty="0" smtClean="0"/>
              <a:t>“Michele” is pronounced MEE-KEL-LAY</a:t>
            </a:r>
          </a:p>
          <a:p>
            <a:r>
              <a:rPr lang="en-US" dirty="0" smtClean="0"/>
              <a:t>Assistant Professor</a:t>
            </a:r>
          </a:p>
          <a:p>
            <a:r>
              <a:rPr lang="en-US" dirty="0" err="1" smtClean="0"/>
              <a:t>B.Eng</a:t>
            </a:r>
            <a:r>
              <a:rPr lang="en-US" dirty="0" smtClean="0"/>
              <a:t> and </a:t>
            </a:r>
            <a:r>
              <a:rPr lang="en-US" dirty="0" err="1" smtClean="0"/>
              <a:t>M.Eng</a:t>
            </a:r>
            <a:r>
              <a:rPr lang="en-US" dirty="0" smtClean="0"/>
              <a:t> in Computer Science from University of Bologna</a:t>
            </a:r>
          </a:p>
          <a:p>
            <a:r>
              <a:rPr lang="en-US" dirty="0" err="1" smtClean="0"/>
              <a:t>Ph.D</a:t>
            </a:r>
            <a:r>
              <a:rPr lang="en-US" dirty="0" smtClean="0"/>
              <a:t> in Operations Management and Information Systems from University of Colorado</a:t>
            </a:r>
          </a:p>
          <a:p>
            <a:r>
              <a:rPr lang="en-US" dirty="0" smtClean="0"/>
              <a:t>Main research area:</a:t>
            </a:r>
          </a:p>
          <a:p>
            <a:pPr lvl="1"/>
            <a:r>
              <a:rPr lang="en-US" dirty="0" smtClean="0"/>
              <a:t>Data Mining to improve healthcare operations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50" y="0"/>
            <a:ext cx="114300" cy="12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9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Canopy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125" y="1780696"/>
            <a:ext cx="2992891" cy="41465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946400" y="3585029"/>
            <a:ext cx="1553029" cy="76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1771" y="4222092"/>
            <a:ext cx="125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program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820229" y="3069771"/>
            <a:ext cx="2489200" cy="44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79542" y="2603749"/>
            <a:ext cx="3339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install packages</a:t>
            </a:r>
          </a:p>
          <a:p>
            <a:r>
              <a:rPr lang="en-US" dirty="0" smtClean="0"/>
              <a:t>For example, let us install </a:t>
            </a:r>
            <a:r>
              <a:rPr lang="en-US" i="1" dirty="0" smtClean="0"/>
              <a:t>pandas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8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Canopy – install pandas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125" y="1780696"/>
            <a:ext cx="2992891" cy="41465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5820229" y="3069771"/>
            <a:ext cx="2489200" cy="44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79542" y="2603749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here</a:t>
            </a:r>
            <a:endParaRPr lang="en-US" i="1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49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9041" b="46889"/>
          <a:stretch/>
        </p:blipFill>
        <p:spPr>
          <a:xfrm>
            <a:off x="2205708" y="2212713"/>
            <a:ext cx="8796689" cy="4216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Canopy – install pandas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85671" y="2623172"/>
            <a:ext cx="1282615" cy="217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1751048"/>
            <a:ext cx="2422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1) Select available</a:t>
            </a:r>
            <a:endParaRPr lang="en-US" sz="2400" i="1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702800" y="1690688"/>
            <a:ext cx="312057" cy="1734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91556" y="1104253"/>
            <a:ext cx="2063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2) Type pandas</a:t>
            </a:r>
            <a:endParaRPr lang="en-US" sz="2400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7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285750"/>
            <a:ext cx="7658100" cy="62865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9717314" y="4467211"/>
            <a:ext cx="653143" cy="75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210756" y="3266882"/>
            <a:ext cx="1836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3) Select pandas and install</a:t>
            </a:r>
            <a:endParaRPr lang="en-US" sz="2400" i="1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8215086" y="2111829"/>
            <a:ext cx="1995670" cy="140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8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0339"/>
          </a:xfrm>
        </p:spPr>
        <p:txBody>
          <a:bodyPr/>
          <a:lstStyle/>
          <a:p>
            <a:r>
              <a:rPr lang="en-US" dirty="0" smtClean="0"/>
              <a:t>Programming environment used in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4770"/>
            <a:ext cx="10515600" cy="4532193"/>
          </a:xfrm>
        </p:spPr>
        <p:txBody>
          <a:bodyPr/>
          <a:lstStyle/>
          <a:p>
            <a:r>
              <a:rPr lang="en-US" dirty="0" smtClean="0"/>
              <a:t>After installing Canopy, we have access to:</a:t>
            </a:r>
          </a:p>
          <a:p>
            <a:pPr lvl="1"/>
            <a:r>
              <a:rPr lang="en-US" dirty="0" err="1" smtClean="0"/>
              <a:t>IPython</a:t>
            </a:r>
            <a:r>
              <a:rPr lang="en-US" dirty="0" smtClean="0"/>
              <a:t>: an interactive programming environment</a:t>
            </a:r>
          </a:p>
          <a:p>
            <a:pPr lvl="2"/>
            <a:r>
              <a:rPr lang="en-US" dirty="0" smtClean="0"/>
              <a:t>Excellent to practice</a:t>
            </a:r>
          </a:p>
          <a:p>
            <a:pPr lvl="1"/>
            <a:r>
              <a:rPr lang="en-US" dirty="0" err="1" smtClean="0"/>
              <a:t>Jupyter</a:t>
            </a:r>
            <a:r>
              <a:rPr lang="en-US" dirty="0" smtClean="0"/>
              <a:t> (aka </a:t>
            </a:r>
            <a:r>
              <a:rPr lang="en-US" dirty="0" err="1" smtClean="0"/>
              <a:t>IPython</a:t>
            </a:r>
            <a:r>
              <a:rPr lang="en-US" dirty="0" smtClean="0"/>
              <a:t> notebook): a web-based interactive environment</a:t>
            </a:r>
          </a:p>
          <a:p>
            <a:pPr lvl="2"/>
            <a:r>
              <a:rPr lang="en-US" dirty="0" smtClean="0"/>
              <a:t>Excellent to package your projects</a:t>
            </a:r>
          </a:p>
          <a:p>
            <a:pPr lvl="2"/>
            <a:r>
              <a:rPr lang="en-US" dirty="0" smtClean="0"/>
              <a:t>For the HWs and project you will be asked to submit a </a:t>
            </a:r>
            <a:r>
              <a:rPr lang="en-US" dirty="0" err="1" smtClean="0"/>
              <a:t>jupyter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8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448"/>
            <a:ext cx="10515600" cy="1325563"/>
          </a:xfrm>
        </p:spPr>
        <p:txBody>
          <a:bodyPr/>
          <a:lstStyle/>
          <a:p>
            <a:r>
              <a:rPr lang="en-US" dirty="0" err="1" smtClean="0"/>
              <a:t>IPython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424" y="1524000"/>
            <a:ext cx="9449898" cy="48021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5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4500" t="8256" r="25125" b="30349"/>
          <a:stretch/>
        </p:blipFill>
        <p:spPr>
          <a:xfrm>
            <a:off x="1352550" y="1690688"/>
            <a:ext cx="8439150" cy="46127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Module </a:t>
            </a:r>
            <a:r>
              <a:rPr lang="en-US" i="1" dirty="0"/>
              <a:t>1 -- markdown examples on </a:t>
            </a:r>
            <a:r>
              <a:rPr lang="en-US" i="1" dirty="0" err="1"/>
              <a:t>Jupyter.ipynb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31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3988"/>
            <a:ext cx="10515600" cy="4752975"/>
          </a:xfrm>
        </p:spPr>
        <p:txBody>
          <a:bodyPr/>
          <a:lstStyle/>
          <a:p>
            <a:r>
              <a:rPr lang="en-US" dirty="0" smtClean="0"/>
              <a:t>An environment to incorporate code, formatted (html) text, charts, and other images</a:t>
            </a:r>
          </a:p>
          <a:p>
            <a:r>
              <a:rPr lang="en-US" dirty="0" smtClean="0"/>
              <a:t>Each cell can contain code or text (called markdown)</a:t>
            </a:r>
          </a:p>
          <a:p>
            <a:r>
              <a:rPr lang="en-US" dirty="0" smtClean="0"/>
              <a:t>Each cell can be executed with SHIFT+ENTER or CTRL+ENTER</a:t>
            </a:r>
          </a:p>
          <a:p>
            <a:r>
              <a:rPr lang="en-US" dirty="0" smtClean="0"/>
              <a:t>Executing a code cell prints the result</a:t>
            </a:r>
          </a:p>
          <a:p>
            <a:r>
              <a:rPr lang="en-US" dirty="0" smtClean="0"/>
              <a:t>Executing a markdown cell formats it and displays it </a:t>
            </a:r>
          </a:p>
          <a:p>
            <a:endParaRPr lang="en-US" dirty="0" smtClean="0"/>
          </a:p>
          <a:p>
            <a:r>
              <a:rPr lang="en-US" dirty="0" smtClean="0"/>
              <a:t>Two modes:</a:t>
            </a:r>
          </a:p>
          <a:p>
            <a:pPr lvl="1"/>
            <a:r>
              <a:rPr lang="en-US" dirty="0" smtClean="0"/>
              <a:t>Command mode</a:t>
            </a:r>
          </a:p>
          <a:p>
            <a:pPr lvl="1"/>
            <a:r>
              <a:rPr lang="en-US" dirty="0" smtClean="0"/>
              <a:t>Edit mode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79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mode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1690688"/>
            <a:ext cx="8005762" cy="336436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9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Download </a:t>
            </a:r>
            <a:r>
              <a:rPr lang="en-US" dirty="0" smtClean="0"/>
              <a:t>and install Canopy </a:t>
            </a:r>
          </a:p>
          <a:p>
            <a:r>
              <a:rPr lang="en-US" dirty="0" smtClean="0"/>
              <a:t>Introduction to this course</a:t>
            </a:r>
          </a:p>
          <a:p>
            <a:r>
              <a:rPr lang="en-US" dirty="0" smtClean="0"/>
              <a:t>Python review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mode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586276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825">
                  <a:extLst>
                    <a:ext uri="{9D8B030D-6E8A-4147-A177-3AD203B41FA5}">
                      <a16:colId xmlns="" xmlns:a16="http://schemas.microsoft.com/office/drawing/2014/main" val="797017631"/>
                    </a:ext>
                  </a:extLst>
                </a:gridCol>
                <a:gridCol w="9248775">
                  <a:extLst>
                    <a:ext uri="{9D8B030D-6E8A-4147-A177-3AD203B41FA5}">
                      <a16:colId xmlns="" xmlns:a16="http://schemas.microsoft.com/office/drawing/2014/main" val="1199347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Shortcut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it does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4210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 a cell above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1403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 a cell below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46354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Switches</a:t>
                      </a:r>
                      <a:r>
                        <a:rPr lang="en-US" baseline="0" dirty="0" smtClean="0"/>
                        <a:t> to edit mode inside the current cell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3162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Changes</a:t>
                      </a:r>
                      <a:r>
                        <a:rPr lang="en-US" baseline="0" dirty="0" smtClean="0"/>
                        <a:t> the cell content to markdown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09970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Changes the cell content</a:t>
                      </a:r>
                      <a:r>
                        <a:rPr lang="en-US" baseline="0" dirty="0" smtClean="0"/>
                        <a:t> to 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251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Deletes the current cell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544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x,c,v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Cut, copy, paste a cell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5831066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46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mode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556737"/>
              </p:ext>
            </p:extLst>
          </p:nvPr>
        </p:nvGraphicFramePr>
        <p:xfrm>
          <a:off x="736600" y="2498046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825">
                  <a:extLst>
                    <a:ext uri="{9D8B030D-6E8A-4147-A177-3AD203B41FA5}">
                      <a16:colId xmlns="" xmlns:a16="http://schemas.microsoft.com/office/drawing/2014/main" val="797017631"/>
                    </a:ext>
                  </a:extLst>
                </a:gridCol>
                <a:gridCol w="9248775">
                  <a:extLst>
                    <a:ext uri="{9D8B030D-6E8A-4147-A177-3AD203B41FA5}">
                      <a16:colId xmlns="" xmlns:a16="http://schemas.microsoft.com/office/drawing/2014/main" val="1199347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it does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4210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&lt;b&gt;&lt;/b&gt;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1403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&gt;&lt;/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italic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46354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ol</a:t>
                      </a:r>
                      <a:r>
                        <a:rPr lang="en-US" dirty="0" smtClean="0"/>
                        <a:t>&gt;&lt;/</a:t>
                      </a:r>
                      <a:r>
                        <a:rPr lang="en-US" dirty="0" err="1" smtClean="0"/>
                        <a:t>ol</a:t>
                      </a:r>
                      <a:r>
                        <a:rPr lang="en-US" dirty="0" smtClean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Ordered 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3162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ul</a:t>
                      </a:r>
                      <a:r>
                        <a:rPr lang="en-US" dirty="0" smtClean="0"/>
                        <a:t>&gt;&lt;/</a:t>
                      </a:r>
                      <a:r>
                        <a:rPr lang="en-US" dirty="0" err="1" smtClean="0"/>
                        <a:t>ul</a:t>
                      </a:r>
                      <a:r>
                        <a:rPr lang="en-US" dirty="0" smtClean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Unordered 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09970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&lt;li&gt;&lt;/li&gt;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item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251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Header of level 1 (main header)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544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Header of level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583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9202759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74915" y="1821542"/>
            <a:ext cx="380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Press ESC to switch to command mode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11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269" y="384629"/>
            <a:ext cx="8214337" cy="5921601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1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https://www.cheatography.com/weidadeyue/cheat-sheets/jupyter-notebook/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i="1" dirty="0"/>
              <a:t>module 1 -- python </a:t>
            </a:r>
            <a:r>
              <a:rPr lang="en-US" i="1" dirty="0" err="1" smtClean="0"/>
              <a:t>review.ipynb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 dirty="0" smtClean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In a nutshell</a:t>
            </a:r>
            <a:endParaRPr lang="en-US" sz="44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923925" y="1600201"/>
            <a:ext cx="9285289" cy="4905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marL="457200" indent="-45720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High-level programming language</a:t>
            </a:r>
          </a:p>
          <a:p>
            <a:pPr marL="457200" indent="-45720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Interpreted</a:t>
            </a:r>
          </a:p>
          <a:p>
            <a:pPr marL="457200" indent="-45720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Dynamically typed</a:t>
            </a:r>
          </a:p>
          <a:p>
            <a:pPr marL="457200" indent="-457200"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Philosophy: code should be minimal</a:t>
            </a: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322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on </a:t>
            </a:r>
            <a:br>
              <a:rPr lang="en-US" dirty="0" smtClean="0"/>
            </a:br>
            <a:r>
              <a:rPr lang="en-US" sz="3200" dirty="0" smtClean="0">
                <a:latin typeface="Courier"/>
              </a:rPr>
              <a:t>module </a:t>
            </a:r>
            <a:r>
              <a:rPr lang="en-US" sz="3200" dirty="0">
                <a:latin typeface="Courier"/>
              </a:rPr>
              <a:t>1 -- python </a:t>
            </a:r>
            <a:r>
              <a:rPr lang="en-US" sz="3200" dirty="0" err="1" smtClean="0">
                <a:latin typeface="Courier"/>
              </a:rPr>
              <a:t>review.ipynb</a:t>
            </a:r>
            <a:endParaRPr lang="en-US" sz="3200" dirty="0">
              <a:latin typeface="Courier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4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190"/>
            <a:ext cx="10515600" cy="793494"/>
          </a:xfrm>
        </p:spPr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6632"/>
            <a:ext cx="10515600" cy="56113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“An </a:t>
            </a:r>
            <a:r>
              <a:rPr lang="en-US" dirty="0"/>
              <a:t>interdisciplinary field about scientific processes and systems to extract knowledge or insights from data in various forms, either structured or </a:t>
            </a:r>
            <a:r>
              <a:rPr lang="en-US" dirty="0" smtClean="0"/>
              <a:t>unstructured” (from Wikipedia)</a:t>
            </a:r>
          </a:p>
          <a:p>
            <a:r>
              <a:rPr lang="en-US" dirty="0" smtClean="0"/>
              <a:t>Interdisciplinary: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Math</a:t>
            </a:r>
          </a:p>
          <a:p>
            <a:pPr lvl="1"/>
            <a:r>
              <a:rPr lang="en-US" dirty="0" smtClean="0"/>
              <a:t>Operations Research</a:t>
            </a:r>
          </a:p>
          <a:p>
            <a:pPr lvl="1"/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Machine learning</a:t>
            </a:r>
          </a:p>
          <a:p>
            <a:pPr lvl="1"/>
            <a:r>
              <a:rPr lang="en-US" dirty="0" smtClean="0"/>
              <a:t>Artificial intelligence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Data:</a:t>
            </a:r>
          </a:p>
          <a:p>
            <a:pPr lvl="1"/>
            <a:r>
              <a:rPr lang="en-US" dirty="0" smtClean="0"/>
              <a:t>Structured (relational database, social network)</a:t>
            </a:r>
          </a:p>
          <a:p>
            <a:pPr lvl="1"/>
            <a:r>
              <a:rPr lang="en-US" dirty="0" smtClean="0"/>
              <a:t>Unstructured (text, video, audio)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4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1780"/>
            <a:ext cx="10515600" cy="793494"/>
          </a:xfrm>
        </p:spPr>
        <p:txBody>
          <a:bodyPr/>
          <a:lstStyle/>
          <a:p>
            <a:r>
              <a:rPr lang="en-US" dirty="0" smtClean="0"/>
              <a:t>Two flavors of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0869" y="1357401"/>
            <a:ext cx="9888488" cy="5270578"/>
          </a:xfrm>
        </p:spPr>
        <p:txBody>
          <a:bodyPr>
            <a:normAutofit/>
          </a:bodyPr>
          <a:lstStyle/>
          <a:p>
            <a:r>
              <a:rPr lang="en-US" b="1" dirty="0" smtClean="0"/>
              <a:t>Data Mining</a:t>
            </a:r>
            <a:r>
              <a:rPr lang="en-US" dirty="0" smtClean="0"/>
              <a:t>: Extract </a:t>
            </a:r>
            <a:r>
              <a:rPr lang="en-US" dirty="0"/>
              <a:t>knowledge for decision </a:t>
            </a:r>
            <a:r>
              <a:rPr lang="en-US" dirty="0" smtClean="0"/>
              <a:t>making through ad-hoc analysis. Examples:</a:t>
            </a:r>
          </a:p>
          <a:p>
            <a:pPr lvl="1"/>
            <a:r>
              <a:rPr lang="en-US" dirty="0" smtClean="0"/>
              <a:t>Find interesting patterns in the “welcome survey” results 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Analytics</a:t>
            </a:r>
            <a:r>
              <a:rPr lang="en-US" dirty="0" smtClean="0"/>
              <a:t>: Automatically use predictive techniques for optimal decision making. Examples:</a:t>
            </a:r>
          </a:p>
          <a:p>
            <a:pPr lvl="1"/>
            <a:r>
              <a:rPr lang="en-US" dirty="0"/>
              <a:t>Amazon and Netflix recommends us items we might like</a:t>
            </a:r>
          </a:p>
          <a:p>
            <a:pPr lvl="1"/>
            <a:r>
              <a:rPr lang="en-US" dirty="0"/>
              <a:t>Google and Facebook show us ads that we might be </a:t>
            </a:r>
            <a:r>
              <a:rPr lang="en-US" dirty="0" smtClean="0"/>
              <a:t>interested </a:t>
            </a:r>
            <a:r>
              <a:rPr lang="en-US" dirty="0"/>
              <a:t>in</a:t>
            </a:r>
          </a:p>
          <a:p>
            <a:pPr lvl="1"/>
            <a:r>
              <a:rPr lang="en-US" dirty="0" smtClean="0"/>
              <a:t>Return policy on jet.com 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>
            <a:off x="1401417" y="1414196"/>
            <a:ext cx="178904" cy="115861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39" y="1670339"/>
            <a:ext cx="1391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will focus on this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2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Shortage of data scientists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>
                <a:hlinkClick r:id="rId2"/>
              </a:rPr>
              <a:t>A McKinsey report</a:t>
            </a:r>
            <a:r>
              <a:rPr lang="en-US" dirty="0" smtClean="0"/>
              <a:t> finds that </a:t>
            </a:r>
            <a:r>
              <a:rPr lang="en-US" i="1" dirty="0" smtClean="0"/>
              <a:t>”by </a:t>
            </a:r>
            <a:r>
              <a:rPr lang="en-US" i="1" dirty="0"/>
              <a:t>2018, the United States alone could face a shortage of 140,000 to 190,000 people with deep analytical skills as well as 1.5 million managers and analysts with the know-how to use the analysis of big data to make effective decisions</a:t>
            </a:r>
            <a:r>
              <a:rPr lang="en-US" i="1" dirty="0" smtClean="0"/>
              <a:t>.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course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8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2679"/>
            <a:ext cx="10515600" cy="867327"/>
          </a:xfrm>
        </p:spPr>
        <p:txBody>
          <a:bodyPr/>
          <a:lstStyle/>
          <a:p>
            <a:r>
              <a:rPr lang="en-US" dirty="0" smtClean="0"/>
              <a:t>Data Science </a:t>
            </a:r>
            <a:r>
              <a:rPr lang="en-US" dirty="0" err="1" smtClean="0"/>
              <a:t>Anaysis</a:t>
            </a:r>
            <a:r>
              <a:rPr lang="en-US" dirty="0" smtClean="0"/>
              <a:t>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7746"/>
            <a:ext cx="10515600" cy="547504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Course </a:t>
            </a:r>
            <a:r>
              <a:rPr lang="en-US" b="1" dirty="0" smtClean="0"/>
              <a:t>objectives</a:t>
            </a:r>
            <a:endParaRPr lang="en-US" dirty="0"/>
          </a:p>
          <a:p>
            <a:pPr lvl="1"/>
            <a:r>
              <a:rPr lang="en-US" dirty="0" smtClean="0"/>
              <a:t>To </a:t>
            </a:r>
            <a:r>
              <a:rPr lang="en-US" dirty="0"/>
              <a:t>study </a:t>
            </a:r>
            <a:r>
              <a:rPr lang="en-US" dirty="0" smtClean="0"/>
              <a:t>some fundamental </a:t>
            </a:r>
            <a:r>
              <a:rPr lang="en-US" dirty="0"/>
              <a:t>concepts of </a:t>
            </a:r>
            <a:r>
              <a:rPr lang="en-US" dirty="0" smtClean="0"/>
              <a:t>Data Science</a:t>
            </a:r>
            <a:endParaRPr lang="en-US" dirty="0"/>
          </a:p>
          <a:p>
            <a:pPr lvl="1"/>
            <a:r>
              <a:rPr lang="en-US" dirty="0"/>
              <a:t>To learn the </a:t>
            </a:r>
            <a:r>
              <a:rPr lang="en-US" dirty="0" smtClean="0"/>
              <a:t>Python packages for Data Science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Parts of the course</a:t>
            </a:r>
            <a:endParaRPr lang="en-US" dirty="0" smtClean="0"/>
          </a:p>
          <a:p>
            <a:pPr lvl="1"/>
            <a:r>
              <a:rPr lang="en-US" dirty="0" smtClean="0"/>
              <a:t>Part 1: Becoming a data janitor (manipulation, cleaning, aggregating, visualization)</a:t>
            </a:r>
          </a:p>
          <a:p>
            <a:pPr lvl="1"/>
            <a:r>
              <a:rPr lang="en-US" dirty="0" smtClean="0"/>
              <a:t>Part 2: Becoming a data scientist (some machine learning techniques)</a:t>
            </a:r>
          </a:p>
          <a:p>
            <a:endParaRPr lang="en-US" dirty="0" smtClean="0"/>
          </a:p>
          <a:p>
            <a:r>
              <a:rPr lang="en-US" b="1" dirty="0"/>
              <a:t>If you pass the course, add the following </a:t>
            </a:r>
            <a:r>
              <a:rPr lang="en-US" b="1" dirty="0" smtClean="0"/>
              <a:t>items to </a:t>
            </a:r>
            <a:r>
              <a:rPr lang="en-US" b="1" dirty="0"/>
              <a:t>your </a:t>
            </a:r>
            <a:r>
              <a:rPr lang="en-US" b="1" dirty="0" smtClean="0"/>
              <a:t>résumé</a:t>
            </a:r>
            <a:endParaRPr lang="en-US" b="1" dirty="0"/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numpy</a:t>
            </a:r>
            <a:r>
              <a:rPr lang="en-US" dirty="0" smtClean="0"/>
              <a:t>, pandas, </a:t>
            </a:r>
            <a:r>
              <a:rPr lang="en-US" dirty="0" err="1" smtClean="0"/>
              <a:t>seaborn</a:t>
            </a:r>
            <a:r>
              <a:rPr lang="en-US" dirty="0" smtClean="0"/>
              <a:t>,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r>
              <a:rPr lang="en-US" dirty="0" smtClean="0"/>
              <a:t>Data Science: data wrangling, visualization, classification, regression, clustering</a:t>
            </a:r>
          </a:p>
          <a:p>
            <a:pPr lvl="1"/>
            <a:r>
              <a:rPr lang="en-US" dirty="0" smtClean="0"/>
              <a:t>Experience with real-world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50" y="0"/>
            <a:ext cx="114300" cy="12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11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2679"/>
            <a:ext cx="10515600" cy="867327"/>
          </a:xfrm>
        </p:spPr>
        <p:txBody>
          <a:bodyPr/>
          <a:lstStyle/>
          <a:p>
            <a:r>
              <a:rPr lang="en-US" dirty="0"/>
              <a:t>Data Science </a:t>
            </a:r>
            <a:r>
              <a:rPr lang="en-US" dirty="0" err="1"/>
              <a:t>Anaysis</a:t>
            </a:r>
            <a:r>
              <a:rPr lang="en-US" dirty="0"/>
              <a:t>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0991"/>
            <a:ext cx="10515600" cy="5071796"/>
          </a:xfrm>
        </p:spPr>
        <p:txBody>
          <a:bodyPr>
            <a:normAutofit/>
          </a:bodyPr>
          <a:lstStyle/>
          <a:p>
            <a:r>
              <a:rPr lang="en-US" b="1" dirty="0" smtClean="0"/>
              <a:t>What we won’t cover</a:t>
            </a:r>
            <a:endParaRPr lang="en-US" dirty="0"/>
          </a:p>
          <a:p>
            <a:pPr lvl="1"/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50" y="0"/>
            <a:ext cx="114300" cy="12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7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7801</TotalTime>
  <Words>1160</Words>
  <Application>Microsoft Office PowerPoint</Application>
  <PresentationFormat>Widescreen</PresentationFormat>
  <Paragraphs>226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Arial Hebrew</vt:lpstr>
      <vt:lpstr>Calibri</vt:lpstr>
      <vt:lpstr>Calibri Light</vt:lpstr>
      <vt:lpstr>Courier</vt:lpstr>
      <vt:lpstr>Courier New</vt:lpstr>
      <vt:lpstr>DejaVu LGC Sans</vt:lpstr>
      <vt:lpstr>Office Theme</vt:lpstr>
      <vt:lpstr>Data Science Analysis with Python</vt:lpstr>
      <vt:lpstr>About me</vt:lpstr>
      <vt:lpstr>Outline</vt:lpstr>
      <vt:lpstr>Data Science</vt:lpstr>
      <vt:lpstr>Two flavors of Data Science</vt:lpstr>
      <vt:lpstr>Shortage of data scientists</vt:lpstr>
      <vt:lpstr>This course</vt:lpstr>
      <vt:lpstr>Data Science Anaysis with Python</vt:lpstr>
      <vt:lpstr>Data Science Anaysis with Python</vt:lpstr>
      <vt:lpstr>This course</vt:lpstr>
      <vt:lpstr>This course*</vt:lpstr>
      <vt:lpstr>How this course will feel like</vt:lpstr>
      <vt:lpstr>How the course looks like – pandas</vt:lpstr>
      <vt:lpstr>How the course looks like – seaborn</vt:lpstr>
      <vt:lpstr>How the course looks like – scikit-learn</vt:lpstr>
      <vt:lpstr>How the course looks like – scikit learn</vt:lpstr>
      <vt:lpstr>Evaluation</vt:lpstr>
      <vt:lpstr>Submission for Completing CodeAcademy Assignment</vt:lpstr>
      <vt:lpstr>Install Canopy</vt:lpstr>
      <vt:lpstr>Canopy</vt:lpstr>
      <vt:lpstr>Canopy – install pandas</vt:lpstr>
      <vt:lpstr>Canopy – install pandas</vt:lpstr>
      <vt:lpstr>PowerPoint Presentation</vt:lpstr>
      <vt:lpstr>Programming environment used in this course</vt:lpstr>
      <vt:lpstr>IPython</vt:lpstr>
      <vt:lpstr>Jupyter</vt:lpstr>
      <vt:lpstr>The Jupyter Notebook</vt:lpstr>
      <vt:lpstr>The Jupyter Notebook</vt:lpstr>
      <vt:lpstr>Command mode</vt:lpstr>
      <vt:lpstr>Command mode</vt:lpstr>
      <vt:lpstr>Edit mode</vt:lpstr>
      <vt:lpstr>PowerPoint Presentation</vt:lpstr>
      <vt:lpstr>Cheat sheet</vt:lpstr>
      <vt:lpstr>Python Review</vt:lpstr>
      <vt:lpstr>PowerPoint Presentation</vt:lpstr>
      <vt:lpstr>Continue on  module 1 -- python review.ipynb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Microsoft Office User</dc:creator>
  <cp:lastModifiedBy>Michele Samorani</cp:lastModifiedBy>
  <cp:revision>114</cp:revision>
  <cp:lastPrinted>2016-10-01T17:49:15Z</cp:lastPrinted>
  <dcterms:created xsi:type="dcterms:W3CDTF">2016-07-23T16:13:53Z</dcterms:created>
  <dcterms:modified xsi:type="dcterms:W3CDTF">2017-04-16T16:39:00Z</dcterms:modified>
</cp:coreProperties>
</file>