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61" r:id="rId2"/>
    <p:sldId id="404" r:id="rId3"/>
    <p:sldId id="405" r:id="rId4"/>
    <p:sldId id="375" r:id="rId5"/>
    <p:sldId id="350" r:id="rId6"/>
    <p:sldId id="414" r:id="rId7"/>
    <p:sldId id="401" r:id="rId8"/>
    <p:sldId id="402" r:id="rId9"/>
    <p:sldId id="374" r:id="rId10"/>
    <p:sldId id="403" r:id="rId11"/>
    <p:sldId id="376" r:id="rId12"/>
    <p:sldId id="392" r:id="rId13"/>
    <p:sldId id="406" r:id="rId14"/>
    <p:sldId id="407" r:id="rId15"/>
    <p:sldId id="408" r:id="rId16"/>
    <p:sldId id="409" r:id="rId17"/>
    <p:sldId id="382" r:id="rId18"/>
    <p:sldId id="410" r:id="rId19"/>
    <p:sldId id="411" r:id="rId20"/>
    <p:sldId id="381" r:id="rId21"/>
    <p:sldId id="412" r:id="rId22"/>
    <p:sldId id="386" r:id="rId23"/>
    <p:sldId id="384" r:id="rId24"/>
    <p:sldId id="385" r:id="rId25"/>
    <p:sldId id="387" r:id="rId26"/>
    <p:sldId id="388" r:id="rId27"/>
    <p:sldId id="389" r:id="rId28"/>
    <p:sldId id="400" r:id="rId29"/>
    <p:sldId id="380" r:id="rId30"/>
    <p:sldId id="393" r:id="rId31"/>
    <p:sldId id="413" r:id="rId32"/>
    <p:sldId id="395" r:id="rId33"/>
    <p:sldId id="3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9" autoAdjust="0"/>
    <p:restoredTop sz="94045"/>
  </p:normalViewPr>
  <p:slideViewPr>
    <p:cSldViewPr snapToGrid="0" snapToObjects="1">
      <p:cViewPr varScale="1">
        <p:scale>
          <a:sx n="84" d="100"/>
          <a:sy n="84" d="100"/>
        </p:scale>
        <p:origin x="879"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1FE31-3812-3944-9707-6ECC70AFADCA}" type="datetimeFigureOut">
              <a:rPr lang="en-US" smtClean="0"/>
              <a:t>4/16/2017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22BC7-4D1F-CD41-902C-26B1CD8F6694}" type="slidenum">
              <a:rPr lang="en-US" smtClean="0"/>
              <a:t>‹#›</a:t>
            </a:fld>
            <a:endParaRPr lang="en-US"/>
          </a:p>
        </p:txBody>
      </p:sp>
    </p:spTree>
    <p:extLst>
      <p:ext uri="{BB962C8B-B14F-4D97-AF65-F5344CB8AC3E}">
        <p14:creationId xmlns:p14="http://schemas.microsoft.com/office/powerpoint/2010/main" val="144373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22BC7-4D1F-CD41-902C-26B1CD8F6694}" type="slidenum">
              <a:rPr lang="en-US" smtClean="0"/>
              <a:t>1</a:t>
            </a:fld>
            <a:endParaRPr lang="en-US"/>
          </a:p>
        </p:txBody>
      </p:sp>
    </p:spTree>
    <p:extLst>
      <p:ext uri="{BB962C8B-B14F-4D97-AF65-F5344CB8AC3E}">
        <p14:creationId xmlns:p14="http://schemas.microsoft.com/office/powerpoint/2010/main" val="207147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24</a:t>
            </a:fld>
            <a:endParaRPr lang="en-US"/>
          </a:p>
        </p:txBody>
      </p:sp>
    </p:spTree>
    <p:extLst>
      <p:ext uri="{BB962C8B-B14F-4D97-AF65-F5344CB8AC3E}">
        <p14:creationId xmlns:p14="http://schemas.microsoft.com/office/powerpoint/2010/main" val="358108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25</a:t>
            </a:fld>
            <a:endParaRPr lang="en-US"/>
          </a:p>
        </p:txBody>
      </p:sp>
    </p:spTree>
    <p:extLst>
      <p:ext uri="{BB962C8B-B14F-4D97-AF65-F5344CB8AC3E}">
        <p14:creationId xmlns:p14="http://schemas.microsoft.com/office/powerpoint/2010/main" val="1390862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26</a:t>
            </a:fld>
            <a:endParaRPr lang="en-US"/>
          </a:p>
        </p:txBody>
      </p:sp>
    </p:spTree>
    <p:extLst>
      <p:ext uri="{BB962C8B-B14F-4D97-AF65-F5344CB8AC3E}">
        <p14:creationId xmlns:p14="http://schemas.microsoft.com/office/powerpoint/2010/main" val="2269242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27</a:t>
            </a:fld>
            <a:endParaRPr lang="en-US"/>
          </a:p>
        </p:txBody>
      </p:sp>
    </p:spTree>
    <p:extLst>
      <p:ext uri="{BB962C8B-B14F-4D97-AF65-F5344CB8AC3E}">
        <p14:creationId xmlns:p14="http://schemas.microsoft.com/office/powerpoint/2010/main" val="68142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28</a:t>
            </a:fld>
            <a:endParaRPr lang="en-US"/>
          </a:p>
        </p:txBody>
      </p:sp>
    </p:spTree>
    <p:extLst>
      <p:ext uri="{BB962C8B-B14F-4D97-AF65-F5344CB8AC3E}">
        <p14:creationId xmlns:p14="http://schemas.microsoft.com/office/powerpoint/2010/main" val="1146671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30</a:t>
            </a:fld>
            <a:endParaRPr lang="en-US"/>
          </a:p>
        </p:txBody>
      </p:sp>
    </p:spTree>
    <p:extLst>
      <p:ext uri="{BB962C8B-B14F-4D97-AF65-F5344CB8AC3E}">
        <p14:creationId xmlns:p14="http://schemas.microsoft.com/office/powerpoint/2010/main" val="2081507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31</a:t>
            </a:fld>
            <a:endParaRPr lang="en-US"/>
          </a:p>
        </p:txBody>
      </p:sp>
    </p:spTree>
    <p:extLst>
      <p:ext uri="{BB962C8B-B14F-4D97-AF65-F5344CB8AC3E}">
        <p14:creationId xmlns:p14="http://schemas.microsoft.com/office/powerpoint/2010/main" val="138303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32</a:t>
            </a:fld>
            <a:endParaRPr lang="en-US"/>
          </a:p>
        </p:txBody>
      </p:sp>
    </p:spTree>
    <p:extLst>
      <p:ext uri="{BB962C8B-B14F-4D97-AF65-F5344CB8AC3E}">
        <p14:creationId xmlns:p14="http://schemas.microsoft.com/office/powerpoint/2010/main" val="404718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22BC7-4D1F-CD41-902C-26B1CD8F6694}" type="slidenum">
              <a:rPr lang="en-US" smtClean="0"/>
              <a:t>2</a:t>
            </a:fld>
            <a:endParaRPr lang="en-US"/>
          </a:p>
        </p:txBody>
      </p:sp>
    </p:spTree>
    <p:extLst>
      <p:ext uri="{BB962C8B-B14F-4D97-AF65-F5344CB8AC3E}">
        <p14:creationId xmlns:p14="http://schemas.microsoft.com/office/powerpoint/2010/main" val="312200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14</a:t>
            </a:fld>
            <a:endParaRPr lang="en-US"/>
          </a:p>
        </p:txBody>
      </p:sp>
    </p:spTree>
    <p:extLst>
      <p:ext uri="{BB962C8B-B14F-4D97-AF65-F5344CB8AC3E}">
        <p14:creationId xmlns:p14="http://schemas.microsoft.com/office/powerpoint/2010/main" val="397636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17</a:t>
            </a:fld>
            <a:endParaRPr lang="en-US"/>
          </a:p>
        </p:txBody>
      </p:sp>
    </p:spTree>
    <p:extLst>
      <p:ext uri="{BB962C8B-B14F-4D97-AF65-F5344CB8AC3E}">
        <p14:creationId xmlns:p14="http://schemas.microsoft.com/office/powerpoint/2010/main" val="250742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18</a:t>
            </a:fld>
            <a:endParaRPr lang="en-US"/>
          </a:p>
        </p:txBody>
      </p:sp>
    </p:spTree>
    <p:extLst>
      <p:ext uri="{BB962C8B-B14F-4D97-AF65-F5344CB8AC3E}">
        <p14:creationId xmlns:p14="http://schemas.microsoft.com/office/powerpoint/2010/main" val="2552410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19</a:t>
            </a:fld>
            <a:endParaRPr lang="en-US"/>
          </a:p>
        </p:txBody>
      </p:sp>
    </p:spTree>
    <p:extLst>
      <p:ext uri="{BB962C8B-B14F-4D97-AF65-F5344CB8AC3E}">
        <p14:creationId xmlns:p14="http://schemas.microsoft.com/office/powerpoint/2010/main" val="56725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20</a:t>
            </a:fld>
            <a:endParaRPr lang="en-US"/>
          </a:p>
        </p:txBody>
      </p:sp>
    </p:spTree>
    <p:extLst>
      <p:ext uri="{BB962C8B-B14F-4D97-AF65-F5344CB8AC3E}">
        <p14:creationId xmlns:p14="http://schemas.microsoft.com/office/powerpoint/2010/main" val="373168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21</a:t>
            </a:fld>
            <a:endParaRPr lang="en-US"/>
          </a:p>
        </p:txBody>
      </p:sp>
    </p:spTree>
    <p:extLst>
      <p:ext uri="{BB962C8B-B14F-4D97-AF65-F5344CB8AC3E}">
        <p14:creationId xmlns:p14="http://schemas.microsoft.com/office/powerpoint/2010/main" val="1125154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22BC7-4D1F-CD41-902C-26B1CD8F6694}" type="slidenum">
              <a:rPr lang="en-US" smtClean="0"/>
              <a:t>23</a:t>
            </a:fld>
            <a:endParaRPr lang="en-US"/>
          </a:p>
        </p:txBody>
      </p:sp>
    </p:spTree>
    <p:extLst>
      <p:ext uri="{BB962C8B-B14F-4D97-AF65-F5344CB8AC3E}">
        <p14:creationId xmlns:p14="http://schemas.microsoft.com/office/powerpoint/2010/main" val="60661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04735B-FBFF-47E5-B933-032F1FDC0F40}" type="datetime1">
              <a:rPr lang="en-US" smtClean="0"/>
              <a:t>4/16/2017</a:t>
            </a:fld>
            <a:endParaRPr lang="en-US"/>
          </a:p>
        </p:txBody>
      </p:sp>
      <p:sp>
        <p:nvSpPr>
          <p:cNvPr id="5" name="Footer Placeholder 4"/>
          <p:cNvSpPr>
            <a:spLocks noGrp="1"/>
          </p:cNvSpPr>
          <p:nvPr>
            <p:ph type="ftr" sz="quarter" idx="11"/>
          </p:nvPr>
        </p:nvSpPr>
        <p:spPr/>
        <p:txBody>
          <a:bodyPr/>
          <a:lstStyle/>
          <a:p>
            <a:r>
              <a:rPr lang="en-US" smtClean="0"/>
              <a:t>Michele Samorani - Data Science Analysis with Python</a:t>
            </a:r>
            <a:endParaRPr lang="en-US"/>
          </a:p>
        </p:txBody>
      </p:sp>
      <p:sp>
        <p:nvSpPr>
          <p:cNvPr id="6" name="Slide Number Placeholder 5"/>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530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F07FE-D5F2-4A66-85F0-8527CAD34AAA}" type="datetime1">
              <a:rPr lang="en-US" smtClean="0"/>
              <a:t>4/16/2017</a:t>
            </a:fld>
            <a:endParaRPr lang="en-US"/>
          </a:p>
        </p:txBody>
      </p:sp>
      <p:sp>
        <p:nvSpPr>
          <p:cNvPr id="5" name="Footer Placeholder 4"/>
          <p:cNvSpPr>
            <a:spLocks noGrp="1"/>
          </p:cNvSpPr>
          <p:nvPr>
            <p:ph type="ftr" sz="quarter" idx="11"/>
          </p:nvPr>
        </p:nvSpPr>
        <p:spPr/>
        <p:txBody>
          <a:bodyPr/>
          <a:lstStyle/>
          <a:p>
            <a:r>
              <a:rPr lang="en-US" smtClean="0"/>
              <a:t>Michele Samorani - Data Science Analysis with Python</a:t>
            </a:r>
            <a:endParaRPr lang="en-US"/>
          </a:p>
        </p:txBody>
      </p:sp>
      <p:sp>
        <p:nvSpPr>
          <p:cNvPr id="6" name="Slide Number Placeholder 5"/>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165088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483F6-6D13-4455-A05F-CFD63A1A0ECC}" type="datetime1">
              <a:rPr lang="en-US" smtClean="0"/>
              <a:t>4/16/2017</a:t>
            </a:fld>
            <a:endParaRPr lang="en-US"/>
          </a:p>
        </p:txBody>
      </p:sp>
      <p:sp>
        <p:nvSpPr>
          <p:cNvPr id="5" name="Footer Placeholder 4"/>
          <p:cNvSpPr>
            <a:spLocks noGrp="1"/>
          </p:cNvSpPr>
          <p:nvPr>
            <p:ph type="ftr" sz="quarter" idx="11"/>
          </p:nvPr>
        </p:nvSpPr>
        <p:spPr/>
        <p:txBody>
          <a:bodyPr/>
          <a:lstStyle/>
          <a:p>
            <a:r>
              <a:rPr lang="en-US" smtClean="0"/>
              <a:t>Michele Samorani - Data Science Analysis with Python</a:t>
            </a:r>
            <a:endParaRPr lang="en-US"/>
          </a:p>
        </p:txBody>
      </p:sp>
      <p:sp>
        <p:nvSpPr>
          <p:cNvPr id="6" name="Slide Number Placeholder 5"/>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88014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88AD5-6B96-4301-A329-FD7EBEF1EAD4}" type="datetime1">
              <a:rPr lang="en-US" smtClean="0"/>
              <a:t>4/16/2017</a:t>
            </a:fld>
            <a:endParaRPr lang="en-US"/>
          </a:p>
        </p:txBody>
      </p:sp>
      <p:sp>
        <p:nvSpPr>
          <p:cNvPr id="5" name="Footer Placeholder 4"/>
          <p:cNvSpPr>
            <a:spLocks noGrp="1"/>
          </p:cNvSpPr>
          <p:nvPr>
            <p:ph type="ftr" sz="quarter" idx="11"/>
          </p:nvPr>
        </p:nvSpPr>
        <p:spPr/>
        <p:txBody>
          <a:bodyPr/>
          <a:lstStyle/>
          <a:p>
            <a:r>
              <a:rPr lang="en-US" smtClean="0"/>
              <a:t>Michele Samorani - Data Science Analysis with Python</a:t>
            </a:r>
            <a:endParaRPr lang="en-US"/>
          </a:p>
        </p:txBody>
      </p:sp>
      <p:sp>
        <p:nvSpPr>
          <p:cNvPr id="6" name="Slide Number Placeholder 5"/>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127674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984EB-8505-4729-B015-6B27A541686E}" type="datetime1">
              <a:rPr lang="en-US" smtClean="0"/>
              <a:t>4/16/2017</a:t>
            </a:fld>
            <a:endParaRPr lang="en-US"/>
          </a:p>
        </p:txBody>
      </p:sp>
      <p:sp>
        <p:nvSpPr>
          <p:cNvPr id="5" name="Footer Placeholder 4"/>
          <p:cNvSpPr>
            <a:spLocks noGrp="1"/>
          </p:cNvSpPr>
          <p:nvPr>
            <p:ph type="ftr" sz="quarter" idx="11"/>
          </p:nvPr>
        </p:nvSpPr>
        <p:spPr/>
        <p:txBody>
          <a:bodyPr/>
          <a:lstStyle/>
          <a:p>
            <a:r>
              <a:rPr lang="en-US" smtClean="0"/>
              <a:t>Michele Samorani - Data Science Analysis with Python</a:t>
            </a:r>
            <a:endParaRPr lang="en-US"/>
          </a:p>
        </p:txBody>
      </p:sp>
      <p:sp>
        <p:nvSpPr>
          <p:cNvPr id="6" name="Slide Number Placeholder 5"/>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112087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8E399C-AE93-4F55-BA65-557272925257}" type="datetime1">
              <a:rPr lang="en-US" smtClean="0"/>
              <a:t>4/16/2017</a:t>
            </a:fld>
            <a:endParaRPr lang="en-US"/>
          </a:p>
        </p:txBody>
      </p:sp>
      <p:sp>
        <p:nvSpPr>
          <p:cNvPr id="6" name="Footer Placeholder 5"/>
          <p:cNvSpPr>
            <a:spLocks noGrp="1"/>
          </p:cNvSpPr>
          <p:nvPr>
            <p:ph type="ftr" sz="quarter" idx="11"/>
          </p:nvPr>
        </p:nvSpPr>
        <p:spPr/>
        <p:txBody>
          <a:bodyPr/>
          <a:lstStyle/>
          <a:p>
            <a:r>
              <a:rPr lang="en-US" smtClean="0"/>
              <a:t>Michele Samorani - Data Science Analysis with Python</a:t>
            </a:r>
            <a:endParaRPr lang="en-US"/>
          </a:p>
        </p:txBody>
      </p:sp>
      <p:sp>
        <p:nvSpPr>
          <p:cNvPr id="7" name="Slide Number Placeholder 6"/>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8419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DA5C67-A6BB-4C74-A1EA-DECD338F8415}" type="datetime1">
              <a:rPr lang="en-US" smtClean="0"/>
              <a:t>4/16/2017</a:t>
            </a:fld>
            <a:endParaRPr lang="en-US"/>
          </a:p>
        </p:txBody>
      </p:sp>
      <p:sp>
        <p:nvSpPr>
          <p:cNvPr id="8" name="Footer Placeholder 7"/>
          <p:cNvSpPr>
            <a:spLocks noGrp="1"/>
          </p:cNvSpPr>
          <p:nvPr>
            <p:ph type="ftr" sz="quarter" idx="11"/>
          </p:nvPr>
        </p:nvSpPr>
        <p:spPr/>
        <p:txBody>
          <a:bodyPr/>
          <a:lstStyle/>
          <a:p>
            <a:r>
              <a:rPr lang="en-US" smtClean="0"/>
              <a:t>Michele Samorani - Data Science Analysis with Python</a:t>
            </a:r>
            <a:endParaRPr lang="en-US"/>
          </a:p>
        </p:txBody>
      </p:sp>
      <p:sp>
        <p:nvSpPr>
          <p:cNvPr id="9" name="Slide Number Placeholder 8"/>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49441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AC3057-D91E-4624-A9FA-A46E7820E6D6}" type="datetime1">
              <a:rPr lang="en-US" smtClean="0"/>
              <a:t>4/16/2017</a:t>
            </a:fld>
            <a:endParaRPr lang="en-US"/>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
        <p:nvSpPr>
          <p:cNvPr id="5" name="Slide Number Placeholder 4"/>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101025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652C4-D58A-4C36-955E-ED8A28DB18DB}" type="datetime1">
              <a:rPr lang="en-US" smtClean="0"/>
              <a:t>4/16/2017</a:t>
            </a:fld>
            <a:endParaRPr lang="en-US"/>
          </a:p>
        </p:txBody>
      </p:sp>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
        <p:nvSpPr>
          <p:cNvPr id="4" name="Slide Number Placeholder 3"/>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134082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B2D6C-A4A3-44FC-A9B4-694475D5BE40}" type="datetime1">
              <a:rPr lang="en-US" smtClean="0"/>
              <a:t>4/16/2017</a:t>
            </a:fld>
            <a:endParaRPr lang="en-US"/>
          </a:p>
        </p:txBody>
      </p:sp>
      <p:sp>
        <p:nvSpPr>
          <p:cNvPr id="6" name="Footer Placeholder 5"/>
          <p:cNvSpPr>
            <a:spLocks noGrp="1"/>
          </p:cNvSpPr>
          <p:nvPr>
            <p:ph type="ftr" sz="quarter" idx="11"/>
          </p:nvPr>
        </p:nvSpPr>
        <p:spPr/>
        <p:txBody>
          <a:bodyPr/>
          <a:lstStyle/>
          <a:p>
            <a:r>
              <a:rPr lang="en-US" smtClean="0"/>
              <a:t>Michele Samorani - Data Science Analysis with Python</a:t>
            </a:r>
            <a:endParaRPr lang="en-US"/>
          </a:p>
        </p:txBody>
      </p:sp>
      <p:sp>
        <p:nvSpPr>
          <p:cNvPr id="7" name="Slide Number Placeholder 6"/>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174975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ABDFC-0CE5-4D51-AE23-D3490443D2EA}" type="datetime1">
              <a:rPr lang="en-US" smtClean="0"/>
              <a:t>4/16/2017</a:t>
            </a:fld>
            <a:endParaRPr lang="en-US"/>
          </a:p>
        </p:txBody>
      </p:sp>
      <p:sp>
        <p:nvSpPr>
          <p:cNvPr id="6" name="Footer Placeholder 5"/>
          <p:cNvSpPr>
            <a:spLocks noGrp="1"/>
          </p:cNvSpPr>
          <p:nvPr>
            <p:ph type="ftr" sz="quarter" idx="11"/>
          </p:nvPr>
        </p:nvSpPr>
        <p:spPr/>
        <p:txBody>
          <a:bodyPr/>
          <a:lstStyle/>
          <a:p>
            <a:r>
              <a:rPr lang="en-US" smtClean="0"/>
              <a:t>Michele Samorani - Data Science Analysis with Python</a:t>
            </a:r>
            <a:endParaRPr lang="en-US"/>
          </a:p>
        </p:txBody>
      </p:sp>
      <p:sp>
        <p:nvSpPr>
          <p:cNvPr id="7" name="Slide Number Placeholder 6"/>
          <p:cNvSpPr>
            <a:spLocks noGrp="1"/>
          </p:cNvSpPr>
          <p:nvPr>
            <p:ph type="sldNum" sz="quarter" idx="12"/>
          </p:nvPr>
        </p:nvSpPr>
        <p:spPr/>
        <p:txBody>
          <a:bodyPr/>
          <a:lstStyle/>
          <a:p>
            <a:fld id="{F981DED7-2641-7F47-9956-EB41530EC9B2}" type="slidenum">
              <a:rPr lang="en-US" smtClean="0"/>
              <a:t>‹#›</a:t>
            </a:fld>
            <a:endParaRPr lang="en-US"/>
          </a:p>
        </p:txBody>
      </p:sp>
    </p:spTree>
    <p:extLst>
      <p:ext uri="{BB962C8B-B14F-4D97-AF65-F5344CB8AC3E}">
        <p14:creationId xmlns:p14="http://schemas.microsoft.com/office/powerpoint/2010/main" val="41063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EBCAE-AFF3-410D-91D8-280882CF3F3C}" type="datetime1">
              <a:rPr lang="en-US" smtClean="0"/>
              <a:t>4/16/2017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Michele Samorani - Data Science Analysis with Python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1DED7-2641-7F47-9956-EB41530EC9B2}" type="slidenum">
              <a:rPr lang="en-US" smtClean="0"/>
              <a:t>‹#›</a:t>
            </a:fld>
            <a:endParaRPr lang="en-US"/>
          </a:p>
        </p:txBody>
      </p:sp>
    </p:spTree>
    <p:extLst>
      <p:ext uri="{BB962C8B-B14F-4D97-AF65-F5344CB8AC3E}">
        <p14:creationId xmlns:p14="http://schemas.microsoft.com/office/powerpoint/2010/main" val="8385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moran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Pandas.Series</a:t>
            </a:r>
            <a:r>
              <a:rPr lang="en-US" dirty="0" smtClean="0"/>
              <a:t/>
            </a:r>
            <a:br>
              <a:rPr lang="en-US" dirty="0" smtClean="0"/>
            </a:br>
            <a:r>
              <a:rPr lang="en-US" sz="2000" b="1" dirty="0" smtClean="0"/>
              <a:t>module 2</a:t>
            </a:r>
            <a:endParaRPr lang="en-US" b="1" dirty="0"/>
          </a:p>
        </p:txBody>
      </p:sp>
      <p:sp>
        <p:nvSpPr>
          <p:cNvPr id="3" name="Subtitle 2"/>
          <p:cNvSpPr>
            <a:spLocks noGrp="1"/>
          </p:cNvSpPr>
          <p:nvPr>
            <p:ph type="subTitle" idx="1"/>
          </p:nvPr>
        </p:nvSpPr>
        <p:spPr>
          <a:xfrm>
            <a:off x="1562277" y="4378183"/>
            <a:ext cx="9144000" cy="1338943"/>
          </a:xfrm>
        </p:spPr>
        <p:txBody>
          <a:bodyPr>
            <a:normAutofit/>
          </a:bodyPr>
          <a:lstStyle/>
          <a:p>
            <a:endParaRPr lang="en-US" dirty="0"/>
          </a:p>
        </p:txBody>
      </p:sp>
      <p:sp>
        <p:nvSpPr>
          <p:cNvPr id="4" name="TextBox 3"/>
          <p:cNvSpPr txBox="1"/>
          <p:nvPr/>
        </p:nvSpPr>
        <p:spPr>
          <a:xfrm>
            <a:off x="8093292" y="318052"/>
            <a:ext cx="3720076" cy="1815882"/>
          </a:xfrm>
          <a:prstGeom prst="rect">
            <a:avLst/>
          </a:prstGeom>
          <a:noFill/>
          <a:ln>
            <a:solidFill>
              <a:schemeClr val="tx1"/>
            </a:solidFill>
          </a:ln>
        </p:spPr>
        <p:txBody>
          <a:bodyPr wrap="square" rtlCol="0">
            <a:spAutoFit/>
          </a:bodyPr>
          <a:lstStyle/>
          <a:p>
            <a:r>
              <a:rPr lang="en-US" sz="1400" dirty="0"/>
              <a:t>Note to other teachers and users of these slides</a:t>
            </a:r>
            <a:r>
              <a:rPr lang="en-US" sz="1400" dirty="0" smtClean="0"/>
              <a:t>. Feel free to </a:t>
            </a:r>
            <a:r>
              <a:rPr lang="en-US" sz="1400" dirty="0"/>
              <a:t>use </a:t>
            </a:r>
            <a:r>
              <a:rPr lang="en-US" sz="1400" dirty="0" smtClean="0"/>
              <a:t>or modify these </a:t>
            </a:r>
            <a:r>
              <a:rPr lang="en-US" sz="1400" dirty="0"/>
              <a:t>slides </a:t>
            </a:r>
            <a:r>
              <a:rPr lang="en-US" sz="1400" dirty="0" smtClean="0"/>
              <a:t>as you wish.  If </a:t>
            </a:r>
            <a:r>
              <a:rPr lang="en-US" sz="1400" dirty="0"/>
              <a:t>you </a:t>
            </a:r>
            <a:r>
              <a:rPr lang="en-US" sz="1400" dirty="0" smtClean="0"/>
              <a:t>use a </a:t>
            </a:r>
            <a:r>
              <a:rPr lang="en-US" sz="1400" dirty="0"/>
              <a:t>significant portion of these </a:t>
            </a:r>
            <a:r>
              <a:rPr lang="en-US" sz="1400" dirty="0" smtClean="0"/>
              <a:t>slides in </a:t>
            </a:r>
            <a:r>
              <a:rPr lang="en-US" sz="1400" dirty="0"/>
              <a:t>your own lecture, please include this message, </a:t>
            </a:r>
            <a:r>
              <a:rPr lang="en-US" sz="1400" dirty="0" smtClean="0"/>
              <a:t>or the </a:t>
            </a:r>
            <a:r>
              <a:rPr lang="en-US" sz="1400" dirty="0"/>
              <a:t>following link to the source repository </a:t>
            </a:r>
            <a:r>
              <a:rPr lang="en-US" sz="1400" dirty="0" smtClean="0"/>
              <a:t>of Michele’s lectures on </a:t>
            </a:r>
            <a:r>
              <a:rPr lang="en-US" sz="1400" dirty="0" err="1" smtClean="0"/>
              <a:t>github</a:t>
            </a:r>
            <a:r>
              <a:rPr lang="en-US" sz="1400" dirty="0" smtClean="0"/>
              <a:t>:</a:t>
            </a:r>
            <a:endParaRPr lang="en-US" sz="1400" dirty="0"/>
          </a:p>
          <a:p>
            <a:r>
              <a:rPr lang="en-US" sz="1400" dirty="0">
                <a:hlinkClick r:id="rId3"/>
              </a:rPr>
              <a:t>https://</a:t>
            </a:r>
            <a:r>
              <a:rPr lang="en-US" sz="1400" dirty="0" smtClean="0">
                <a:hlinkClick r:id="rId3"/>
              </a:rPr>
              <a:t>github.com/samorani</a:t>
            </a:r>
            <a:r>
              <a:rPr lang="en-US" sz="1400" dirty="0" smtClean="0"/>
              <a:t>. Comments and </a:t>
            </a:r>
            <a:r>
              <a:rPr lang="en-US" sz="1400" dirty="0"/>
              <a:t>corrections </a:t>
            </a:r>
            <a:r>
              <a:rPr lang="en-US" sz="1400" dirty="0" smtClean="0"/>
              <a:t>are welcome.</a:t>
            </a:r>
            <a:endParaRPr lang="en-US" sz="1400" dirty="0"/>
          </a:p>
        </p:txBody>
      </p:sp>
      <p:sp>
        <p:nvSpPr>
          <p:cNvPr id="5" name="Footer Placeholder 4"/>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69124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76440"/>
            <a:ext cx="10515600" cy="1325563"/>
          </a:xfrm>
        </p:spPr>
        <p:txBody>
          <a:bodyPr/>
          <a:lstStyle/>
          <a:p>
            <a:r>
              <a:rPr lang="en-US" i="1" dirty="0" smtClean="0"/>
              <a:t>hw1 </a:t>
            </a:r>
            <a:r>
              <a:rPr lang="en-US" dirty="0" smtClean="0"/>
              <a:t>Series</a:t>
            </a:r>
            <a:endParaRPr lang="en-US" dirty="0"/>
          </a:p>
        </p:txBody>
      </p:sp>
      <p:pic>
        <p:nvPicPr>
          <p:cNvPr id="4" name="Picture 3"/>
          <p:cNvPicPr>
            <a:picLocks noChangeAspect="1"/>
          </p:cNvPicPr>
          <p:nvPr/>
        </p:nvPicPr>
        <p:blipFill rotWithShape="1">
          <a:blip r:embed="rId2"/>
          <a:srcRect l="431" r="1"/>
          <a:stretch/>
        </p:blipFill>
        <p:spPr>
          <a:xfrm>
            <a:off x="254000" y="1690688"/>
            <a:ext cx="11734800" cy="4851159"/>
          </a:xfrm>
          <a:prstGeom prst="rect">
            <a:avLst/>
          </a:prstGeom>
        </p:spPr>
      </p:pic>
      <p:pic>
        <p:nvPicPr>
          <p:cNvPr id="5" name="Picture 4"/>
          <p:cNvPicPr>
            <a:picLocks noChangeAspect="1"/>
          </p:cNvPicPr>
          <p:nvPr/>
        </p:nvPicPr>
        <p:blipFill>
          <a:blip r:embed="rId3"/>
          <a:stretch>
            <a:fillRect/>
          </a:stretch>
        </p:blipFill>
        <p:spPr>
          <a:xfrm>
            <a:off x="6966857" y="4717935"/>
            <a:ext cx="2115230" cy="1419340"/>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65607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35950" y="2292123"/>
            <a:ext cx="3733800" cy="3971925"/>
          </a:xfrm>
          <a:prstGeom prst="rect">
            <a:avLst/>
          </a:prstGeom>
        </p:spPr>
      </p:pic>
      <p:sp>
        <p:nvSpPr>
          <p:cNvPr id="5" name="TextBox 4"/>
          <p:cNvSpPr txBox="1"/>
          <p:nvPr/>
        </p:nvSpPr>
        <p:spPr>
          <a:xfrm>
            <a:off x="4549127" y="2230768"/>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6" name="Rectangle 5"/>
          <p:cNvSpPr/>
          <p:nvPr/>
        </p:nvSpPr>
        <p:spPr>
          <a:xfrm>
            <a:off x="5035950" y="2230768"/>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80162" y="2230768"/>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36325" y="1379090"/>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9" name="Bent Arrow 8"/>
          <p:cNvSpPr/>
          <p:nvPr/>
        </p:nvSpPr>
        <p:spPr>
          <a:xfrm rot="5400000">
            <a:off x="4208987" y="1498360"/>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7859032" y="1339334"/>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11" name="Bent Arrow 10"/>
          <p:cNvSpPr/>
          <p:nvPr/>
        </p:nvSpPr>
        <p:spPr>
          <a:xfrm rot="5400000" flipV="1">
            <a:off x="7112861" y="1468141"/>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Up Arrow 11"/>
          <p:cNvSpPr/>
          <p:nvPr/>
        </p:nvSpPr>
        <p:spPr>
          <a:xfrm flipV="1">
            <a:off x="5572927" y="1165720"/>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398085" y="721744"/>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23083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Index and values</a:t>
            </a:r>
            <a:endParaRPr lang="en-US" sz="5400" b="1" dirty="0"/>
          </a:p>
        </p:txBody>
      </p:sp>
      <p:sp>
        <p:nvSpPr>
          <p:cNvPr id="16" name="TextBox 15"/>
          <p:cNvSpPr txBox="1"/>
          <p:nvPr/>
        </p:nvSpPr>
        <p:spPr>
          <a:xfrm>
            <a:off x="542001" y="1780855"/>
            <a:ext cx="4891638" cy="1261884"/>
          </a:xfrm>
          <a:prstGeom prst="rect">
            <a:avLst/>
          </a:prstGeom>
          <a:noFill/>
        </p:spPr>
        <p:txBody>
          <a:bodyPr wrap="square" rtlCol="0">
            <a:spAutoFit/>
          </a:bodyPr>
          <a:lstStyle/>
          <a:p>
            <a:r>
              <a:rPr lang="en-US" b="1" dirty="0"/>
              <a:t>Return the index </a:t>
            </a:r>
            <a:r>
              <a:rPr lang="en-US" b="1" dirty="0" smtClean="0"/>
              <a:t>(as an index object) and </a:t>
            </a:r>
            <a:r>
              <a:rPr lang="en-US" b="1" dirty="0"/>
              <a:t>the </a:t>
            </a:r>
            <a:r>
              <a:rPr lang="en-US" b="1" dirty="0" smtClean="0"/>
              <a:t>values</a:t>
            </a:r>
          </a:p>
          <a:p>
            <a:endParaRPr lang="en-US" sz="2000" dirty="0" smtClean="0"/>
          </a:p>
          <a:p>
            <a:r>
              <a:rPr lang="en-US" sz="2000" dirty="0" smtClean="0"/>
              <a:t>Example:</a:t>
            </a:r>
            <a:endParaRPr lang="en-US" sz="2000" dirty="0"/>
          </a:p>
        </p:txBody>
      </p:sp>
      <p:pic>
        <p:nvPicPr>
          <p:cNvPr id="17" name="Picture 16"/>
          <p:cNvPicPr>
            <a:picLocks noChangeAspect="1"/>
          </p:cNvPicPr>
          <p:nvPr/>
        </p:nvPicPr>
        <p:blipFill>
          <a:blip r:embed="rId2"/>
          <a:stretch>
            <a:fillRect/>
          </a:stretch>
        </p:blipFill>
        <p:spPr>
          <a:xfrm>
            <a:off x="7946064" y="2230768"/>
            <a:ext cx="3733800" cy="3971925"/>
          </a:xfrm>
          <a:prstGeom prst="rect">
            <a:avLst/>
          </a:prstGeom>
        </p:spPr>
      </p:pic>
      <p:sp>
        <p:nvSpPr>
          <p:cNvPr id="18" name="TextBox 17"/>
          <p:cNvSpPr txBox="1"/>
          <p:nvPr/>
        </p:nvSpPr>
        <p:spPr>
          <a:xfrm>
            <a:off x="7459241" y="216941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9" name="Rectangle 18"/>
          <p:cNvSpPr/>
          <p:nvPr/>
        </p:nvSpPr>
        <p:spPr>
          <a:xfrm>
            <a:off x="7946064" y="216941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590276" y="216941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746439" y="131773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22" name="Bent Arrow 21"/>
          <p:cNvSpPr/>
          <p:nvPr/>
        </p:nvSpPr>
        <p:spPr>
          <a:xfrm rot="5400000">
            <a:off x="7119101" y="143700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0769146" y="127797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24" name="Bent Arrow 23"/>
          <p:cNvSpPr/>
          <p:nvPr/>
        </p:nvSpPr>
        <p:spPr>
          <a:xfrm rot="5400000" flipV="1">
            <a:off x="10022975" y="140678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Up Arrow 24"/>
          <p:cNvSpPr/>
          <p:nvPr/>
        </p:nvSpPr>
        <p:spPr>
          <a:xfrm flipV="1">
            <a:off x="8483041" y="110436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308199" y="66038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15" name="Picture 14"/>
          <p:cNvPicPr>
            <a:picLocks noChangeAspect="1"/>
          </p:cNvPicPr>
          <p:nvPr/>
        </p:nvPicPr>
        <p:blipFill>
          <a:blip r:embed="rId3"/>
          <a:stretch>
            <a:fillRect/>
          </a:stretch>
        </p:blipFill>
        <p:spPr>
          <a:xfrm>
            <a:off x="232228" y="3454798"/>
            <a:ext cx="6683148" cy="1910271"/>
          </a:xfrm>
          <a:prstGeom prst="rect">
            <a:avLst/>
          </a:prstGeom>
        </p:spPr>
      </p:pic>
      <p:cxnSp>
        <p:nvCxnSpPr>
          <p:cNvPr id="28" name="Straight Arrow Connector 27"/>
          <p:cNvCxnSpPr/>
          <p:nvPr/>
        </p:nvCxnSpPr>
        <p:spPr>
          <a:xfrm flipH="1" flipV="1">
            <a:off x="732971" y="5365069"/>
            <a:ext cx="377372" cy="43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77257" y="5821695"/>
            <a:ext cx="904991" cy="369332"/>
          </a:xfrm>
          <a:prstGeom prst="rect">
            <a:avLst/>
          </a:prstGeom>
          <a:noFill/>
        </p:spPr>
        <p:txBody>
          <a:bodyPr wrap="none" rtlCol="0">
            <a:spAutoFit/>
          </a:bodyPr>
          <a:lstStyle/>
          <a:p>
            <a:r>
              <a:rPr lang="en-US" dirty="0" err="1" smtClean="0"/>
              <a:t>ndarray</a:t>
            </a:r>
            <a:endParaRPr lang="en-US" dirty="0"/>
          </a:p>
        </p:txBody>
      </p:sp>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02718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describe</a:t>
            </a:r>
            <a:endParaRPr lang="en-US" sz="5400" b="1" dirty="0"/>
          </a:p>
        </p:txBody>
      </p:sp>
      <p:pic>
        <p:nvPicPr>
          <p:cNvPr id="17" name="Picture 16"/>
          <p:cNvPicPr>
            <a:picLocks noChangeAspect="1"/>
          </p:cNvPicPr>
          <p:nvPr/>
        </p:nvPicPr>
        <p:blipFill>
          <a:blip r:embed="rId2"/>
          <a:stretch>
            <a:fillRect/>
          </a:stretch>
        </p:blipFill>
        <p:spPr>
          <a:xfrm>
            <a:off x="7946064" y="2230768"/>
            <a:ext cx="3733800" cy="3971925"/>
          </a:xfrm>
          <a:prstGeom prst="rect">
            <a:avLst/>
          </a:prstGeom>
        </p:spPr>
      </p:pic>
      <p:sp>
        <p:nvSpPr>
          <p:cNvPr id="18" name="TextBox 17"/>
          <p:cNvSpPr txBox="1"/>
          <p:nvPr/>
        </p:nvSpPr>
        <p:spPr>
          <a:xfrm>
            <a:off x="7459241" y="216941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9" name="Rectangle 18"/>
          <p:cNvSpPr/>
          <p:nvPr/>
        </p:nvSpPr>
        <p:spPr>
          <a:xfrm>
            <a:off x="7946064" y="216941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590276" y="216941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746439" y="131773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22" name="Bent Arrow 21"/>
          <p:cNvSpPr/>
          <p:nvPr/>
        </p:nvSpPr>
        <p:spPr>
          <a:xfrm rot="5400000">
            <a:off x="7119101" y="143700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0769146" y="127797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24" name="Bent Arrow 23"/>
          <p:cNvSpPr/>
          <p:nvPr/>
        </p:nvSpPr>
        <p:spPr>
          <a:xfrm rot="5400000" flipV="1">
            <a:off x="10022975" y="140678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Up Arrow 24"/>
          <p:cNvSpPr/>
          <p:nvPr/>
        </p:nvSpPr>
        <p:spPr>
          <a:xfrm flipV="1">
            <a:off x="8483041" y="110436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308199" y="66038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2" name="Picture 1"/>
          <p:cNvPicPr>
            <a:picLocks noChangeAspect="1"/>
          </p:cNvPicPr>
          <p:nvPr/>
        </p:nvPicPr>
        <p:blipFill>
          <a:blip r:embed="rId3"/>
          <a:stretch>
            <a:fillRect/>
          </a:stretch>
        </p:blipFill>
        <p:spPr>
          <a:xfrm>
            <a:off x="268514" y="2230768"/>
            <a:ext cx="6702746" cy="3483021"/>
          </a:xfrm>
          <a:prstGeom prst="rect">
            <a:avLst/>
          </a:prstGeom>
        </p:spPr>
      </p:pic>
      <p:cxnSp>
        <p:nvCxnSpPr>
          <p:cNvPr id="4" name="Straight Arrow Connector 3"/>
          <p:cNvCxnSpPr/>
          <p:nvPr/>
        </p:nvCxnSpPr>
        <p:spPr>
          <a:xfrm flipH="1" flipV="1">
            <a:off x="2576286" y="3526971"/>
            <a:ext cx="1465943" cy="24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01886" y="3628571"/>
            <a:ext cx="1901290" cy="369332"/>
          </a:xfrm>
          <a:prstGeom prst="rect">
            <a:avLst/>
          </a:prstGeom>
          <a:noFill/>
        </p:spPr>
        <p:txBody>
          <a:bodyPr wrap="none" rtlCol="0">
            <a:spAutoFit/>
          </a:bodyPr>
          <a:lstStyle/>
          <a:p>
            <a:r>
              <a:rPr lang="en-US" dirty="0" smtClean="0"/>
              <a:t>10 non-null values</a:t>
            </a:r>
            <a:endParaRPr lang="en-US" dirty="0"/>
          </a:p>
        </p:txBody>
      </p:sp>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733205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Aggregate Functions</a:t>
            </a:r>
            <a:endParaRPr lang="en-US" sz="5400" b="1" dirty="0"/>
          </a:p>
        </p:txBody>
      </p:sp>
      <p:sp>
        <p:nvSpPr>
          <p:cNvPr id="17" name="TextBox 16"/>
          <p:cNvSpPr txBox="1"/>
          <p:nvPr/>
        </p:nvSpPr>
        <p:spPr>
          <a:xfrm>
            <a:off x="542001" y="1528861"/>
            <a:ext cx="4262783" cy="1015663"/>
          </a:xfrm>
          <a:prstGeom prst="rect">
            <a:avLst/>
          </a:prstGeom>
          <a:noFill/>
        </p:spPr>
        <p:txBody>
          <a:bodyPr wrap="square" rtlCol="0">
            <a:spAutoFit/>
          </a:bodyPr>
          <a:lstStyle/>
          <a:p>
            <a:r>
              <a:rPr lang="en-US" sz="2000" b="1" dirty="0" smtClean="0"/>
              <a:t>Mean, sum, abs, </a:t>
            </a:r>
            <a:r>
              <a:rPr lang="en-US" sz="2000" b="1" dirty="0" err="1" smtClean="0"/>
              <a:t>cumsum</a:t>
            </a:r>
            <a:r>
              <a:rPr lang="en-US" sz="2000" b="1" dirty="0" smtClean="0"/>
              <a:t>, </a:t>
            </a:r>
            <a:r>
              <a:rPr lang="en-US" sz="2000" b="1" dirty="0" err="1" smtClean="0"/>
              <a:t>etc</a:t>
            </a:r>
            <a:endParaRPr lang="en-US" sz="2000" b="1" dirty="0" smtClean="0"/>
          </a:p>
          <a:p>
            <a:endParaRPr lang="en-US" sz="2000" dirty="0"/>
          </a:p>
          <a:p>
            <a:r>
              <a:rPr lang="en-US" sz="2000" dirty="0" smtClean="0"/>
              <a:t>Example:</a:t>
            </a:r>
            <a:endParaRPr lang="en-US" sz="2000" dirty="0"/>
          </a:p>
        </p:txBody>
      </p:sp>
      <p:pic>
        <p:nvPicPr>
          <p:cNvPr id="2" name="Picture 1"/>
          <p:cNvPicPr>
            <a:picLocks noChangeAspect="1"/>
          </p:cNvPicPr>
          <p:nvPr/>
        </p:nvPicPr>
        <p:blipFill>
          <a:blip r:embed="rId3"/>
          <a:stretch>
            <a:fillRect/>
          </a:stretch>
        </p:blipFill>
        <p:spPr>
          <a:xfrm>
            <a:off x="285522" y="2686540"/>
            <a:ext cx="2507384" cy="2749059"/>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7946064" y="2230768"/>
            <a:ext cx="3733800" cy="3971925"/>
          </a:xfrm>
          <a:prstGeom prst="rect">
            <a:avLst/>
          </a:prstGeom>
        </p:spPr>
      </p:pic>
      <p:sp>
        <p:nvSpPr>
          <p:cNvPr id="18" name="TextBox 17"/>
          <p:cNvSpPr txBox="1"/>
          <p:nvPr/>
        </p:nvSpPr>
        <p:spPr>
          <a:xfrm>
            <a:off x="7459241" y="216941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29" name="Rectangle 28"/>
          <p:cNvSpPr/>
          <p:nvPr/>
        </p:nvSpPr>
        <p:spPr>
          <a:xfrm>
            <a:off x="7946064" y="216941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590276" y="216941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46439" y="131773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2" name="Bent Arrow 31"/>
          <p:cNvSpPr/>
          <p:nvPr/>
        </p:nvSpPr>
        <p:spPr>
          <a:xfrm rot="5400000">
            <a:off x="7119101" y="143700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10769146" y="127797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4" name="Bent Arrow 33"/>
          <p:cNvSpPr/>
          <p:nvPr/>
        </p:nvSpPr>
        <p:spPr>
          <a:xfrm rot="5400000" flipV="1">
            <a:off x="10022975" y="140678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Up Arrow 34"/>
          <p:cNvSpPr/>
          <p:nvPr/>
        </p:nvSpPr>
        <p:spPr>
          <a:xfrm flipV="1">
            <a:off x="8483041" y="110436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308199" y="66038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4" name="Picture 3"/>
          <p:cNvPicPr>
            <a:picLocks noChangeAspect="1"/>
          </p:cNvPicPr>
          <p:nvPr/>
        </p:nvPicPr>
        <p:blipFill>
          <a:blip r:embed="rId5"/>
          <a:stretch>
            <a:fillRect/>
          </a:stretch>
        </p:blipFill>
        <p:spPr>
          <a:xfrm>
            <a:off x="2839516" y="3726615"/>
            <a:ext cx="4553573" cy="2209728"/>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958785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7946064" y="2230768"/>
            <a:ext cx="3733800" cy="3971925"/>
          </a:xfrm>
          <a:prstGeom prst="rect">
            <a:avLst/>
          </a:prstGeom>
        </p:spPr>
      </p:pic>
      <p:sp>
        <p:nvSpPr>
          <p:cNvPr id="22" name="TextBox 21"/>
          <p:cNvSpPr txBox="1"/>
          <p:nvPr/>
        </p:nvSpPr>
        <p:spPr>
          <a:xfrm>
            <a:off x="7459241" y="216941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23" name="Rectangle 22"/>
          <p:cNvSpPr/>
          <p:nvPr/>
        </p:nvSpPr>
        <p:spPr>
          <a:xfrm>
            <a:off x="7946064" y="216941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590276" y="216941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746439" y="131773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26" name="Bent Arrow 25"/>
          <p:cNvSpPr/>
          <p:nvPr/>
        </p:nvSpPr>
        <p:spPr>
          <a:xfrm rot="5400000">
            <a:off x="7119101" y="143700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10769146" y="127797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28" name="Bent Arrow 27"/>
          <p:cNvSpPr/>
          <p:nvPr/>
        </p:nvSpPr>
        <p:spPr>
          <a:xfrm rot="5400000" flipV="1">
            <a:off x="10022975" y="140678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Up Arrow 28"/>
          <p:cNvSpPr/>
          <p:nvPr/>
        </p:nvSpPr>
        <p:spPr>
          <a:xfrm flipV="1">
            <a:off x="8483041" y="110436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308199" y="66038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sp>
        <p:nvSpPr>
          <p:cNvPr id="14" name="Title 1"/>
          <p:cNvSpPr>
            <a:spLocks noGrp="1"/>
          </p:cNvSpPr>
          <p:nvPr>
            <p:ph type="title"/>
          </p:nvPr>
        </p:nvSpPr>
        <p:spPr>
          <a:xfrm>
            <a:off x="621748" y="188552"/>
            <a:ext cx="10515600" cy="723297"/>
          </a:xfrm>
        </p:spPr>
        <p:txBody>
          <a:bodyPr>
            <a:noAutofit/>
          </a:bodyPr>
          <a:lstStyle/>
          <a:p>
            <a:r>
              <a:rPr lang="en-US" sz="4800" b="1" i="1" dirty="0" err="1" smtClean="0"/>
              <a:t>iloc</a:t>
            </a:r>
            <a:r>
              <a:rPr lang="en-US" sz="4800" b="1" dirty="0" smtClean="0"/>
              <a:t>	 (using a single integer)</a:t>
            </a:r>
            <a:endParaRPr lang="en-US" sz="4800" b="1" dirty="0"/>
          </a:p>
        </p:txBody>
      </p:sp>
      <p:pic>
        <p:nvPicPr>
          <p:cNvPr id="15" name="Picture 14"/>
          <p:cNvPicPr>
            <a:picLocks noChangeAspect="1"/>
          </p:cNvPicPr>
          <p:nvPr/>
        </p:nvPicPr>
        <p:blipFill>
          <a:blip r:embed="rId3"/>
          <a:stretch>
            <a:fillRect/>
          </a:stretch>
        </p:blipFill>
        <p:spPr>
          <a:xfrm>
            <a:off x="220793" y="2488955"/>
            <a:ext cx="5442655" cy="2852301"/>
          </a:xfrm>
          <a:prstGeom prst="rect">
            <a:avLst/>
          </a:prstGeom>
          <a:ln>
            <a:solidFill>
              <a:srgbClr val="C00000"/>
            </a:solidFill>
          </a:ln>
        </p:spPr>
      </p:pic>
      <p:sp>
        <p:nvSpPr>
          <p:cNvPr id="18" name="Rectangle 17"/>
          <p:cNvSpPr/>
          <p:nvPr/>
        </p:nvSpPr>
        <p:spPr>
          <a:xfrm>
            <a:off x="7210367" y="3156465"/>
            <a:ext cx="3635906" cy="33958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38866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7946064" y="2230768"/>
            <a:ext cx="3733800" cy="3971925"/>
          </a:xfrm>
          <a:prstGeom prst="rect">
            <a:avLst/>
          </a:prstGeom>
        </p:spPr>
      </p:pic>
      <p:sp>
        <p:nvSpPr>
          <p:cNvPr id="22" name="TextBox 21"/>
          <p:cNvSpPr txBox="1"/>
          <p:nvPr/>
        </p:nvSpPr>
        <p:spPr>
          <a:xfrm>
            <a:off x="7459241" y="216941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23" name="Rectangle 22"/>
          <p:cNvSpPr/>
          <p:nvPr/>
        </p:nvSpPr>
        <p:spPr>
          <a:xfrm>
            <a:off x="7946064" y="216941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590276" y="216941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746439" y="131773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26" name="Bent Arrow 25"/>
          <p:cNvSpPr/>
          <p:nvPr/>
        </p:nvSpPr>
        <p:spPr>
          <a:xfrm rot="5400000">
            <a:off x="7119101" y="143700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10769146" y="127797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28" name="Bent Arrow 27"/>
          <p:cNvSpPr/>
          <p:nvPr/>
        </p:nvSpPr>
        <p:spPr>
          <a:xfrm rot="5400000" flipV="1">
            <a:off x="10022975" y="140678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Up Arrow 28"/>
          <p:cNvSpPr/>
          <p:nvPr/>
        </p:nvSpPr>
        <p:spPr>
          <a:xfrm flipV="1">
            <a:off x="8483041" y="110436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308199" y="66038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16" name="Picture 15"/>
          <p:cNvPicPr>
            <a:picLocks noChangeAspect="1"/>
          </p:cNvPicPr>
          <p:nvPr/>
        </p:nvPicPr>
        <p:blipFill>
          <a:blip r:embed="rId3"/>
          <a:stretch>
            <a:fillRect/>
          </a:stretch>
        </p:blipFill>
        <p:spPr>
          <a:xfrm>
            <a:off x="0" y="2416628"/>
            <a:ext cx="7276671" cy="3018972"/>
          </a:xfrm>
          <a:prstGeom prst="rect">
            <a:avLst/>
          </a:prstGeom>
          <a:ln>
            <a:solidFill>
              <a:srgbClr val="C00000"/>
            </a:solidFill>
          </a:ln>
        </p:spPr>
      </p:pic>
      <p:pic>
        <p:nvPicPr>
          <p:cNvPr id="18" name="Picture 17"/>
          <p:cNvPicPr>
            <a:picLocks noChangeAspect="1"/>
          </p:cNvPicPr>
          <p:nvPr/>
        </p:nvPicPr>
        <p:blipFill>
          <a:blip r:embed="rId4"/>
          <a:stretch>
            <a:fillRect/>
          </a:stretch>
        </p:blipFill>
        <p:spPr>
          <a:xfrm rot="895426">
            <a:off x="2349471" y="4291149"/>
            <a:ext cx="4524375" cy="571500"/>
          </a:xfrm>
          <a:prstGeom prst="rect">
            <a:avLst/>
          </a:prstGeom>
          <a:solidFill>
            <a:schemeClr val="accent4">
              <a:lumMod val="40000"/>
              <a:lumOff val="60000"/>
            </a:schemeClr>
          </a:solidFill>
          <a:ln w="38100">
            <a:solidFill>
              <a:srgbClr val="C00000"/>
            </a:solidFill>
          </a:ln>
        </p:spPr>
      </p:pic>
      <p:sp>
        <p:nvSpPr>
          <p:cNvPr id="19" name="Rectangle 18"/>
          <p:cNvSpPr/>
          <p:nvPr/>
        </p:nvSpPr>
        <p:spPr>
          <a:xfrm>
            <a:off x="7405364" y="2897818"/>
            <a:ext cx="3279518" cy="12761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txBox="1">
            <a:spLocks/>
          </p:cNvSpPr>
          <p:nvPr/>
        </p:nvSpPr>
        <p:spPr>
          <a:xfrm>
            <a:off x="621748" y="188552"/>
            <a:ext cx="10515600" cy="723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i="1" dirty="0" err="1" smtClean="0"/>
              <a:t>iloc</a:t>
            </a:r>
            <a:r>
              <a:rPr lang="en-US" sz="4800" b="1" dirty="0" smtClean="0"/>
              <a:t>	 (using a slice of integers)</a:t>
            </a:r>
            <a:endParaRPr lang="en-US" sz="4800" b="1" dirty="0"/>
          </a:p>
        </p:txBody>
      </p:sp>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4070187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8097816" y="2796718"/>
            <a:ext cx="3733800" cy="3971925"/>
          </a:xfrm>
          <a:prstGeom prst="rect">
            <a:avLst/>
          </a:prstGeom>
        </p:spPr>
      </p:pic>
      <p:sp>
        <p:nvSpPr>
          <p:cNvPr id="31" name="TextBox 30"/>
          <p:cNvSpPr txBox="1"/>
          <p:nvPr/>
        </p:nvSpPr>
        <p:spPr>
          <a:xfrm>
            <a:off x="7610993" y="273536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32" name="Rectangle 31"/>
          <p:cNvSpPr/>
          <p:nvPr/>
        </p:nvSpPr>
        <p:spPr>
          <a:xfrm>
            <a:off x="8097816" y="273536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742028" y="273536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98191" y="188368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5" name="Bent Arrow 34"/>
          <p:cNvSpPr/>
          <p:nvPr/>
        </p:nvSpPr>
        <p:spPr>
          <a:xfrm rot="5400000">
            <a:off x="7270853" y="200295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10920898" y="184392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7" name="Bent Arrow 36"/>
          <p:cNvSpPr/>
          <p:nvPr/>
        </p:nvSpPr>
        <p:spPr>
          <a:xfrm rot="5400000" flipV="1">
            <a:off x="10174727" y="197273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Up Arrow 37"/>
          <p:cNvSpPr/>
          <p:nvPr/>
        </p:nvSpPr>
        <p:spPr>
          <a:xfrm flipV="1">
            <a:off x="8634793" y="167031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459951" y="122633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Index-based selection: a single label value</a:t>
            </a:r>
            <a:endParaRPr lang="en-US" sz="5400" b="1" dirty="0"/>
          </a:p>
        </p:txBody>
      </p:sp>
      <p:sp>
        <p:nvSpPr>
          <p:cNvPr id="30" name="Rectangle 29"/>
          <p:cNvSpPr/>
          <p:nvPr/>
        </p:nvSpPr>
        <p:spPr>
          <a:xfrm>
            <a:off x="7273105" y="3754454"/>
            <a:ext cx="3635906" cy="3313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1194707" y="2609178"/>
            <a:ext cx="3009900" cy="1895475"/>
          </a:xfrm>
          <a:prstGeom prst="rect">
            <a:avLst/>
          </a:prstGeom>
          <a:ln>
            <a:solidFill>
              <a:srgbClr val="C00000"/>
            </a:solidFill>
          </a:ln>
        </p:spPr>
      </p:pic>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85378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47173" y="2452980"/>
            <a:ext cx="4972050" cy="3486150"/>
          </a:xfrm>
          <a:prstGeom prst="rect">
            <a:avLst/>
          </a:prstGeom>
          <a:ln>
            <a:solidFill>
              <a:srgbClr val="C00000"/>
            </a:solidFill>
          </a:ln>
        </p:spPr>
      </p:pic>
      <p:pic>
        <p:nvPicPr>
          <p:cNvPr id="29" name="Picture 28"/>
          <p:cNvPicPr>
            <a:picLocks noChangeAspect="1"/>
          </p:cNvPicPr>
          <p:nvPr/>
        </p:nvPicPr>
        <p:blipFill>
          <a:blip r:embed="rId4"/>
          <a:stretch>
            <a:fillRect/>
          </a:stretch>
        </p:blipFill>
        <p:spPr>
          <a:xfrm>
            <a:off x="8097816" y="2796718"/>
            <a:ext cx="3733800" cy="3971925"/>
          </a:xfrm>
          <a:prstGeom prst="rect">
            <a:avLst/>
          </a:prstGeom>
        </p:spPr>
      </p:pic>
      <p:sp>
        <p:nvSpPr>
          <p:cNvPr id="31" name="TextBox 30"/>
          <p:cNvSpPr txBox="1"/>
          <p:nvPr/>
        </p:nvSpPr>
        <p:spPr>
          <a:xfrm>
            <a:off x="7610993" y="273536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32" name="Rectangle 31"/>
          <p:cNvSpPr/>
          <p:nvPr/>
        </p:nvSpPr>
        <p:spPr>
          <a:xfrm>
            <a:off x="8097816" y="273536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742028" y="273536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98191" y="188368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5" name="Bent Arrow 34"/>
          <p:cNvSpPr/>
          <p:nvPr/>
        </p:nvSpPr>
        <p:spPr>
          <a:xfrm rot="5400000">
            <a:off x="7270853" y="200295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10920898" y="184392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7" name="Bent Arrow 36"/>
          <p:cNvSpPr/>
          <p:nvPr/>
        </p:nvSpPr>
        <p:spPr>
          <a:xfrm rot="5400000" flipV="1">
            <a:off x="10174727" y="197273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Up Arrow 37"/>
          <p:cNvSpPr/>
          <p:nvPr/>
        </p:nvSpPr>
        <p:spPr>
          <a:xfrm flipV="1">
            <a:off x="8634793" y="167031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459951" y="122633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sp>
        <p:nvSpPr>
          <p:cNvPr id="14" name="Title 1"/>
          <p:cNvSpPr>
            <a:spLocks noGrp="1"/>
          </p:cNvSpPr>
          <p:nvPr>
            <p:ph type="title"/>
          </p:nvPr>
        </p:nvSpPr>
        <p:spPr>
          <a:xfrm>
            <a:off x="621748" y="188552"/>
            <a:ext cx="10515600" cy="723297"/>
          </a:xfrm>
        </p:spPr>
        <p:txBody>
          <a:bodyPr>
            <a:noAutofit/>
          </a:bodyPr>
          <a:lstStyle/>
          <a:p>
            <a:r>
              <a:rPr lang="en-US" b="1" dirty="0" smtClean="0"/>
              <a:t>Index-based selection: a slice of index labels</a:t>
            </a:r>
            <a:endParaRPr lang="en-US" b="1" dirty="0"/>
          </a:p>
        </p:txBody>
      </p:sp>
      <p:sp>
        <p:nvSpPr>
          <p:cNvPr id="30" name="Rectangle 29"/>
          <p:cNvSpPr/>
          <p:nvPr/>
        </p:nvSpPr>
        <p:spPr>
          <a:xfrm>
            <a:off x="7273105" y="3754454"/>
            <a:ext cx="3635906" cy="12820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14165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12514" r="15264"/>
          <a:stretch/>
        </p:blipFill>
        <p:spPr>
          <a:xfrm>
            <a:off x="152400" y="2634343"/>
            <a:ext cx="6778171" cy="2665701"/>
          </a:xfrm>
          <a:prstGeom prst="rect">
            <a:avLst/>
          </a:prstGeom>
          <a:ln>
            <a:solidFill>
              <a:srgbClr val="C00000"/>
            </a:solidFill>
          </a:ln>
        </p:spPr>
      </p:pic>
      <p:pic>
        <p:nvPicPr>
          <p:cNvPr id="29" name="Picture 28"/>
          <p:cNvPicPr>
            <a:picLocks noChangeAspect="1"/>
          </p:cNvPicPr>
          <p:nvPr/>
        </p:nvPicPr>
        <p:blipFill>
          <a:blip r:embed="rId4"/>
          <a:stretch>
            <a:fillRect/>
          </a:stretch>
        </p:blipFill>
        <p:spPr>
          <a:xfrm>
            <a:off x="8097816" y="2796718"/>
            <a:ext cx="3733800" cy="3971925"/>
          </a:xfrm>
          <a:prstGeom prst="rect">
            <a:avLst/>
          </a:prstGeom>
        </p:spPr>
      </p:pic>
      <p:sp>
        <p:nvSpPr>
          <p:cNvPr id="31" name="TextBox 30"/>
          <p:cNvSpPr txBox="1"/>
          <p:nvPr/>
        </p:nvSpPr>
        <p:spPr>
          <a:xfrm>
            <a:off x="7610993" y="2735363"/>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32" name="Rectangle 31"/>
          <p:cNvSpPr/>
          <p:nvPr/>
        </p:nvSpPr>
        <p:spPr>
          <a:xfrm>
            <a:off x="8097816" y="2735363"/>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742028" y="2735363"/>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898191" y="1883685"/>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5" name="Bent Arrow 34"/>
          <p:cNvSpPr/>
          <p:nvPr/>
        </p:nvSpPr>
        <p:spPr>
          <a:xfrm rot="5400000">
            <a:off x="7270853" y="2002955"/>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10920898" y="1843929"/>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7" name="Bent Arrow 36"/>
          <p:cNvSpPr/>
          <p:nvPr/>
        </p:nvSpPr>
        <p:spPr>
          <a:xfrm rot="5400000" flipV="1">
            <a:off x="10174727" y="1972736"/>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Up Arrow 37"/>
          <p:cNvSpPr/>
          <p:nvPr/>
        </p:nvSpPr>
        <p:spPr>
          <a:xfrm flipV="1">
            <a:off x="8634793" y="1670315"/>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459951" y="1226339"/>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sp>
        <p:nvSpPr>
          <p:cNvPr id="14" name="Title 1"/>
          <p:cNvSpPr>
            <a:spLocks noGrp="1"/>
          </p:cNvSpPr>
          <p:nvPr>
            <p:ph type="title"/>
          </p:nvPr>
        </p:nvSpPr>
        <p:spPr>
          <a:xfrm>
            <a:off x="621748" y="188552"/>
            <a:ext cx="10515600" cy="723297"/>
          </a:xfrm>
        </p:spPr>
        <p:txBody>
          <a:bodyPr>
            <a:noAutofit/>
          </a:bodyPr>
          <a:lstStyle/>
          <a:p>
            <a:r>
              <a:rPr lang="en-US" b="1" dirty="0" smtClean="0"/>
              <a:t>Index-based selection: a sequence of Booleans</a:t>
            </a:r>
            <a:endParaRPr lang="en-US" b="1" dirty="0"/>
          </a:p>
        </p:txBody>
      </p:sp>
      <p:sp>
        <p:nvSpPr>
          <p:cNvPr id="30" name="Rectangle 29"/>
          <p:cNvSpPr/>
          <p:nvPr/>
        </p:nvSpPr>
        <p:spPr>
          <a:xfrm>
            <a:off x="7424585" y="2754772"/>
            <a:ext cx="3635906" cy="336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439627" y="3419185"/>
            <a:ext cx="3635906" cy="63699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424585" y="4424936"/>
            <a:ext cx="3635906" cy="336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24585" y="5071077"/>
            <a:ext cx="3635906" cy="63699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006939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course</a:t>
            </a:r>
            <a:endParaRPr lang="en-US" dirty="0"/>
          </a:p>
        </p:txBody>
      </p:sp>
      <p:sp>
        <p:nvSpPr>
          <p:cNvPr id="3" name="Rectangle 2"/>
          <p:cNvSpPr/>
          <p:nvPr/>
        </p:nvSpPr>
        <p:spPr>
          <a:xfrm>
            <a:off x="2564921" y="4807789"/>
            <a:ext cx="4410973" cy="713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Python</a:t>
            </a:r>
            <a:endParaRPr lang="en-US" b="1" dirty="0"/>
          </a:p>
        </p:txBody>
      </p:sp>
      <p:sp>
        <p:nvSpPr>
          <p:cNvPr id="4" name="Rectangle 3"/>
          <p:cNvSpPr/>
          <p:nvPr/>
        </p:nvSpPr>
        <p:spPr>
          <a:xfrm>
            <a:off x="2564920" y="4094672"/>
            <a:ext cx="4410973" cy="7131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numpy</a:t>
            </a:r>
            <a:endParaRPr lang="en-US" b="1" dirty="0"/>
          </a:p>
        </p:txBody>
      </p:sp>
      <p:sp>
        <p:nvSpPr>
          <p:cNvPr id="5" name="Rectangle 4"/>
          <p:cNvSpPr/>
          <p:nvPr/>
        </p:nvSpPr>
        <p:spPr>
          <a:xfrm>
            <a:off x="2564919" y="3381555"/>
            <a:ext cx="4410973" cy="71311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pandas</a:t>
            </a:r>
            <a:endParaRPr lang="en-US" b="1" dirty="0"/>
          </a:p>
        </p:txBody>
      </p:sp>
      <p:sp>
        <p:nvSpPr>
          <p:cNvPr id="6" name="Rectangle 5"/>
          <p:cNvSpPr/>
          <p:nvPr/>
        </p:nvSpPr>
        <p:spPr>
          <a:xfrm>
            <a:off x="2564921" y="2668438"/>
            <a:ext cx="1439129" cy="71311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Matplotlib</a:t>
            </a:r>
            <a:r>
              <a:rPr lang="en-US" b="1" dirty="0" smtClean="0"/>
              <a:t> /</a:t>
            </a:r>
          </a:p>
          <a:p>
            <a:pPr algn="ctr"/>
            <a:r>
              <a:rPr lang="en-US" b="1" dirty="0" err="1" smtClean="0"/>
              <a:t>Seaborn</a:t>
            </a:r>
            <a:endParaRPr lang="en-US" b="1" dirty="0"/>
          </a:p>
        </p:txBody>
      </p:sp>
      <p:sp>
        <p:nvSpPr>
          <p:cNvPr id="7" name="Rectangle 6"/>
          <p:cNvSpPr/>
          <p:nvPr/>
        </p:nvSpPr>
        <p:spPr>
          <a:xfrm>
            <a:off x="5676181" y="2668437"/>
            <a:ext cx="1299713" cy="71311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scikitlearn</a:t>
            </a:r>
            <a:endParaRPr lang="en-US" b="1" dirty="0"/>
          </a:p>
        </p:txBody>
      </p:sp>
      <p:cxnSp>
        <p:nvCxnSpPr>
          <p:cNvPr id="9" name="Straight Arrow Connector 8"/>
          <p:cNvCxnSpPr/>
          <p:nvPr/>
        </p:nvCxnSpPr>
        <p:spPr>
          <a:xfrm flipH="1">
            <a:off x="7712765" y="5230822"/>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86191" y="5046156"/>
            <a:ext cx="1780937" cy="369332"/>
          </a:xfrm>
          <a:prstGeom prst="rect">
            <a:avLst/>
          </a:prstGeom>
          <a:noFill/>
        </p:spPr>
        <p:txBody>
          <a:bodyPr wrap="none" rtlCol="0">
            <a:spAutoFit/>
          </a:bodyPr>
          <a:lstStyle/>
          <a:p>
            <a:r>
              <a:rPr lang="en-US" dirty="0" smtClean="0"/>
              <a:t>Language, syntax</a:t>
            </a:r>
            <a:endParaRPr lang="en-US" dirty="0"/>
          </a:p>
        </p:txBody>
      </p:sp>
      <p:cxnSp>
        <p:nvCxnSpPr>
          <p:cNvPr id="11" name="Straight Arrow Connector 10"/>
          <p:cNvCxnSpPr/>
          <p:nvPr/>
        </p:nvCxnSpPr>
        <p:spPr>
          <a:xfrm flipH="1">
            <a:off x="7638932" y="4452730"/>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86191" y="4268064"/>
            <a:ext cx="2283382" cy="369332"/>
          </a:xfrm>
          <a:prstGeom prst="rect">
            <a:avLst/>
          </a:prstGeom>
          <a:noFill/>
        </p:spPr>
        <p:txBody>
          <a:bodyPr wrap="none" rtlCol="0">
            <a:spAutoFit/>
          </a:bodyPr>
          <a:lstStyle/>
          <a:p>
            <a:r>
              <a:rPr lang="en-US" dirty="0" smtClean="0"/>
              <a:t>Computation package </a:t>
            </a:r>
            <a:endParaRPr lang="en-US" dirty="0"/>
          </a:p>
        </p:txBody>
      </p:sp>
      <p:cxnSp>
        <p:nvCxnSpPr>
          <p:cNvPr id="13" name="Straight Arrow Connector 12"/>
          <p:cNvCxnSpPr/>
          <p:nvPr/>
        </p:nvCxnSpPr>
        <p:spPr>
          <a:xfrm flipH="1">
            <a:off x="7638932" y="3742792"/>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86191" y="3558126"/>
            <a:ext cx="2434897" cy="369332"/>
          </a:xfrm>
          <a:prstGeom prst="rect">
            <a:avLst/>
          </a:prstGeom>
          <a:noFill/>
        </p:spPr>
        <p:txBody>
          <a:bodyPr wrap="none" rtlCol="0">
            <a:spAutoFit/>
          </a:bodyPr>
          <a:lstStyle/>
          <a:p>
            <a:r>
              <a:rPr lang="en-US" dirty="0" smtClean="0"/>
              <a:t>Data structures package</a:t>
            </a:r>
            <a:endParaRPr lang="en-US" dirty="0"/>
          </a:p>
        </p:txBody>
      </p:sp>
      <p:cxnSp>
        <p:nvCxnSpPr>
          <p:cNvPr id="15" name="Straight Arrow Connector 14"/>
          <p:cNvCxnSpPr/>
          <p:nvPr/>
        </p:nvCxnSpPr>
        <p:spPr>
          <a:xfrm flipH="1">
            <a:off x="7030279" y="2964700"/>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77538" y="2780034"/>
            <a:ext cx="2689069" cy="369332"/>
          </a:xfrm>
          <a:prstGeom prst="rect">
            <a:avLst/>
          </a:prstGeom>
          <a:noFill/>
        </p:spPr>
        <p:txBody>
          <a:bodyPr wrap="none" rtlCol="0">
            <a:spAutoFit/>
          </a:bodyPr>
          <a:lstStyle/>
          <a:p>
            <a:r>
              <a:rPr lang="en-US" dirty="0" smtClean="0"/>
              <a:t>Machine learning package </a:t>
            </a:r>
            <a:endParaRPr lang="en-US" dirty="0"/>
          </a:p>
        </p:txBody>
      </p:sp>
      <p:cxnSp>
        <p:nvCxnSpPr>
          <p:cNvPr id="17" name="Straight Arrow Connector 16"/>
          <p:cNvCxnSpPr/>
          <p:nvPr/>
        </p:nvCxnSpPr>
        <p:spPr>
          <a:xfrm flipH="1">
            <a:off x="3803375" y="2035951"/>
            <a:ext cx="999594" cy="44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32582" y="1638338"/>
            <a:ext cx="2272738" cy="369332"/>
          </a:xfrm>
          <a:prstGeom prst="rect">
            <a:avLst/>
          </a:prstGeom>
          <a:noFill/>
        </p:spPr>
        <p:txBody>
          <a:bodyPr wrap="none" rtlCol="0">
            <a:spAutoFit/>
          </a:bodyPr>
          <a:lstStyle/>
          <a:p>
            <a:r>
              <a:rPr lang="en-US" dirty="0" smtClean="0"/>
              <a:t>Visualization packages</a:t>
            </a:r>
            <a:endParaRPr lang="en-US" dirty="0"/>
          </a:p>
        </p:txBody>
      </p:sp>
      <p:sp>
        <p:nvSpPr>
          <p:cNvPr id="8" name="Right Arrow 7"/>
          <p:cNvSpPr/>
          <p:nvPr/>
        </p:nvSpPr>
        <p:spPr>
          <a:xfrm>
            <a:off x="1824547" y="4325325"/>
            <a:ext cx="659219" cy="395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1915" y="4325325"/>
            <a:ext cx="1044966" cy="461665"/>
          </a:xfrm>
          <a:prstGeom prst="rect">
            <a:avLst/>
          </a:prstGeom>
          <a:noFill/>
        </p:spPr>
        <p:txBody>
          <a:bodyPr wrap="none" rtlCol="0">
            <a:spAutoFit/>
          </a:bodyPr>
          <a:lstStyle/>
          <a:p>
            <a:r>
              <a:rPr lang="en-US" sz="2400" b="1" dirty="0" smtClean="0"/>
              <a:t>TODAY</a:t>
            </a:r>
            <a:endParaRPr lang="en-US" sz="2400" b="1" dirty="0"/>
          </a:p>
        </p:txBody>
      </p:sp>
      <p:sp>
        <p:nvSpPr>
          <p:cNvPr id="20" name="Footer Placeholder 19"/>
          <p:cNvSpPr>
            <a:spLocks noGrp="1"/>
          </p:cNvSpPr>
          <p:nvPr>
            <p:ph type="ftr" sz="quarter" idx="11"/>
          </p:nvPr>
        </p:nvSpPr>
        <p:spPr/>
        <p:txBody>
          <a:bodyPr/>
          <a:lstStyle/>
          <a:p>
            <a:r>
              <a:rPr lang="en-US" dirty="0" smtClean="0"/>
              <a:t>Michele Samorani - Data Science Analysis with Python</a:t>
            </a:r>
            <a:endParaRPr lang="en-US" dirty="0"/>
          </a:p>
        </p:txBody>
      </p:sp>
    </p:spTree>
    <p:extLst>
      <p:ext uri="{BB962C8B-B14F-4D97-AF65-F5344CB8AC3E}">
        <p14:creationId xmlns:p14="http://schemas.microsoft.com/office/powerpoint/2010/main" val="240189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Boolean Selection (1/2)</a:t>
            </a:r>
            <a:endParaRPr lang="en-US" sz="5400" b="1" dirty="0"/>
          </a:p>
        </p:txBody>
      </p:sp>
      <p:sp>
        <p:nvSpPr>
          <p:cNvPr id="17" name="TextBox 16"/>
          <p:cNvSpPr txBox="1"/>
          <p:nvPr/>
        </p:nvSpPr>
        <p:spPr>
          <a:xfrm>
            <a:off x="542001" y="1528861"/>
            <a:ext cx="4891638" cy="1015663"/>
          </a:xfrm>
          <a:prstGeom prst="rect">
            <a:avLst/>
          </a:prstGeom>
          <a:noFill/>
        </p:spPr>
        <p:txBody>
          <a:bodyPr wrap="square" rtlCol="0">
            <a:spAutoFit/>
          </a:bodyPr>
          <a:lstStyle/>
          <a:p>
            <a:r>
              <a:rPr lang="en-US" sz="2000" b="1" dirty="0" smtClean="0"/>
              <a:t>Creates a filter (or mask) that selects those rows whose value satisfy a condition</a:t>
            </a:r>
            <a:endParaRPr lang="en-US" sz="2000" dirty="0"/>
          </a:p>
          <a:p>
            <a:r>
              <a:rPr lang="en-US" sz="2000" dirty="0" smtClean="0"/>
              <a:t>Example:</a:t>
            </a:r>
            <a:endParaRPr lang="en-US" sz="2000" dirty="0"/>
          </a:p>
        </p:txBody>
      </p:sp>
      <p:sp>
        <p:nvSpPr>
          <p:cNvPr id="32" name="TextBox 31"/>
          <p:cNvSpPr txBox="1"/>
          <p:nvPr/>
        </p:nvSpPr>
        <p:spPr>
          <a:xfrm>
            <a:off x="3405054" y="5730871"/>
            <a:ext cx="2797112" cy="369332"/>
          </a:xfrm>
          <a:prstGeom prst="rect">
            <a:avLst/>
          </a:prstGeom>
          <a:noFill/>
        </p:spPr>
        <p:txBody>
          <a:bodyPr wrap="none" rtlCol="0">
            <a:spAutoFit/>
          </a:bodyPr>
          <a:lstStyle/>
          <a:p>
            <a:r>
              <a:rPr lang="en-US" dirty="0" smtClean="0"/>
              <a:t>All rows whose value is &gt;= 6</a:t>
            </a:r>
            <a:endParaRPr lang="en-US" dirty="0"/>
          </a:p>
        </p:txBody>
      </p:sp>
      <p:pic>
        <p:nvPicPr>
          <p:cNvPr id="33" name="Picture 32"/>
          <p:cNvPicPr>
            <a:picLocks noChangeAspect="1"/>
          </p:cNvPicPr>
          <p:nvPr/>
        </p:nvPicPr>
        <p:blipFill>
          <a:blip r:embed="rId3"/>
          <a:stretch>
            <a:fillRect/>
          </a:stretch>
        </p:blipFill>
        <p:spPr>
          <a:xfrm>
            <a:off x="8181243" y="2150832"/>
            <a:ext cx="3733800" cy="3971925"/>
          </a:xfrm>
          <a:prstGeom prst="rect">
            <a:avLst/>
          </a:prstGeom>
        </p:spPr>
      </p:pic>
      <p:sp>
        <p:nvSpPr>
          <p:cNvPr id="34" name="TextBox 33"/>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35" name="Rectangle 34"/>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8" name="Bent Arrow 37"/>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40" name="Bent Arrow 39"/>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Up Arrow 40"/>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3" name="Picture 2"/>
          <p:cNvPicPr>
            <a:picLocks noChangeAspect="1"/>
          </p:cNvPicPr>
          <p:nvPr/>
        </p:nvPicPr>
        <p:blipFill>
          <a:blip r:embed="rId4"/>
          <a:stretch>
            <a:fillRect/>
          </a:stretch>
        </p:blipFill>
        <p:spPr>
          <a:xfrm>
            <a:off x="621748" y="2612466"/>
            <a:ext cx="5648144" cy="1595664"/>
          </a:xfrm>
          <a:prstGeom prst="rect">
            <a:avLst/>
          </a:prstGeom>
          <a:ln>
            <a:solidFill>
              <a:srgbClr val="C00000"/>
            </a:solidFill>
          </a:ln>
        </p:spPr>
      </p:pic>
      <p:pic>
        <p:nvPicPr>
          <p:cNvPr id="4" name="Picture 3"/>
          <p:cNvPicPr>
            <a:picLocks noChangeAspect="1"/>
          </p:cNvPicPr>
          <p:nvPr/>
        </p:nvPicPr>
        <p:blipFill>
          <a:blip r:embed="rId5"/>
          <a:stretch>
            <a:fillRect/>
          </a:stretch>
        </p:blipFill>
        <p:spPr>
          <a:xfrm>
            <a:off x="621748" y="4276072"/>
            <a:ext cx="2097817" cy="2581928"/>
          </a:xfrm>
          <a:prstGeom prst="rect">
            <a:avLst/>
          </a:prstGeom>
          <a:ln>
            <a:solidFill>
              <a:srgbClr val="C00000"/>
            </a:solidFill>
          </a:ln>
        </p:spPr>
      </p:pic>
      <p:cxnSp>
        <p:nvCxnSpPr>
          <p:cNvPr id="6" name="Straight Arrow Connector 5"/>
          <p:cNvCxnSpPr/>
          <p:nvPr/>
        </p:nvCxnSpPr>
        <p:spPr>
          <a:xfrm flipH="1">
            <a:off x="2868959" y="5923407"/>
            <a:ext cx="510123" cy="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281032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Boolean Selection (2/2)</a:t>
            </a:r>
            <a:endParaRPr lang="en-US" sz="5400" b="1" dirty="0"/>
          </a:p>
        </p:txBody>
      </p:sp>
      <p:sp>
        <p:nvSpPr>
          <p:cNvPr id="17" name="TextBox 16"/>
          <p:cNvSpPr txBox="1"/>
          <p:nvPr/>
        </p:nvSpPr>
        <p:spPr>
          <a:xfrm>
            <a:off x="542001" y="1528861"/>
            <a:ext cx="4891638" cy="1015663"/>
          </a:xfrm>
          <a:prstGeom prst="rect">
            <a:avLst/>
          </a:prstGeom>
          <a:noFill/>
        </p:spPr>
        <p:txBody>
          <a:bodyPr wrap="square" rtlCol="0">
            <a:spAutoFit/>
          </a:bodyPr>
          <a:lstStyle/>
          <a:p>
            <a:r>
              <a:rPr lang="en-US" sz="2000" b="1" dirty="0" smtClean="0"/>
              <a:t>Creates a filter (or mask) that selects those rows whose value satisfy a condition</a:t>
            </a:r>
            <a:endParaRPr lang="en-US" sz="2000" dirty="0"/>
          </a:p>
          <a:p>
            <a:r>
              <a:rPr lang="en-US" sz="2000" dirty="0" smtClean="0"/>
              <a:t>Example:</a:t>
            </a:r>
            <a:endParaRPr lang="en-US" sz="2000" dirty="0"/>
          </a:p>
        </p:txBody>
      </p:sp>
      <p:pic>
        <p:nvPicPr>
          <p:cNvPr id="33" name="Picture 32"/>
          <p:cNvPicPr>
            <a:picLocks noChangeAspect="1"/>
          </p:cNvPicPr>
          <p:nvPr/>
        </p:nvPicPr>
        <p:blipFill>
          <a:blip r:embed="rId3"/>
          <a:stretch>
            <a:fillRect/>
          </a:stretch>
        </p:blipFill>
        <p:spPr>
          <a:xfrm>
            <a:off x="8181243" y="2150832"/>
            <a:ext cx="3733800" cy="3971925"/>
          </a:xfrm>
          <a:prstGeom prst="rect">
            <a:avLst/>
          </a:prstGeom>
        </p:spPr>
      </p:pic>
      <p:sp>
        <p:nvSpPr>
          <p:cNvPr id="34" name="TextBox 33"/>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35" name="Rectangle 34"/>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8" name="Bent Arrow 37"/>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40" name="Bent Arrow 39"/>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Up Arrow 40"/>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2" name="Picture 1"/>
          <p:cNvPicPr>
            <a:picLocks noChangeAspect="1"/>
          </p:cNvPicPr>
          <p:nvPr/>
        </p:nvPicPr>
        <p:blipFill>
          <a:blip r:embed="rId4"/>
          <a:stretch>
            <a:fillRect/>
          </a:stretch>
        </p:blipFill>
        <p:spPr>
          <a:xfrm>
            <a:off x="141918" y="2929214"/>
            <a:ext cx="7302954" cy="2995730"/>
          </a:xfrm>
          <a:prstGeom prst="rect">
            <a:avLst/>
          </a:prstGeom>
          <a:ln>
            <a:solidFill>
              <a:srgbClr val="C00000"/>
            </a:solidFill>
          </a:ln>
        </p:spPr>
      </p:pic>
      <p:sp>
        <p:nvSpPr>
          <p:cNvPr id="19" name="Rectangle 18"/>
          <p:cNvSpPr/>
          <p:nvPr/>
        </p:nvSpPr>
        <p:spPr>
          <a:xfrm>
            <a:off x="7424585" y="2093792"/>
            <a:ext cx="3635906" cy="7125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424585" y="3106851"/>
            <a:ext cx="3635906" cy="7125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424585" y="4039415"/>
            <a:ext cx="3635906" cy="7125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540946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class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What’s Michael’s hw1 score?</a:t>
            </a:r>
          </a:p>
          <a:p>
            <a:pPr marL="514350" indent="-514350">
              <a:buFont typeface="+mj-lt"/>
              <a:buAutoNum type="arabicPeriod"/>
            </a:pPr>
            <a:r>
              <a:rPr lang="en-US" dirty="0" smtClean="0"/>
              <a:t>Select the “last” student of the Series (i.e., the one reported last).  Make sure to retrieve both the name and the grade.</a:t>
            </a:r>
          </a:p>
          <a:p>
            <a:pPr marL="514350" indent="-514350">
              <a:buFont typeface="+mj-lt"/>
              <a:buAutoNum type="arabicPeriod"/>
            </a:pPr>
            <a:r>
              <a:rPr lang="en-US" dirty="0" smtClean="0"/>
              <a:t>Compute the average hw1 grade among those students whose grade is less than or equal to 6</a:t>
            </a:r>
          </a:p>
          <a:p>
            <a:pPr marL="514350" indent="-514350">
              <a:buFont typeface="+mj-lt"/>
              <a:buAutoNum type="arabicPeriod"/>
            </a:pPr>
            <a:r>
              <a:rPr lang="en-US" dirty="0" smtClean="0"/>
              <a:t>(together) Select </a:t>
            </a:r>
            <a:r>
              <a:rPr lang="en-US" dirty="0"/>
              <a:t>those students whose hw1 score is less than 5 or greater than 9</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4247213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rank()</a:t>
            </a:r>
            <a:endParaRPr lang="en-US" sz="5400" b="1" dirty="0"/>
          </a:p>
        </p:txBody>
      </p:sp>
      <p:sp>
        <p:nvSpPr>
          <p:cNvPr id="17" name="TextBox 16"/>
          <p:cNvSpPr txBox="1"/>
          <p:nvPr/>
        </p:nvSpPr>
        <p:spPr>
          <a:xfrm>
            <a:off x="542001" y="1528861"/>
            <a:ext cx="4262783" cy="1015663"/>
          </a:xfrm>
          <a:prstGeom prst="rect">
            <a:avLst/>
          </a:prstGeom>
          <a:noFill/>
        </p:spPr>
        <p:txBody>
          <a:bodyPr wrap="square" rtlCol="0">
            <a:spAutoFit/>
          </a:bodyPr>
          <a:lstStyle/>
          <a:p>
            <a:r>
              <a:rPr lang="en-US" sz="2000" b="1" dirty="0" smtClean="0"/>
              <a:t>Ranks each row based on the value</a:t>
            </a:r>
          </a:p>
          <a:p>
            <a:endParaRPr lang="en-US" sz="2000" dirty="0"/>
          </a:p>
          <a:p>
            <a:r>
              <a:rPr lang="en-US" sz="2000" dirty="0" smtClean="0"/>
              <a:t>Example:</a:t>
            </a:r>
            <a:endParaRPr lang="en-US" sz="2000" dirty="0"/>
          </a:p>
        </p:txBody>
      </p:sp>
      <p:sp>
        <p:nvSpPr>
          <p:cNvPr id="3" name="TextBox 2"/>
          <p:cNvSpPr txBox="1"/>
          <p:nvPr/>
        </p:nvSpPr>
        <p:spPr>
          <a:xfrm>
            <a:off x="1707511" y="6081713"/>
            <a:ext cx="2171813" cy="369332"/>
          </a:xfrm>
          <a:prstGeom prst="rect">
            <a:avLst/>
          </a:prstGeom>
          <a:noFill/>
        </p:spPr>
        <p:txBody>
          <a:bodyPr wrap="none" rtlCol="0">
            <a:spAutoFit/>
          </a:bodyPr>
          <a:lstStyle/>
          <a:p>
            <a:r>
              <a:rPr lang="en-US" b="1" dirty="0" smtClean="0">
                <a:solidFill>
                  <a:srgbClr val="FF0000"/>
                </a:solidFill>
              </a:rPr>
              <a:t>Notice any problem?</a:t>
            </a:r>
            <a:endParaRPr lang="en-US" b="1" dirty="0">
              <a:solidFill>
                <a:srgbClr val="FF0000"/>
              </a:solidFill>
            </a:endParaRPr>
          </a:p>
        </p:txBody>
      </p:sp>
      <p:pic>
        <p:nvPicPr>
          <p:cNvPr id="16" name="Picture 15"/>
          <p:cNvPicPr>
            <a:picLocks noChangeAspect="1"/>
          </p:cNvPicPr>
          <p:nvPr/>
        </p:nvPicPr>
        <p:blipFill>
          <a:blip r:embed="rId3"/>
          <a:stretch>
            <a:fillRect/>
          </a:stretch>
        </p:blipFill>
        <p:spPr>
          <a:xfrm>
            <a:off x="8181243" y="2150832"/>
            <a:ext cx="3733800" cy="3971925"/>
          </a:xfrm>
          <a:prstGeom prst="rect">
            <a:avLst/>
          </a:prstGeom>
        </p:spPr>
      </p:pic>
      <p:sp>
        <p:nvSpPr>
          <p:cNvPr id="18" name="TextBox 17"/>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29" name="Rectangle 28"/>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2" name="Bent Arrow 31"/>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4" name="Bent Arrow 33"/>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Up Arrow 34"/>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4" name="Picture 3"/>
          <p:cNvPicPr>
            <a:picLocks noChangeAspect="1"/>
          </p:cNvPicPr>
          <p:nvPr/>
        </p:nvPicPr>
        <p:blipFill>
          <a:blip r:embed="rId4"/>
          <a:stretch>
            <a:fillRect/>
          </a:stretch>
        </p:blipFill>
        <p:spPr>
          <a:xfrm>
            <a:off x="1133836" y="2648856"/>
            <a:ext cx="2565187" cy="3318555"/>
          </a:xfrm>
          <a:prstGeom prst="rect">
            <a:avLst/>
          </a:prstGeom>
          <a:ln>
            <a:solidFill>
              <a:srgbClr val="C00000"/>
            </a:solidFill>
          </a:ln>
        </p:spPr>
      </p:pic>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835268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err="1" smtClean="0"/>
              <a:t>idxmax</a:t>
            </a:r>
            <a:r>
              <a:rPr lang="en-US" sz="5400" b="1" dirty="0" smtClean="0"/>
              <a:t>() and </a:t>
            </a:r>
            <a:r>
              <a:rPr lang="en-US" sz="5400" b="1" dirty="0" err="1" smtClean="0"/>
              <a:t>idxmin</a:t>
            </a:r>
            <a:r>
              <a:rPr lang="en-US" sz="5400" b="1" dirty="0" smtClean="0"/>
              <a:t>()</a:t>
            </a:r>
            <a:endParaRPr lang="en-US" sz="5400" b="1" dirty="0"/>
          </a:p>
        </p:txBody>
      </p:sp>
      <p:sp>
        <p:nvSpPr>
          <p:cNvPr id="17" name="TextBox 16"/>
          <p:cNvSpPr txBox="1"/>
          <p:nvPr/>
        </p:nvSpPr>
        <p:spPr>
          <a:xfrm>
            <a:off x="542001" y="1528861"/>
            <a:ext cx="4262783" cy="1323439"/>
          </a:xfrm>
          <a:prstGeom prst="rect">
            <a:avLst/>
          </a:prstGeom>
          <a:noFill/>
        </p:spPr>
        <p:txBody>
          <a:bodyPr wrap="square" rtlCol="0">
            <a:spAutoFit/>
          </a:bodyPr>
          <a:lstStyle/>
          <a:p>
            <a:r>
              <a:rPr lang="en-US" sz="2000" b="1" dirty="0" smtClean="0"/>
              <a:t>Find the index of the row with maximum and minimum values</a:t>
            </a:r>
          </a:p>
          <a:p>
            <a:endParaRPr lang="en-US" sz="2000" dirty="0"/>
          </a:p>
          <a:p>
            <a:r>
              <a:rPr lang="en-US" sz="2000" dirty="0" smtClean="0"/>
              <a:t>Example:</a:t>
            </a:r>
            <a:endParaRPr lang="en-US" sz="2000" dirty="0"/>
          </a:p>
        </p:txBody>
      </p:sp>
      <p:pic>
        <p:nvPicPr>
          <p:cNvPr id="3" name="Picture 2"/>
          <p:cNvPicPr>
            <a:picLocks noChangeAspect="1"/>
          </p:cNvPicPr>
          <p:nvPr/>
        </p:nvPicPr>
        <p:blipFill>
          <a:blip r:embed="rId3"/>
          <a:stretch>
            <a:fillRect/>
          </a:stretch>
        </p:blipFill>
        <p:spPr>
          <a:xfrm>
            <a:off x="542001" y="2966357"/>
            <a:ext cx="2257425" cy="2667000"/>
          </a:xfrm>
          <a:prstGeom prst="rect">
            <a:avLst/>
          </a:prstGeom>
          <a:ln>
            <a:solidFill>
              <a:srgbClr val="C00000"/>
            </a:solidFill>
          </a:ln>
        </p:spPr>
      </p:pic>
      <p:pic>
        <p:nvPicPr>
          <p:cNvPr id="16" name="Picture 15"/>
          <p:cNvPicPr>
            <a:picLocks noChangeAspect="1"/>
          </p:cNvPicPr>
          <p:nvPr/>
        </p:nvPicPr>
        <p:blipFill>
          <a:blip r:embed="rId4"/>
          <a:stretch>
            <a:fillRect/>
          </a:stretch>
        </p:blipFill>
        <p:spPr>
          <a:xfrm>
            <a:off x="8181243" y="2150832"/>
            <a:ext cx="3733800" cy="3971925"/>
          </a:xfrm>
          <a:prstGeom prst="rect">
            <a:avLst/>
          </a:prstGeom>
        </p:spPr>
      </p:pic>
      <p:sp>
        <p:nvSpPr>
          <p:cNvPr id="18" name="TextBox 17"/>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29" name="Rectangle 28"/>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2" name="Bent Arrow 31"/>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4" name="Bent Arrow 33"/>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Up Arrow 34"/>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155362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err="1" smtClean="0"/>
              <a:t>sort_values</a:t>
            </a:r>
            <a:r>
              <a:rPr lang="en-US" sz="5400" b="1" dirty="0" smtClean="0"/>
              <a:t>()</a:t>
            </a:r>
            <a:endParaRPr lang="en-US" sz="5400" b="1" dirty="0"/>
          </a:p>
        </p:txBody>
      </p:sp>
      <p:sp>
        <p:nvSpPr>
          <p:cNvPr id="17" name="TextBox 16"/>
          <p:cNvSpPr txBox="1"/>
          <p:nvPr/>
        </p:nvSpPr>
        <p:spPr>
          <a:xfrm>
            <a:off x="508684" y="1518718"/>
            <a:ext cx="4262783" cy="1015663"/>
          </a:xfrm>
          <a:prstGeom prst="rect">
            <a:avLst/>
          </a:prstGeom>
          <a:noFill/>
        </p:spPr>
        <p:txBody>
          <a:bodyPr wrap="square" rtlCol="0">
            <a:spAutoFit/>
          </a:bodyPr>
          <a:lstStyle/>
          <a:p>
            <a:r>
              <a:rPr lang="en-US" sz="2000" b="1" dirty="0" smtClean="0"/>
              <a:t>Sort by values</a:t>
            </a:r>
          </a:p>
          <a:p>
            <a:endParaRPr lang="en-US" sz="2000" dirty="0"/>
          </a:p>
          <a:p>
            <a:r>
              <a:rPr lang="en-US" sz="2000" dirty="0" smtClean="0"/>
              <a:t>Example:</a:t>
            </a:r>
            <a:endParaRPr lang="en-US" sz="2000" dirty="0"/>
          </a:p>
        </p:txBody>
      </p:sp>
      <p:pic>
        <p:nvPicPr>
          <p:cNvPr id="15" name="Picture 14"/>
          <p:cNvPicPr>
            <a:picLocks noChangeAspect="1"/>
          </p:cNvPicPr>
          <p:nvPr/>
        </p:nvPicPr>
        <p:blipFill>
          <a:blip r:embed="rId3"/>
          <a:stretch>
            <a:fillRect/>
          </a:stretch>
        </p:blipFill>
        <p:spPr>
          <a:xfrm>
            <a:off x="8181243" y="2150832"/>
            <a:ext cx="3733800" cy="3971925"/>
          </a:xfrm>
          <a:prstGeom prst="rect">
            <a:avLst/>
          </a:prstGeom>
        </p:spPr>
      </p:pic>
      <p:sp>
        <p:nvSpPr>
          <p:cNvPr id="16" name="TextBox 15"/>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8" name="Rectangle 17"/>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1" name="Bent Arrow 30"/>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3" name="Bent Arrow 32"/>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Up Arrow 33"/>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2" name="Picture 1"/>
          <p:cNvPicPr>
            <a:picLocks noChangeAspect="1"/>
          </p:cNvPicPr>
          <p:nvPr/>
        </p:nvPicPr>
        <p:blipFill>
          <a:blip r:embed="rId4"/>
          <a:stretch>
            <a:fillRect/>
          </a:stretch>
        </p:blipFill>
        <p:spPr>
          <a:xfrm>
            <a:off x="508684" y="2663371"/>
            <a:ext cx="2872845" cy="3693658"/>
          </a:xfrm>
          <a:prstGeom prst="rect">
            <a:avLst/>
          </a:prstGeom>
          <a:ln>
            <a:solidFill>
              <a:srgbClr val="C00000"/>
            </a:solidFill>
          </a:ln>
        </p:spPr>
      </p:pic>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636327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err="1" smtClean="0"/>
              <a:t>sort_index</a:t>
            </a:r>
            <a:r>
              <a:rPr lang="en-US" sz="5400" b="1" dirty="0" smtClean="0"/>
              <a:t>()</a:t>
            </a:r>
            <a:endParaRPr lang="en-US" sz="5400" b="1" dirty="0"/>
          </a:p>
        </p:txBody>
      </p:sp>
      <p:sp>
        <p:nvSpPr>
          <p:cNvPr id="17" name="TextBox 16"/>
          <p:cNvSpPr txBox="1"/>
          <p:nvPr/>
        </p:nvSpPr>
        <p:spPr>
          <a:xfrm>
            <a:off x="542001" y="1528861"/>
            <a:ext cx="4262783" cy="1015663"/>
          </a:xfrm>
          <a:prstGeom prst="rect">
            <a:avLst/>
          </a:prstGeom>
          <a:noFill/>
        </p:spPr>
        <p:txBody>
          <a:bodyPr wrap="square" rtlCol="0">
            <a:spAutoFit/>
          </a:bodyPr>
          <a:lstStyle/>
          <a:p>
            <a:r>
              <a:rPr lang="en-US" sz="2000" b="1" dirty="0" smtClean="0"/>
              <a:t>Sort by index</a:t>
            </a:r>
          </a:p>
          <a:p>
            <a:endParaRPr lang="en-US" sz="2000" dirty="0"/>
          </a:p>
          <a:p>
            <a:r>
              <a:rPr lang="en-US" sz="2000" dirty="0" smtClean="0"/>
              <a:t>Example:</a:t>
            </a:r>
            <a:endParaRPr lang="en-US" sz="2000" dirty="0"/>
          </a:p>
        </p:txBody>
      </p:sp>
      <p:pic>
        <p:nvPicPr>
          <p:cNvPr id="15" name="Picture 14"/>
          <p:cNvPicPr>
            <a:picLocks noChangeAspect="1"/>
          </p:cNvPicPr>
          <p:nvPr/>
        </p:nvPicPr>
        <p:blipFill>
          <a:blip r:embed="rId3"/>
          <a:stretch>
            <a:fillRect/>
          </a:stretch>
        </p:blipFill>
        <p:spPr>
          <a:xfrm>
            <a:off x="8181243" y="2150832"/>
            <a:ext cx="3733800" cy="3971925"/>
          </a:xfrm>
          <a:prstGeom prst="rect">
            <a:avLst/>
          </a:prstGeom>
        </p:spPr>
      </p:pic>
      <p:sp>
        <p:nvSpPr>
          <p:cNvPr id="16" name="TextBox 15"/>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8" name="Rectangle 17"/>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1" name="Bent Arrow 30"/>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3" name="Bent Arrow 32"/>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Up Arrow 33"/>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3" name="Picture 2"/>
          <p:cNvPicPr>
            <a:picLocks noChangeAspect="1"/>
          </p:cNvPicPr>
          <p:nvPr/>
        </p:nvPicPr>
        <p:blipFill>
          <a:blip r:embed="rId4"/>
          <a:stretch>
            <a:fillRect/>
          </a:stretch>
        </p:blipFill>
        <p:spPr>
          <a:xfrm>
            <a:off x="793905" y="2544524"/>
            <a:ext cx="3260012" cy="4202666"/>
          </a:xfrm>
          <a:prstGeom prst="rect">
            <a:avLst/>
          </a:prstGeom>
          <a:ln>
            <a:solidFill>
              <a:srgbClr val="C00000"/>
            </a:solidFill>
          </a:ln>
        </p:spPr>
      </p:pic>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87334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err="1" smtClean="0"/>
              <a:t>nlargest</a:t>
            </a:r>
            <a:r>
              <a:rPr lang="en-US" sz="5400" b="1" dirty="0" smtClean="0"/>
              <a:t>(n) and </a:t>
            </a:r>
            <a:r>
              <a:rPr lang="en-US" sz="5400" b="1" dirty="0" err="1" smtClean="0"/>
              <a:t>nsmallest</a:t>
            </a:r>
            <a:r>
              <a:rPr lang="en-US" sz="5400" b="1" dirty="0" smtClean="0"/>
              <a:t>(n)</a:t>
            </a:r>
            <a:endParaRPr lang="en-US" sz="5400" b="1" dirty="0"/>
          </a:p>
        </p:txBody>
      </p:sp>
      <p:sp>
        <p:nvSpPr>
          <p:cNvPr id="17" name="TextBox 16"/>
          <p:cNvSpPr txBox="1"/>
          <p:nvPr/>
        </p:nvSpPr>
        <p:spPr>
          <a:xfrm>
            <a:off x="542001" y="1528861"/>
            <a:ext cx="4262783" cy="1323439"/>
          </a:xfrm>
          <a:prstGeom prst="rect">
            <a:avLst/>
          </a:prstGeom>
          <a:noFill/>
        </p:spPr>
        <p:txBody>
          <a:bodyPr wrap="square" rtlCol="0">
            <a:spAutoFit/>
          </a:bodyPr>
          <a:lstStyle/>
          <a:p>
            <a:r>
              <a:rPr lang="en-US" sz="2000" b="1" dirty="0" smtClean="0"/>
              <a:t>Finds the n items with largest or smallest value</a:t>
            </a:r>
          </a:p>
          <a:p>
            <a:endParaRPr lang="en-US" sz="2000" dirty="0"/>
          </a:p>
          <a:p>
            <a:r>
              <a:rPr lang="en-US" sz="2000" dirty="0" smtClean="0"/>
              <a:t>Example:</a:t>
            </a:r>
            <a:endParaRPr lang="en-US" sz="2000" dirty="0"/>
          </a:p>
        </p:txBody>
      </p:sp>
      <p:pic>
        <p:nvPicPr>
          <p:cNvPr id="15" name="Picture 14"/>
          <p:cNvPicPr>
            <a:picLocks noChangeAspect="1"/>
          </p:cNvPicPr>
          <p:nvPr/>
        </p:nvPicPr>
        <p:blipFill>
          <a:blip r:embed="rId3"/>
          <a:stretch>
            <a:fillRect/>
          </a:stretch>
        </p:blipFill>
        <p:spPr>
          <a:xfrm>
            <a:off x="8181243" y="2150832"/>
            <a:ext cx="3733800" cy="3971925"/>
          </a:xfrm>
          <a:prstGeom prst="rect">
            <a:avLst/>
          </a:prstGeom>
        </p:spPr>
      </p:pic>
      <p:sp>
        <p:nvSpPr>
          <p:cNvPr id="16" name="TextBox 15"/>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8" name="Rectangle 17"/>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1" name="Bent Arrow 30"/>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3" name="Bent Arrow 32"/>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Up Arrow 33"/>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2" name="Picture 1"/>
          <p:cNvPicPr>
            <a:picLocks noChangeAspect="1"/>
          </p:cNvPicPr>
          <p:nvPr/>
        </p:nvPicPr>
        <p:blipFill>
          <a:blip r:embed="rId4"/>
          <a:stretch>
            <a:fillRect/>
          </a:stretch>
        </p:blipFill>
        <p:spPr>
          <a:xfrm>
            <a:off x="1012107" y="2924629"/>
            <a:ext cx="2822385" cy="3678691"/>
          </a:xfrm>
          <a:prstGeom prst="rect">
            <a:avLst/>
          </a:prstGeom>
          <a:ln>
            <a:solidFill>
              <a:srgbClr val="C00000"/>
            </a:solidFill>
          </a:ln>
        </p:spPr>
      </p:pic>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272397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head(n) and tail(n)</a:t>
            </a:r>
            <a:endParaRPr lang="en-US" sz="5400" b="1" dirty="0"/>
          </a:p>
        </p:txBody>
      </p:sp>
      <p:sp>
        <p:nvSpPr>
          <p:cNvPr id="17" name="TextBox 16"/>
          <p:cNvSpPr txBox="1"/>
          <p:nvPr/>
        </p:nvSpPr>
        <p:spPr>
          <a:xfrm>
            <a:off x="542001" y="1528861"/>
            <a:ext cx="4262783" cy="1323439"/>
          </a:xfrm>
          <a:prstGeom prst="rect">
            <a:avLst/>
          </a:prstGeom>
          <a:noFill/>
        </p:spPr>
        <p:txBody>
          <a:bodyPr wrap="square" rtlCol="0">
            <a:spAutoFit/>
          </a:bodyPr>
          <a:lstStyle/>
          <a:p>
            <a:r>
              <a:rPr lang="en-US" sz="2000" b="1" dirty="0" smtClean="0"/>
              <a:t>Returns the first (or last) rows according to the positional index</a:t>
            </a:r>
          </a:p>
          <a:p>
            <a:endParaRPr lang="en-US" sz="2000" dirty="0"/>
          </a:p>
          <a:p>
            <a:r>
              <a:rPr lang="en-US" sz="2000" dirty="0" smtClean="0"/>
              <a:t>Example:</a:t>
            </a:r>
            <a:endParaRPr lang="en-US" sz="2000" dirty="0"/>
          </a:p>
        </p:txBody>
      </p:sp>
      <p:pic>
        <p:nvPicPr>
          <p:cNvPr id="15" name="Picture 14"/>
          <p:cNvPicPr>
            <a:picLocks noChangeAspect="1"/>
          </p:cNvPicPr>
          <p:nvPr/>
        </p:nvPicPr>
        <p:blipFill>
          <a:blip r:embed="rId3"/>
          <a:stretch>
            <a:fillRect/>
          </a:stretch>
        </p:blipFill>
        <p:spPr>
          <a:xfrm>
            <a:off x="8181243" y="2150832"/>
            <a:ext cx="3733800" cy="3971925"/>
          </a:xfrm>
          <a:prstGeom prst="rect">
            <a:avLst/>
          </a:prstGeom>
        </p:spPr>
      </p:pic>
      <p:sp>
        <p:nvSpPr>
          <p:cNvPr id="16" name="TextBox 15"/>
          <p:cNvSpPr txBox="1"/>
          <p:nvPr/>
        </p:nvSpPr>
        <p:spPr>
          <a:xfrm>
            <a:off x="7694420" y="208947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8" name="Rectangle 17"/>
          <p:cNvSpPr/>
          <p:nvPr/>
        </p:nvSpPr>
        <p:spPr>
          <a:xfrm>
            <a:off x="8181243" y="208947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25455" y="208947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981618" y="123779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1" name="Bent Arrow 30"/>
          <p:cNvSpPr/>
          <p:nvPr/>
        </p:nvSpPr>
        <p:spPr>
          <a:xfrm rot="5400000">
            <a:off x="7354280" y="135706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1004325" y="119804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3" name="Bent Arrow 32"/>
          <p:cNvSpPr/>
          <p:nvPr/>
        </p:nvSpPr>
        <p:spPr>
          <a:xfrm rot="5400000" flipV="1">
            <a:off x="10258154" y="132685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Up Arrow 33"/>
          <p:cNvSpPr/>
          <p:nvPr/>
        </p:nvSpPr>
        <p:spPr>
          <a:xfrm flipV="1">
            <a:off x="8718220" y="102442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543378" y="58045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3" name="Picture 2"/>
          <p:cNvPicPr>
            <a:picLocks noChangeAspect="1"/>
          </p:cNvPicPr>
          <p:nvPr/>
        </p:nvPicPr>
        <p:blipFill>
          <a:blip r:embed="rId4"/>
          <a:stretch>
            <a:fillRect/>
          </a:stretch>
        </p:blipFill>
        <p:spPr>
          <a:xfrm>
            <a:off x="1128190" y="2760431"/>
            <a:ext cx="3090403" cy="3859443"/>
          </a:xfrm>
          <a:prstGeom prst="rect">
            <a:avLst/>
          </a:prstGeom>
          <a:ln>
            <a:solidFill>
              <a:srgbClr val="C00000"/>
            </a:solidFill>
          </a:ln>
        </p:spPr>
      </p:pic>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596770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class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Explore the parameters of the method "rank" to solve this question. Find the rank of each student (1=best, 10=worst) and </a:t>
            </a:r>
            <a:r>
              <a:rPr lang="en-US" dirty="0" smtClean="0"/>
              <a:t>deal with ties </a:t>
            </a:r>
            <a:r>
              <a:rPr lang="en-US" dirty="0"/>
              <a:t>in the way that makes most sense to you. </a:t>
            </a:r>
            <a:endParaRPr lang="en-US" dirty="0" smtClean="0"/>
          </a:p>
          <a:p>
            <a:pPr marL="514350" indent="-514350">
              <a:buFont typeface="+mj-lt"/>
              <a:buAutoNum type="arabicPeriod"/>
            </a:pPr>
            <a:r>
              <a:rPr lang="en-US" dirty="0" smtClean="0"/>
              <a:t>Who got the 4</a:t>
            </a:r>
            <a:r>
              <a:rPr lang="en-US" baseline="30000" dirty="0" smtClean="0"/>
              <a:t>th</a:t>
            </a:r>
            <a:r>
              <a:rPr lang="en-US" dirty="0" smtClean="0"/>
              <a:t> highest grade?</a:t>
            </a:r>
          </a:p>
          <a:p>
            <a:pPr marL="514350" indent="-514350">
              <a:buFont typeface="+mj-lt"/>
              <a:buAutoNum type="arabicPeriod"/>
            </a:pPr>
            <a:r>
              <a:rPr lang="en-US" dirty="0"/>
              <a:t>Retrieve the row of the person who comes last in alphabetical order</a:t>
            </a:r>
            <a:r>
              <a:rPr lang="en-US" dirty="0" smtClean="0"/>
              <a:t>.</a:t>
            </a:r>
          </a:p>
          <a:p>
            <a:pPr marL="514350" indent="-514350">
              <a:buFont typeface="+mj-lt"/>
              <a:buAutoNum type="arabicPeriod"/>
            </a:pPr>
            <a:r>
              <a:rPr lang="en-US" dirty="0" smtClean="0"/>
              <a:t>Among those students whose name starts with ‘J’, who got the highest grade?</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28496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 In a slide	</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module that provides:</a:t>
            </a:r>
          </a:p>
          <a:p>
            <a:pPr lvl="1"/>
            <a:r>
              <a:rPr lang="en-US" b="1" i="1" dirty="0" err="1" smtClean="0"/>
              <a:t>ndarray</a:t>
            </a:r>
            <a:r>
              <a:rPr lang="en-US" dirty="0" smtClean="0"/>
              <a:t>: a wrapper for Python arrays</a:t>
            </a:r>
          </a:p>
          <a:p>
            <a:pPr lvl="1"/>
            <a:r>
              <a:rPr lang="en-US" b="1" i="1" dirty="0" err="1" smtClean="0"/>
              <a:t>dtype</a:t>
            </a:r>
            <a:r>
              <a:rPr lang="en-US" dirty="0" smtClean="0"/>
              <a:t>: a wrapper for Python types</a:t>
            </a:r>
          </a:p>
          <a:p>
            <a:endParaRPr lang="en-US" dirty="0" smtClean="0"/>
          </a:p>
          <a:p>
            <a:r>
              <a:rPr lang="en-US" dirty="0" smtClean="0"/>
              <a:t>Pandas is built on top of </a:t>
            </a:r>
            <a:r>
              <a:rPr lang="en-US" i="1" dirty="0" err="1" smtClean="0"/>
              <a:t>numpy</a:t>
            </a:r>
            <a:r>
              <a:rPr lang="en-US" dirty="0" smtClean="0"/>
              <a:t>. Therefore:</a:t>
            </a:r>
          </a:p>
          <a:p>
            <a:pPr lvl="1"/>
            <a:r>
              <a:rPr lang="en-US" dirty="0" smtClean="0"/>
              <a:t>Occasionally, pandas </a:t>
            </a:r>
            <a:r>
              <a:rPr lang="en-US" dirty="0"/>
              <a:t>functions </a:t>
            </a:r>
            <a:r>
              <a:rPr lang="en-US" dirty="0" smtClean="0"/>
              <a:t>return arrays – they will be </a:t>
            </a:r>
            <a:r>
              <a:rPr lang="en-US" i="1" dirty="0" err="1" smtClean="0"/>
              <a:t>ndarray</a:t>
            </a:r>
            <a:endParaRPr lang="en-US" i="1" dirty="0" smtClean="0"/>
          </a:p>
          <a:p>
            <a:pPr lvl="1"/>
            <a:r>
              <a:rPr lang="en-US" dirty="0" smtClean="0"/>
              <a:t>Data Types in pandas (</a:t>
            </a:r>
            <a:r>
              <a:rPr lang="en-US" dirty="0" err="1" smtClean="0"/>
              <a:t>int</a:t>
            </a:r>
            <a:r>
              <a:rPr lang="en-US" dirty="0" smtClean="0"/>
              <a:t>, float, date, …) are </a:t>
            </a:r>
            <a:r>
              <a:rPr lang="en-US" i="1" dirty="0" err="1" smtClean="0"/>
              <a:t>dtype</a:t>
            </a:r>
            <a:endParaRPr lang="en-US" i="1" dirty="0" smtClean="0"/>
          </a:p>
          <a:p>
            <a:pPr lvl="1"/>
            <a:endParaRPr lang="en-US" dirty="0" smtClean="0"/>
          </a:p>
          <a:p>
            <a:r>
              <a:rPr lang="en-US" dirty="0" smtClean="0"/>
              <a:t>Today, we will see just a bit of </a:t>
            </a:r>
            <a:r>
              <a:rPr lang="en-US" i="1" dirty="0" err="1" smtClean="0"/>
              <a:t>numpy</a:t>
            </a:r>
            <a:endParaRPr lang="en-US" i="1" dirty="0"/>
          </a:p>
          <a:p>
            <a:r>
              <a:rPr lang="en-US" dirty="0" smtClean="0"/>
              <a:t>We will see more in the machine learning part</a:t>
            </a:r>
          </a:p>
          <a:p>
            <a:endParaRPr lang="en-US" dirty="0"/>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240949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Operations between a scalar and a Series</a:t>
            </a:r>
            <a:endParaRPr lang="en-US" sz="5400" b="1" dirty="0"/>
          </a:p>
        </p:txBody>
      </p:sp>
      <p:sp>
        <p:nvSpPr>
          <p:cNvPr id="17" name="TextBox 16"/>
          <p:cNvSpPr txBox="1"/>
          <p:nvPr/>
        </p:nvSpPr>
        <p:spPr>
          <a:xfrm>
            <a:off x="542001" y="1528861"/>
            <a:ext cx="4262783" cy="1015663"/>
          </a:xfrm>
          <a:prstGeom prst="rect">
            <a:avLst/>
          </a:prstGeom>
          <a:noFill/>
        </p:spPr>
        <p:txBody>
          <a:bodyPr wrap="square" rtlCol="0">
            <a:spAutoFit/>
          </a:bodyPr>
          <a:lstStyle/>
          <a:p>
            <a:r>
              <a:rPr lang="en-US" sz="2000" b="1" dirty="0" smtClean="0"/>
              <a:t>Performed element-by-element</a:t>
            </a:r>
          </a:p>
          <a:p>
            <a:endParaRPr lang="en-US" sz="2000" dirty="0"/>
          </a:p>
          <a:p>
            <a:r>
              <a:rPr lang="en-US" sz="2000" dirty="0" smtClean="0"/>
              <a:t>Example:</a:t>
            </a:r>
            <a:endParaRPr lang="en-US" sz="2000" dirty="0"/>
          </a:p>
        </p:txBody>
      </p:sp>
      <p:pic>
        <p:nvPicPr>
          <p:cNvPr id="15" name="Picture 14"/>
          <p:cNvPicPr>
            <a:picLocks noChangeAspect="1"/>
          </p:cNvPicPr>
          <p:nvPr/>
        </p:nvPicPr>
        <p:blipFill>
          <a:blip r:embed="rId3"/>
          <a:stretch>
            <a:fillRect/>
          </a:stretch>
        </p:blipFill>
        <p:spPr>
          <a:xfrm>
            <a:off x="8212776" y="2768422"/>
            <a:ext cx="3733800" cy="3971925"/>
          </a:xfrm>
          <a:prstGeom prst="rect">
            <a:avLst/>
          </a:prstGeom>
        </p:spPr>
      </p:pic>
      <p:sp>
        <p:nvSpPr>
          <p:cNvPr id="16" name="TextBox 15"/>
          <p:cNvSpPr txBox="1"/>
          <p:nvPr/>
        </p:nvSpPr>
        <p:spPr>
          <a:xfrm>
            <a:off x="7725953" y="270706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8" name="Rectangle 17"/>
          <p:cNvSpPr/>
          <p:nvPr/>
        </p:nvSpPr>
        <p:spPr>
          <a:xfrm>
            <a:off x="8212776" y="270706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56988" y="270706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013151" y="1855389"/>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1" name="Bent Arrow 30"/>
          <p:cNvSpPr/>
          <p:nvPr/>
        </p:nvSpPr>
        <p:spPr>
          <a:xfrm rot="5400000">
            <a:off x="7385813" y="1974659"/>
            <a:ext cx="680278"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1035858" y="181563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3" name="Bent Arrow 32"/>
          <p:cNvSpPr/>
          <p:nvPr/>
        </p:nvSpPr>
        <p:spPr>
          <a:xfrm rot="5400000" flipV="1">
            <a:off x="10289687" y="194444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Up Arrow 33"/>
          <p:cNvSpPr/>
          <p:nvPr/>
        </p:nvSpPr>
        <p:spPr>
          <a:xfrm flipV="1">
            <a:off x="8749753" y="164201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574911" y="119804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3" name="Picture 2"/>
          <p:cNvPicPr>
            <a:picLocks noChangeAspect="1"/>
          </p:cNvPicPr>
          <p:nvPr/>
        </p:nvPicPr>
        <p:blipFill>
          <a:blip r:embed="rId4"/>
          <a:stretch>
            <a:fillRect/>
          </a:stretch>
        </p:blipFill>
        <p:spPr>
          <a:xfrm>
            <a:off x="542001" y="2606347"/>
            <a:ext cx="2189573" cy="2803914"/>
          </a:xfrm>
          <a:prstGeom prst="rect">
            <a:avLst/>
          </a:prstGeom>
          <a:ln>
            <a:solidFill>
              <a:srgbClr val="C00000"/>
            </a:solidFill>
          </a:ln>
        </p:spPr>
      </p:pic>
      <p:pic>
        <p:nvPicPr>
          <p:cNvPr id="4" name="Picture 3"/>
          <p:cNvPicPr>
            <a:picLocks noChangeAspect="1"/>
          </p:cNvPicPr>
          <p:nvPr/>
        </p:nvPicPr>
        <p:blipFill>
          <a:blip r:embed="rId5"/>
          <a:stretch>
            <a:fillRect/>
          </a:stretch>
        </p:blipFill>
        <p:spPr>
          <a:xfrm>
            <a:off x="3052914" y="3206422"/>
            <a:ext cx="2160911" cy="2803914"/>
          </a:xfrm>
          <a:prstGeom prst="rect">
            <a:avLst/>
          </a:prstGeom>
          <a:ln>
            <a:solidFill>
              <a:srgbClr val="C00000"/>
            </a:solidFill>
          </a:ln>
        </p:spPr>
      </p:pic>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238631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err="1" smtClean="0">
                <a:latin typeface="Courier New" panose="02070309020205020404" pitchFamily="49" charset="0"/>
                <a:cs typeface="Courier New" panose="02070309020205020404" pitchFamily="49" charset="0"/>
              </a:rPr>
              <a:t>astype</a:t>
            </a:r>
            <a:r>
              <a:rPr lang="en-US" sz="5400" b="1" dirty="0" smtClean="0"/>
              <a:t>: Convert the values of a Series</a:t>
            </a:r>
            <a:endParaRPr lang="en-US" sz="5400" b="1" dirty="0"/>
          </a:p>
        </p:txBody>
      </p:sp>
      <p:sp>
        <p:nvSpPr>
          <p:cNvPr id="17" name="TextBox 16"/>
          <p:cNvSpPr txBox="1"/>
          <p:nvPr/>
        </p:nvSpPr>
        <p:spPr>
          <a:xfrm>
            <a:off x="542001" y="941918"/>
            <a:ext cx="6475225" cy="1200329"/>
          </a:xfrm>
          <a:prstGeom prst="rect">
            <a:avLst/>
          </a:prstGeom>
          <a:noFill/>
        </p:spPr>
        <p:txBody>
          <a:bodyPr wrap="square" rtlCol="0">
            <a:spAutoFit/>
          </a:bodyPr>
          <a:lstStyle/>
          <a:p>
            <a:r>
              <a:rPr lang="en-US" dirty="0"/>
              <a:t>Sometimes it is useful to convert a series to another type. For instance, convert a numeric series into a series of strings (</a:t>
            </a:r>
            <a:r>
              <a:rPr lang="en-US" dirty="0" err="1">
                <a:latin typeface="Courier New" panose="02070309020205020404" pitchFamily="49" charset="0"/>
                <a:cs typeface="Courier New" panose="02070309020205020404" pitchFamily="49" charset="0"/>
              </a:rPr>
              <a:t>np.str</a:t>
            </a:r>
            <a:r>
              <a:rPr lang="en-US" dirty="0"/>
              <a:t>) or convert a series of text into dates (</a:t>
            </a:r>
            <a:r>
              <a:rPr lang="en-US" dirty="0">
                <a:latin typeface="Courier New" panose="02070309020205020404" pitchFamily="49" charset="0"/>
                <a:cs typeface="Courier New" panose="02070309020205020404" pitchFamily="49" charset="0"/>
              </a:rPr>
              <a:t>np.datetime64</a:t>
            </a:r>
            <a:r>
              <a:rPr lang="en-US" dirty="0"/>
              <a:t>). Here is how to convert a Series of floats to a Series of string.</a:t>
            </a:r>
            <a:endParaRPr lang="en-US" sz="2000" dirty="0"/>
          </a:p>
        </p:txBody>
      </p:sp>
      <p:pic>
        <p:nvPicPr>
          <p:cNvPr id="15" name="Picture 14"/>
          <p:cNvPicPr>
            <a:picLocks noChangeAspect="1"/>
          </p:cNvPicPr>
          <p:nvPr/>
        </p:nvPicPr>
        <p:blipFill>
          <a:blip r:embed="rId3"/>
          <a:stretch>
            <a:fillRect/>
          </a:stretch>
        </p:blipFill>
        <p:spPr>
          <a:xfrm>
            <a:off x="8212776" y="2768422"/>
            <a:ext cx="3733800" cy="3971925"/>
          </a:xfrm>
          <a:prstGeom prst="rect">
            <a:avLst/>
          </a:prstGeom>
        </p:spPr>
      </p:pic>
      <p:sp>
        <p:nvSpPr>
          <p:cNvPr id="16" name="TextBox 15"/>
          <p:cNvSpPr txBox="1"/>
          <p:nvPr/>
        </p:nvSpPr>
        <p:spPr>
          <a:xfrm>
            <a:off x="7725953" y="2707067"/>
            <a:ext cx="418704" cy="3652282"/>
          </a:xfrm>
          <a:prstGeom prst="rect">
            <a:avLst/>
          </a:prstGeom>
          <a:solidFill>
            <a:schemeClr val="accent6">
              <a:lumMod val="20000"/>
              <a:lumOff val="80000"/>
            </a:schemeClr>
          </a:solidFill>
        </p:spPr>
        <p:txBody>
          <a:bodyPr wrap="none" rtlCol="0">
            <a:spAutoFit/>
          </a:bodyPr>
          <a:lstStyle/>
          <a:p>
            <a:pPr>
              <a:spcBef>
                <a:spcPts val="400"/>
              </a:spcBef>
            </a:pPr>
            <a:r>
              <a:rPr lang="en-US" dirty="0" smtClean="0"/>
              <a:t>0</a:t>
            </a:r>
          </a:p>
          <a:p>
            <a:pPr>
              <a:spcBef>
                <a:spcPts val="400"/>
              </a:spcBef>
            </a:pPr>
            <a:r>
              <a:rPr lang="en-US" dirty="0" smtClean="0"/>
              <a:t>1</a:t>
            </a:r>
          </a:p>
          <a:p>
            <a:pPr>
              <a:spcBef>
                <a:spcPts val="400"/>
              </a:spcBef>
            </a:pPr>
            <a:r>
              <a:rPr lang="en-US" dirty="0" smtClean="0"/>
              <a:t>2</a:t>
            </a:r>
          </a:p>
          <a:p>
            <a:pPr>
              <a:spcBef>
                <a:spcPts val="400"/>
              </a:spcBef>
            </a:pPr>
            <a:r>
              <a:rPr lang="en-US" dirty="0" smtClean="0"/>
              <a:t>3</a:t>
            </a:r>
          </a:p>
          <a:p>
            <a:pPr>
              <a:spcBef>
                <a:spcPts val="400"/>
              </a:spcBef>
            </a:pPr>
            <a:r>
              <a:rPr lang="en-US" dirty="0" smtClean="0"/>
              <a:t>4</a:t>
            </a:r>
          </a:p>
          <a:p>
            <a:pPr>
              <a:spcBef>
                <a:spcPts val="400"/>
              </a:spcBef>
            </a:pPr>
            <a:r>
              <a:rPr lang="en-US" dirty="0" smtClean="0"/>
              <a:t>5</a:t>
            </a:r>
          </a:p>
          <a:p>
            <a:pPr>
              <a:spcBef>
                <a:spcPts val="400"/>
              </a:spcBef>
            </a:pPr>
            <a:r>
              <a:rPr lang="en-US" dirty="0" smtClean="0"/>
              <a:t>6</a:t>
            </a:r>
          </a:p>
          <a:p>
            <a:pPr>
              <a:spcBef>
                <a:spcPts val="400"/>
              </a:spcBef>
            </a:pPr>
            <a:r>
              <a:rPr lang="en-US" dirty="0" smtClean="0"/>
              <a:t>7</a:t>
            </a:r>
          </a:p>
          <a:p>
            <a:pPr>
              <a:spcBef>
                <a:spcPts val="400"/>
              </a:spcBef>
            </a:pPr>
            <a:r>
              <a:rPr lang="en-US" dirty="0" smtClean="0"/>
              <a:t>8</a:t>
            </a:r>
          </a:p>
          <a:p>
            <a:pPr>
              <a:spcBef>
                <a:spcPts val="400"/>
              </a:spcBef>
            </a:pPr>
            <a:r>
              <a:rPr lang="en-US" dirty="0" smtClean="0"/>
              <a:t>9</a:t>
            </a:r>
          </a:p>
          <a:p>
            <a:pPr>
              <a:spcBef>
                <a:spcPts val="400"/>
              </a:spcBef>
            </a:pPr>
            <a:r>
              <a:rPr lang="en-US" dirty="0" smtClean="0"/>
              <a:t>10</a:t>
            </a:r>
            <a:endParaRPr lang="en-US" dirty="0"/>
          </a:p>
        </p:txBody>
      </p:sp>
      <p:sp>
        <p:nvSpPr>
          <p:cNvPr id="18" name="Rectangle 17"/>
          <p:cNvSpPr/>
          <p:nvPr/>
        </p:nvSpPr>
        <p:spPr>
          <a:xfrm>
            <a:off x="8212776" y="2707067"/>
            <a:ext cx="1459075" cy="3633003"/>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56988" y="2707067"/>
            <a:ext cx="927203" cy="3633003"/>
          </a:xfrm>
          <a:prstGeom prst="rect">
            <a:avLst/>
          </a:prstGeom>
          <a:solidFill>
            <a:schemeClr val="accent2">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73477" y="2081541"/>
            <a:ext cx="2004075" cy="369332"/>
          </a:xfrm>
          <a:prstGeom prst="rect">
            <a:avLst/>
          </a:prstGeom>
          <a:noFill/>
        </p:spPr>
        <p:txBody>
          <a:bodyPr wrap="none" rtlCol="0">
            <a:spAutoFit/>
          </a:bodyPr>
          <a:lstStyle/>
          <a:p>
            <a:r>
              <a:rPr lang="en-US" b="1" dirty="0" smtClean="0">
                <a:solidFill>
                  <a:schemeClr val="accent6">
                    <a:lumMod val="75000"/>
                  </a:schemeClr>
                </a:solidFill>
              </a:rPr>
              <a:t>POSITIONAL INDEX</a:t>
            </a:r>
            <a:endParaRPr lang="en-US" b="1" dirty="0">
              <a:solidFill>
                <a:schemeClr val="accent6">
                  <a:lumMod val="75000"/>
                </a:schemeClr>
              </a:solidFill>
            </a:endParaRPr>
          </a:p>
        </p:txBody>
      </p:sp>
      <p:sp>
        <p:nvSpPr>
          <p:cNvPr id="31" name="Bent Arrow 30"/>
          <p:cNvSpPr/>
          <p:nvPr/>
        </p:nvSpPr>
        <p:spPr>
          <a:xfrm rot="5400000">
            <a:off x="7519708" y="2108554"/>
            <a:ext cx="412487" cy="662609"/>
          </a:xfrm>
          <a:prstGeom prst="ben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1035858" y="1815633"/>
            <a:ext cx="909864" cy="369332"/>
          </a:xfrm>
          <a:prstGeom prst="rect">
            <a:avLst/>
          </a:prstGeom>
          <a:noFill/>
        </p:spPr>
        <p:txBody>
          <a:bodyPr wrap="none" rtlCol="0">
            <a:spAutoFit/>
          </a:bodyPr>
          <a:lstStyle/>
          <a:p>
            <a:r>
              <a:rPr lang="en-US" b="1" dirty="0" smtClean="0">
                <a:solidFill>
                  <a:schemeClr val="accent2">
                    <a:lumMod val="75000"/>
                  </a:schemeClr>
                </a:solidFill>
              </a:rPr>
              <a:t>VALUES</a:t>
            </a:r>
            <a:endParaRPr lang="en-US" b="1" dirty="0">
              <a:solidFill>
                <a:schemeClr val="accent2">
                  <a:lumMod val="75000"/>
                </a:schemeClr>
              </a:solidFill>
            </a:endParaRPr>
          </a:p>
        </p:txBody>
      </p:sp>
      <p:sp>
        <p:nvSpPr>
          <p:cNvPr id="33" name="Bent Arrow 32"/>
          <p:cNvSpPr/>
          <p:nvPr/>
        </p:nvSpPr>
        <p:spPr>
          <a:xfrm rot="5400000" flipV="1">
            <a:off x="10289687" y="1944440"/>
            <a:ext cx="680278" cy="64353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Up Arrow 33"/>
          <p:cNvSpPr/>
          <p:nvPr/>
        </p:nvSpPr>
        <p:spPr>
          <a:xfrm flipV="1">
            <a:off x="8749753" y="1642019"/>
            <a:ext cx="432904" cy="964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574911" y="1198043"/>
            <a:ext cx="782587" cy="369332"/>
          </a:xfrm>
          <a:prstGeom prst="rect">
            <a:avLst/>
          </a:prstGeom>
          <a:noFill/>
        </p:spPr>
        <p:txBody>
          <a:bodyPr wrap="none" rtlCol="0">
            <a:spAutoFit/>
          </a:bodyPr>
          <a:lstStyle/>
          <a:p>
            <a:r>
              <a:rPr lang="en-US" b="1" dirty="0" smtClean="0">
                <a:solidFill>
                  <a:srgbClr val="0070C0"/>
                </a:solidFill>
              </a:rPr>
              <a:t>INDEX</a:t>
            </a:r>
            <a:endParaRPr lang="en-US" b="1" dirty="0">
              <a:solidFill>
                <a:srgbClr val="0070C0"/>
              </a:solidFill>
            </a:endParaRPr>
          </a:p>
        </p:txBody>
      </p:sp>
      <p:pic>
        <p:nvPicPr>
          <p:cNvPr id="2" name="Picture 1"/>
          <p:cNvPicPr>
            <a:picLocks noChangeAspect="1"/>
          </p:cNvPicPr>
          <p:nvPr/>
        </p:nvPicPr>
        <p:blipFill>
          <a:blip r:embed="rId4"/>
          <a:stretch>
            <a:fillRect/>
          </a:stretch>
        </p:blipFill>
        <p:spPr>
          <a:xfrm>
            <a:off x="621748" y="2446078"/>
            <a:ext cx="2275384" cy="3711834"/>
          </a:xfrm>
          <a:prstGeom prst="rect">
            <a:avLst/>
          </a:prstGeom>
          <a:ln>
            <a:solidFill>
              <a:srgbClr val="C00000"/>
            </a:solidFill>
          </a:ln>
        </p:spPr>
      </p:pic>
      <p:pic>
        <p:nvPicPr>
          <p:cNvPr id="5" name="Picture 4"/>
          <p:cNvPicPr>
            <a:picLocks noChangeAspect="1"/>
          </p:cNvPicPr>
          <p:nvPr/>
        </p:nvPicPr>
        <p:blipFill>
          <a:blip r:embed="rId5"/>
          <a:stretch>
            <a:fillRect/>
          </a:stretch>
        </p:blipFill>
        <p:spPr>
          <a:xfrm>
            <a:off x="3643313" y="3268247"/>
            <a:ext cx="2419349" cy="3071823"/>
          </a:xfrm>
          <a:prstGeom prst="rect">
            <a:avLst/>
          </a:prstGeom>
          <a:ln>
            <a:solidFill>
              <a:srgbClr val="C00000"/>
            </a:solidFill>
          </a:ln>
        </p:spPr>
      </p:pic>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198591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21748" y="188552"/>
            <a:ext cx="10515600" cy="723297"/>
          </a:xfrm>
        </p:spPr>
        <p:txBody>
          <a:bodyPr>
            <a:normAutofit fontScale="90000"/>
          </a:bodyPr>
          <a:lstStyle/>
          <a:p>
            <a:r>
              <a:rPr lang="en-US" sz="5400" b="1" dirty="0" smtClean="0"/>
              <a:t>Operations between two Series</a:t>
            </a:r>
            <a:endParaRPr lang="en-US" sz="5400" b="1" dirty="0"/>
          </a:p>
        </p:txBody>
      </p:sp>
      <p:sp>
        <p:nvSpPr>
          <p:cNvPr id="17" name="TextBox 16"/>
          <p:cNvSpPr txBox="1"/>
          <p:nvPr/>
        </p:nvSpPr>
        <p:spPr>
          <a:xfrm>
            <a:off x="542001" y="1124042"/>
            <a:ext cx="5887374" cy="1938992"/>
          </a:xfrm>
          <a:prstGeom prst="rect">
            <a:avLst/>
          </a:prstGeom>
          <a:noFill/>
        </p:spPr>
        <p:txBody>
          <a:bodyPr wrap="square" rtlCol="0">
            <a:spAutoFit/>
          </a:bodyPr>
          <a:lstStyle/>
          <a:p>
            <a:r>
              <a:rPr lang="en-US" sz="2000" b="1" dirty="0" smtClean="0"/>
              <a:t>Performed between elements with the same index. May result in </a:t>
            </a:r>
            <a:r>
              <a:rPr lang="en-US" sz="2000" b="1" dirty="0" err="1" smtClean="0"/>
              <a:t>NaN</a:t>
            </a:r>
            <a:endParaRPr lang="en-US" sz="2000" b="1" dirty="0" smtClean="0"/>
          </a:p>
          <a:p>
            <a:endParaRPr lang="en-US" sz="2000" dirty="0" smtClean="0"/>
          </a:p>
          <a:p>
            <a:r>
              <a:rPr lang="en-US" sz="2000" dirty="0" smtClean="0"/>
              <a:t>Example:</a:t>
            </a:r>
          </a:p>
          <a:p>
            <a:r>
              <a:rPr lang="en-US" sz="2000" dirty="0" smtClean="0"/>
              <a:t>Students have taken hw2. But some of them have dropped out right after taking hw1</a:t>
            </a:r>
            <a:endParaRPr lang="en-US" sz="2000" dirty="0"/>
          </a:p>
        </p:txBody>
      </p:sp>
      <p:sp>
        <p:nvSpPr>
          <p:cNvPr id="5" name="TextBox 4"/>
          <p:cNvSpPr txBox="1"/>
          <p:nvPr/>
        </p:nvSpPr>
        <p:spPr>
          <a:xfrm>
            <a:off x="7192824" y="1696899"/>
            <a:ext cx="4289700" cy="369332"/>
          </a:xfrm>
          <a:prstGeom prst="rect">
            <a:avLst/>
          </a:prstGeom>
          <a:noFill/>
        </p:spPr>
        <p:txBody>
          <a:bodyPr wrap="none" rtlCol="0">
            <a:spAutoFit/>
          </a:bodyPr>
          <a:lstStyle/>
          <a:p>
            <a:r>
              <a:rPr lang="en-US" dirty="0" smtClean="0"/>
              <a:t>Compute the average between the two </a:t>
            </a:r>
            <a:r>
              <a:rPr lang="en-US" dirty="0" err="1" smtClean="0"/>
              <a:t>hws</a:t>
            </a:r>
            <a:endParaRPr lang="en-US" dirty="0"/>
          </a:p>
        </p:txBody>
      </p:sp>
      <p:pic>
        <p:nvPicPr>
          <p:cNvPr id="3" name="Picture 2"/>
          <p:cNvPicPr>
            <a:picLocks noChangeAspect="1"/>
          </p:cNvPicPr>
          <p:nvPr/>
        </p:nvPicPr>
        <p:blipFill>
          <a:blip r:embed="rId3"/>
          <a:stretch>
            <a:fillRect/>
          </a:stretch>
        </p:blipFill>
        <p:spPr>
          <a:xfrm>
            <a:off x="3646859" y="3443968"/>
            <a:ext cx="2133004" cy="2827968"/>
          </a:xfrm>
          <a:prstGeom prst="rect">
            <a:avLst/>
          </a:prstGeom>
          <a:ln>
            <a:solidFill>
              <a:srgbClr val="C00000"/>
            </a:solidFill>
          </a:ln>
        </p:spPr>
      </p:pic>
      <p:pic>
        <p:nvPicPr>
          <p:cNvPr id="7" name="Picture 6"/>
          <p:cNvPicPr>
            <a:picLocks noChangeAspect="1"/>
          </p:cNvPicPr>
          <p:nvPr/>
        </p:nvPicPr>
        <p:blipFill>
          <a:blip r:embed="rId4"/>
          <a:stretch>
            <a:fillRect/>
          </a:stretch>
        </p:blipFill>
        <p:spPr>
          <a:xfrm>
            <a:off x="952673" y="3443968"/>
            <a:ext cx="2204857" cy="2827968"/>
          </a:xfrm>
          <a:prstGeom prst="rect">
            <a:avLst/>
          </a:prstGeom>
          <a:ln>
            <a:solidFill>
              <a:srgbClr val="C00000"/>
            </a:solidFill>
          </a:ln>
        </p:spPr>
      </p:pic>
      <p:pic>
        <p:nvPicPr>
          <p:cNvPr id="8" name="Picture 7"/>
          <p:cNvPicPr>
            <a:picLocks noChangeAspect="1"/>
          </p:cNvPicPr>
          <p:nvPr/>
        </p:nvPicPr>
        <p:blipFill>
          <a:blip r:embed="rId5"/>
          <a:stretch>
            <a:fillRect/>
          </a:stretch>
        </p:blipFill>
        <p:spPr>
          <a:xfrm>
            <a:off x="7334250" y="2128838"/>
            <a:ext cx="1816675" cy="3424236"/>
          </a:xfrm>
          <a:prstGeom prst="rect">
            <a:avLst/>
          </a:prstGeom>
          <a:ln>
            <a:solidFill>
              <a:srgbClr val="C00000"/>
            </a:solidFill>
          </a:ln>
        </p:spPr>
      </p:pic>
      <p:sp>
        <p:nvSpPr>
          <p:cNvPr id="2" name="Footer Placeholder 1"/>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914077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class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average grade of hw1 is too low. We want to normalize it  to 8. To this end, increase everyone’s grade so that the new average is 8. Note that some students’ grade might become greater than 10 – don’t worry about it.</a:t>
            </a:r>
            <a:br>
              <a:rPr lang="en-US" dirty="0" smtClean="0"/>
            </a:br>
            <a:endParaRPr lang="en-US" dirty="0" smtClean="0"/>
          </a:p>
          <a:p>
            <a:pPr marL="514350" indent="-514350">
              <a:buFont typeface="+mj-lt"/>
              <a:buAutoNum type="arabicPeriod"/>
            </a:pPr>
            <a:r>
              <a:rPr lang="en-US" dirty="0" smtClean="0"/>
              <a:t>Compute the average grade of each student between hw1 and hw2. Which student has the average closest to 6.7?</a:t>
            </a:r>
          </a:p>
          <a:p>
            <a:pPr marL="514350" indent="-514350">
              <a:buFont typeface="+mj-lt"/>
              <a:buAutoNum type="arabicPeriod"/>
            </a:pPr>
            <a:endParaRPr lang="en-US" dirty="0" smtClean="0"/>
          </a:p>
          <a:p>
            <a:pPr marL="0" indent="0">
              <a:buNone/>
            </a:pPr>
            <a:r>
              <a:rPr lang="en-US" dirty="0" smtClean="0"/>
              <a:t>(solutions on notebook)</a:t>
            </a:r>
            <a:endParaRPr lang="en-US" dirty="0"/>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184799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course</a:t>
            </a:r>
            <a:endParaRPr lang="en-US" dirty="0"/>
          </a:p>
        </p:txBody>
      </p:sp>
      <p:sp>
        <p:nvSpPr>
          <p:cNvPr id="3" name="Rectangle 2"/>
          <p:cNvSpPr/>
          <p:nvPr/>
        </p:nvSpPr>
        <p:spPr>
          <a:xfrm>
            <a:off x="2564921" y="4807789"/>
            <a:ext cx="4410973" cy="713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Python</a:t>
            </a:r>
            <a:endParaRPr lang="en-US" b="1" dirty="0"/>
          </a:p>
        </p:txBody>
      </p:sp>
      <p:sp>
        <p:nvSpPr>
          <p:cNvPr id="4" name="Rectangle 3"/>
          <p:cNvSpPr/>
          <p:nvPr/>
        </p:nvSpPr>
        <p:spPr>
          <a:xfrm>
            <a:off x="2564920" y="4094672"/>
            <a:ext cx="4410973" cy="7131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numpy</a:t>
            </a:r>
            <a:endParaRPr lang="en-US" b="1" dirty="0"/>
          </a:p>
        </p:txBody>
      </p:sp>
      <p:sp>
        <p:nvSpPr>
          <p:cNvPr id="5" name="Rectangle 4"/>
          <p:cNvSpPr/>
          <p:nvPr/>
        </p:nvSpPr>
        <p:spPr>
          <a:xfrm>
            <a:off x="2564919" y="3381555"/>
            <a:ext cx="4410973" cy="71311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pandas</a:t>
            </a:r>
            <a:endParaRPr lang="en-US" b="1" dirty="0"/>
          </a:p>
        </p:txBody>
      </p:sp>
      <p:sp>
        <p:nvSpPr>
          <p:cNvPr id="6" name="Rectangle 5"/>
          <p:cNvSpPr/>
          <p:nvPr/>
        </p:nvSpPr>
        <p:spPr>
          <a:xfrm>
            <a:off x="2564921" y="2668438"/>
            <a:ext cx="1439129" cy="71311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Matplotlib</a:t>
            </a:r>
            <a:r>
              <a:rPr lang="en-US" b="1" dirty="0" smtClean="0"/>
              <a:t> /</a:t>
            </a:r>
          </a:p>
          <a:p>
            <a:pPr algn="ctr"/>
            <a:r>
              <a:rPr lang="en-US" b="1" dirty="0" err="1" smtClean="0"/>
              <a:t>Seaborn</a:t>
            </a:r>
            <a:endParaRPr lang="en-US" b="1" dirty="0"/>
          </a:p>
        </p:txBody>
      </p:sp>
      <p:sp>
        <p:nvSpPr>
          <p:cNvPr id="7" name="Rectangle 6"/>
          <p:cNvSpPr/>
          <p:nvPr/>
        </p:nvSpPr>
        <p:spPr>
          <a:xfrm>
            <a:off x="5676181" y="2668437"/>
            <a:ext cx="1299713" cy="71311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scikitlearn</a:t>
            </a:r>
            <a:endParaRPr lang="en-US" b="1" dirty="0"/>
          </a:p>
        </p:txBody>
      </p:sp>
      <p:cxnSp>
        <p:nvCxnSpPr>
          <p:cNvPr id="9" name="Straight Arrow Connector 8"/>
          <p:cNvCxnSpPr/>
          <p:nvPr/>
        </p:nvCxnSpPr>
        <p:spPr>
          <a:xfrm flipH="1">
            <a:off x="7712765" y="5230822"/>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86191" y="5046156"/>
            <a:ext cx="1780937" cy="369332"/>
          </a:xfrm>
          <a:prstGeom prst="rect">
            <a:avLst/>
          </a:prstGeom>
          <a:noFill/>
        </p:spPr>
        <p:txBody>
          <a:bodyPr wrap="none" rtlCol="0">
            <a:spAutoFit/>
          </a:bodyPr>
          <a:lstStyle/>
          <a:p>
            <a:r>
              <a:rPr lang="en-US" dirty="0" smtClean="0"/>
              <a:t>Language, syntax</a:t>
            </a:r>
            <a:endParaRPr lang="en-US" dirty="0"/>
          </a:p>
        </p:txBody>
      </p:sp>
      <p:cxnSp>
        <p:nvCxnSpPr>
          <p:cNvPr id="11" name="Straight Arrow Connector 10"/>
          <p:cNvCxnSpPr/>
          <p:nvPr/>
        </p:nvCxnSpPr>
        <p:spPr>
          <a:xfrm flipH="1">
            <a:off x="7638932" y="4452730"/>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86191" y="4268064"/>
            <a:ext cx="2283382" cy="369332"/>
          </a:xfrm>
          <a:prstGeom prst="rect">
            <a:avLst/>
          </a:prstGeom>
          <a:noFill/>
        </p:spPr>
        <p:txBody>
          <a:bodyPr wrap="none" rtlCol="0">
            <a:spAutoFit/>
          </a:bodyPr>
          <a:lstStyle/>
          <a:p>
            <a:r>
              <a:rPr lang="en-US" dirty="0" smtClean="0"/>
              <a:t>Computation package </a:t>
            </a:r>
            <a:endParaRPr lang="en-US" dirty="0"/>
          </a:p>
        </p:txBody>
      </p:sp>
      <p:cxnSp>
        <p:nvCxnSpPr>
          <p:cNvPr id="13" name="Straight Arrow Connector 12"/>
          <p:cNvCxnSpPr/>
          <p:nvPr/>
        </p:nvCxnSpPr>
        <p:spPr>
          <a:xfrm flipH="1">
            <a:off x="7638932" y="3742792"/>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86191" y="3558126"/>
            <a:ext cx="2434897" cy="369332"/>
          </a:xfrm>
          <a:prstGeom prst="rect">
            <a:avLst/>
          </a:prstGeom>
          <a:noFill/>
        </p:spPr>
        <p:txBody>
          <a:bodyPr wrap="none" rtlCol="0">
            <a:spAutoFit/>
          </a:bodyPr>
          <a:lstStyle/>
          <a:p>
            <a:r>
              <a:rPr lang="en-US" dirty="0" smtClean="0"/>
              <a:t>Data structures package</a:t>
            </a:r>
            <a:endParaRPr lang="en-US" dirty="0"/>
          </a:p>
        </p:txBody>
      </p:sp>
      <p:cxnSp>
        <p:nvCxnSpPr>
          <p:cNvPr id="15" name="Straight Arrow Connector 14"/>
          <p:cNvCxnSpPr/>
          <p:nvPr/>
        </p:nvCxnSpPr>
        <p:spPr>
          <a:xfrm flipH="1">
            <a:off x="7030279" y="2964700"/>
            <a:ext cx="9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77538" y="2780034"/>
            <a:ext cx="2689069" cy="369332"/>
          </a:xfrm>
          <a:prstGeom prst="rect">
            <a:avLst/>
          </a:prstGeom>
          <a:noFill/>
        </p:spPr>
        <p:txBody>
          <a:bodyPr wrap="none" rtlCol="0">
            <a:spAutoFit/>
          </a:bodyPr>
          <a:lstStyle/>
          <a:p>
            <a:r>
              <a:rPr lang="en-US" dirty="0" smtClean="0"/>
              <a:t>Machine learning package </a:t>
            </a:r>
            <a:endParaRPr lang="en-US" dirty="0"/>
          </a:p>
        </p:txBody>
      </p:sp>
      <p:cxnSp>
        <p:nvCxnSpPr>
          <p:cNvPr id="17" name="Straight Arrow Connector 16"/>
          <p:cNvCxnSpPr/>
          <p:nvPr/>
        </p:nvCxnSpPr>
        <p:spPr>
          <a:xfrm flipH="1">
            <a:off x="3803375" y="2035951"/>
            <a:ext cx="999594" cy="44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32582" y="1638338"/>
            <a:ext cx="2272738" cy="369332"/>
          </a:xfrm>
          <a:prstGeom prst="rect">
            <a:avLst/>
          </a:prstGeom>
          <a:noFill/>
        </p:spPr>
        <p:txBody>
          <a:bodyPr wrap="none" rtlCol="0">
            <a:spAutoFit/>
          </a:bodyPr>
          <a:lstStyle/>
          <a:p>
            <a:r>
              <a:rPr lang="en-US" dirty="0" smtClean="0"/>
              <a:t>Visualization packages</a:t>
            </a:r>
            <a:endParaRPr lang="en-US" dirty="0"/>
          </a:p>
        </p:txBody>
      </p:sp>
      <p:sp>
        <p:nvSpPr>
          <p:cNvPr id="8" name="Right Arrow 7"/>
          <p:cNvSpPr/>
          <p:nvPr/>
        </p:nvSpPr>
        <p:spPr>
          <a:xfrm>
            <a:off x="1758034" y="3478552"/>
            <a:ext cx="659219" cy="395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039" y="3277671"/>
            <a:ext cx="1948135" cy="830997"/>
          </a:xfrm>
          <a:prstGeom prst="rect">
            <a:avLst/>
          </a:prstGeom>
          <a:noFill/>
        </p:spPr>
        <p:txBody>
          <a:bodyPr wrap="square" rtlCol="0">
            <a:spAutoFit/>
          </a:bodyPr>
          <a:lstStyle/>
          <a:p>
            <a:pPr algn="ctr"/>
            <a:r>
              <a:rPr lang="en-US" sz="2400" b="1" dirty="0" smtClean="0"/>
              <a:t>STARTING TODAY</a:t>
            </a:r>
            <a:endParaRPr lang="en-US" sz="2400" b="1" dirty="0"/>
          </a:p>
        </p:txBody>
      </p:sp>
      <p:sp>
        <p:nvSpPr>
          <p:cNvPr id="20" name="Footer Placeholder 19"/>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64887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Overview	</a:t>
            </a:r>
            <a:endParaRPr lang="en-US" dirty="0"/>
          </a:p>
        </p:txBody>
      </p:sp>
      <p:sp>
        <p:nvSpPr>
          <p:cNvPr id="3" name="Content Placeholder 2"/>
          <p:cNvSpPr>
            <a:spLocks noGrp="1"/>
          </p:cNvSpPr>
          <p:nvPr>
            <p:ph idx="1"/>
          </p:nvPr>
        </p:nvSpPr>
        <p:spPr/>
        <p:txBody>
          <a:bodyPr/>
          <a:lstStyle/>
          <a:p>
            <a:r>
              <a:rPr lang="en-US" dirty="0" smtClean="0"/>
              <a:t>It is the module that provides data structures and methods for data manipulation.  Examples </a:t>
            </a:r>
          </a:p>
          <a:p>
            <a:pPr lvl="1"/>
            <a:r>
              <a:rPr lang="en-US" dirty="0" smtClean="0"/>
              <a:t>Load a table from a csv file</a:t>
            </a:r>
          </a:p>
          <a:p>
            <a:pPr lvl="1"/>
            <a:r>
              <a:rPr lang="en-US" dirty="0" smtClean="0"/>
              <a:t>Find the rows that satisfy a condition</a:t>
            </a:r>
          </a:p>
          <a:p>
            <a:pPr lvl="1"/>
            <a:r>
              <a:rPr lang="en-US" dirty="0" smtClean="0"/>
              <a:t>Create a new calculated column</a:t>
            </a:r>
          </a:p>
          <a:p>
            <a:pPr lvl="1"/>
            <a:r>
              <a:rPr lang="en-US" dirty="0" smtClean="0"/>
              <a:t>Group by</a:t>
            </a:r>
          </a:p>
          <a:p>
            <a:pPr lvl="1"/>
            <a:r>
              <a:rPr lang="en-US" dirty="0" smtClean="0"/>
              <a:t>Merge tables</a:t>
            </a:r>
          </a:p>
          <a:p>
            <a:pPr lvl="1"/>
            <a:r>
              <a:rPr lang="en-US" dirty="0" smtClean="0"/>
              <a:t>Remove null values</a:t>
            </a:r>
          </a:p>
          <a:p>
            <a:pPr lvl="1"/>
            <a:r>
              <a:rPr lang="en-US" dirty="0" smtClean="0"/>
              <a:t>Replace YES with 1 and NO with 0</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1464931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a:t>
            </a:r>
            <a:endParaRPr lang="en-US" dirty="0"/>
          </a:p>
        </p:txBody>
      </p:sp>
      <p:sp>
        <p:nvSpPr>
          <p:cNvPr id="3" name="Content Placeholder 2"/>
          <p:cNvSpPr>
            <a:spLocks noGrp="1"/>
          </p:cNvSpPr>
          <p:nvPr>
            <p:ph idx="1"/>
          </p:nvPr>
        </p:nvSpPr>
        <p:spPr/>
        <p:txBody>
          <a:bodyPr/>
          <a:lstStyle/>
          <a:p>
            <a:r>
              <a:rPr lang="en-US" dirty="0" smtClean="0"/>
              <a:t>Download the following files into the same directory:</a:t>
            </a:r>
          </a:p>
          <a:p>
            <a:pPr lvl="1"/>
            <a:r>
              <a:rPr lang="en-US" i="1" dirty="0"/>
              <a:t>module 02 -- </a:t>
            </a:r>
            <a:r>
              <a:rPr lang="en-US" i="1" dirty="0" err="1"/>
              <a:t>pandas.Series.ipynb</a:t>
            </a:r>
            <a:endParaRPr lang="en-US" dirty="0"/>
          </a:p>
          <a:p>
            <a:pPr lvl="1"/>
            <a:r>
              <a:rPr lang="en-US" i="1" dirty="0"/>
              <a:t>students.csv</a:t>
            </a:r>
            <a:endParaRPr lang="en-US" i="1" dirty="0" smtClean="0"/>
          </a:p>
          <a:p>
            <a:endParaRPr lang="en-US" smtClean="0"/>
          </a:p>
          <a:p>
            <a:r>
              <a:rPr lang="en-US" smtClean="0"/>
              <a:t>OPEN </a:t>
            </a:r>
            <a:r>
              <a:rPr lang="en-US" i="1" dirty="0"/>
              <a:t>module 02 -- </a:t>
            </a:r>
            <a:r>
              <a:rPr lang="en-US" i="1" dirty="0" err="1"/>
              <a:t>pandas.Series.ipynb</a:t>
            </a:r>
            <a:endParaRPr lang="en-US" dirty="0"/>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0277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data set</a:t>
            </a:r>
            <a:endParaRPr lang="en-US" dirty="0"/>
          </a:p>
        </p:txBody>
      </p:sp>
      <p:sp>
        <p:nvSpPr>
          <p:cNvPr id="3" name="Content Placeholder 2"/>
          <p:cNvSpPr>
            <a:spLocks noGrp="1"/>
          </p:cNvSpPr>
          <p:nvPr>
            <p:ph idx="1"/>
          </p:nvPr>
        </p:nvSpPr>
        <p:spPr/>
        <p:txBody>
          <a:bodyPr/>
          <a:lstStyle/>
          <a:p>
            <a:r>
              <a:rPr lang="en-US" dirty="0" smtClean="0"/>
              <a:t>students.csv</a:t>
            </a:r>
            <a:r>
              <a:rPr lang="en-US" dirty="0" smtClean="0"/>
              <a:t>:</a:t>
            </a:r>
          </a:p>
          <a:p>
            <a:pPr lvl="1"/>
            <a:r>
              <a:rPr lang="en-US" dirty="0" smtClean="0"/>
              <a:t>One student per row</a:t>
            </a:r>
          </a:p>
          <a:p>
            <a:pPr lvl="1"/>
            <a:r>
              <a:rPr lang="en-US" dirty="0" smtClean="0"/>
              <a:t>Columns: </a:t>
            </a:r>
            <a:r>
              <a:rPr lang="en-US" i="1" dirty="0"/>
              <a:t>hw1</a:t>
            </a:r>
            <a:r>
              <a:rPr lang="en-US" dirty="0"/>
              <a:t> (the grade received on hw1), </a:t>
            </a:r>
            <a:r>
              <a:rPr lang="en-US" i="1" dirty="0"/>
              <a:t>hw2</a:t>
            </a:r>
            <a:r>
              <a:rPr lang="en-US" dirty="0"/>
              <a:t> (the grade received on hw2), and </a:t>
            </a:r>
            <a:r>
              <a:rPr lang="en-US" i="1" dirty="0"/>
              <a:t>program</a:t>
            </a:r>
            <a:r>
              <a:rPr lang="en-US" dirty="0"/>
              <a:t>.</a:t>
            </a:r>
          </a:p>
        </p:txBody>
      </p:sp>
      <p:pic>
        <p:nvPicPr>
          <p:cNvPr id="5" name="Picture 4"/>
          <p:cNvPicPr>
            <a:picLocks noChangeAspect="1"/>
          </p:cNvPicPr>
          <p:nvPr/>
        </p:nvPicPr>
        <p:blipFill>
          <a:blip r:embed="rId2"/>
          <a:stretch>
            <a:fillRect/>
          </a:stretch>
        </p:blipFill>
        <p:spPr>
          <a:xfrm>
            <a:off x="3910747" y="3638550"/>
            <a:ext cx="3128228" cy="2843212"/>
          </a:xfrm>
          <a:prstGeom prst="rect">
            <a:avLst/>
          </a:prstGeom>
        </p:spPr>
      </p:pic>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222498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117475"/>
            <a:ext cx="10515600" cy="758825"/>
          </a:xfrm>
        </p:spPr>
        <p:txBody>
          <a:bodyPr/>
          <a:lstStyle/>
          <a:p>
            <a:r>
              <a:rPr lang="en-US" dirty="0" smtClean="0"/>
              <a:t>Loading the data set</a:t>
            </a:r>
            <a:endParaRPr lang="en-US" dirty="0"/>
          </a:p>
        </p:txBody>
      </p:sp>
      <p:pic>
        <p:nvPicPr>
          <p:cNvPr id="4" name="Picture 3"/>
          <p:cNvPicPr>
            <a:picLocks noChangeAspect="1"/>
          </p:cNvPicPr>
          <p:nvPr/>
        </p:nvPicPr>
        <p:blipFill>
          <a:blip r:embed="rId2"/>
          <a:stretch>
            <a:fillRect/>
          </a:stretch>
        </p:blipFill>
        <p:spPr>
          <a:xfrm>
            <a:off x="626834" y="744877"/>
            <a:ext cx="11006365" cy="6040214"/>
          </a:xfrm>
          <a:prstGeom prst="rect">
            <a:avLst/>
          </a:prstGeom>
        </p:spPr>
      </p:pic>
      <p:sp>
        <p:nvSpPr>
          <p:cNvPr id="3" name="Footer Placeholder 2"/>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400780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Michele Samorani - Data Science Analysis with Python</a:t>
            </a:r>
            <a:endParaRPr lang="en-US"/>
          </a:p>
        </p:txBody>
      </p:sp>
    </p:spTree>
    <p:extLst>
      <p:ext uri="{BB962C8B-B14F-4D97-AF65-F5344CB8AC3E}">
        <p14:creationId xmlns:p14="http://schemas.microsoft.com/office/powerpoint/2010/main" val="3546748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8186</TotalTime>
  <Words>1359</Words>
  <Application>Microsoft Office PowerPoint</Application>
  <PresentationFormat>Widescreen</PresentationFormat>
  <Paragraphs>453</Paragraphs>
  <Slides>33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Pandas.Series module 2</vt:lpstr>
      <vt:lpstr>This course</vt:lpstr>
      <vt:lpstr>Numpy – In a slide </vt:lpstr>
      <vt:lpstr>This course</vt:lpstr>
      <vt:lpstr>Pandas– Overview </vt:lpstr>
      <vt:lpstr>Set up</vt:lpstr>
      <vt:lpstr>Today’s data set</vt:lpstr>
      <vt:lpstr>Loading the data set</vt:lpstr>
      <vt:lpstr>Series</vt:lpstr>
      <vt:lpstr>hw1 Series</vt:lpstr>
      <vt:lpstr>PowerPoint Presentation</vt:lpstr>
      <vt:lpstr>Index and values</vt:lpstr>
      <vt:lpstr>describe</vt:lpstr>
      <vt:lpstr>Aggregate Functions</vt:lpstr>
      <vt:lpstr>iloc  (using a single integer)</vt:lpstr>
      <vt:lpstr>PowerPoint Presentation</vt:lpstr>
      <vt:lpstr>Index-based selection: a single label value</vt:lpstr>
      <vt:lpstr>Index-based selection: a slice of index labels</vt:lpstr>
      <vt:lpstr>Index-based selection: a sequence of Booleans</vt:lpstr>
      <vt:lpstr>Boolean Selection (1/2)</vt:lpstr>
      <vt:lpstr>Boolean Selection (2/2)</vt:lpstr>
      <vt:lpstr>Problems in class</vt:lpstr>
      <vt:lpstr>rank()</vt:lpstr>
      <vt:lpstr>idxmax() and idxmin()</vt:lpstr>
      <vt:lpstr>sort_values()</vt:lpstr>
      <vt:lpstr>sort_index()</vt:lpstr>
      <vt:lpstr>nlargest(n) and nsmallest(n)</vt:lpstr>
      <vt:lpstr>head(n) and tail(n)</vt:lpstr>
      <vt:lpstr>Problems in class</vt:lpstr>
      <vt:lpstr>Operations between a scalar and a Series</vt:lpstr>
      <vt:lpstr>astype: Convert the values of a Series</vt:lpstr>
      <vt:lpstr>Operations between two Series</vt:lpstr>
      <vt:lpstr>Problems in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Microsoft Office User</dc:creator>
  <cp:lastModifiedBy>Michele Samorani</cp:lastModifiedBy>
  <cp:revision>160</cp:revision>
  <cp:lastPrinted>2016-10-01T17:49:15Z</cp:lastPrinted>
  <dcterms:created xsi:type="dcterms:W3CDTF">2016-07-23T16:13:53Z</dcterms:created>
  <dcterms:modified xsi:type="dcterms:W3CDTF">2017-04-16T16:40:39Z</dcterms:modified>
</cp:coreProperties>
</file>