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61" r:id="rId2"/>
    <p:sldId id="484" r:id="rId3"/>
    <p:sldId id="485" r:id="rId4"/>
    <p:sldId id="486" r:id="rId5"/>
    <p:sldId id="507" r:id="rId6"/>
    <p:sldId id="508" r:id="rId7"/>
    <p:sldId id="493" r:id="rId8"/>
    <p:sldId id="503" r:id="rId9"/>
    <p:sldId id="489" r:id="rId10"/>
    <p:sldId id="504" r:id="rId11"/>
    <p:sldId id="505" r:id="rId12"/>
    <p:sldId id="490" r:id="rId13"/>
    <p:sldId id="494" r:id="rId14"/>
    <p:sldId id="499" r:id="rId15"/>
    <p:sldId id="512" r:id="rId16"/>
    <p:sldId id="513" r:id="rId17"/>
    <p:sldId id="506" r:id="rId18"/>
    <p:sldId id="496" r:id="rId19"/>
    <p:sldId id="497" r:id="rId20"/>
    <p:sldId id="501" r:id="rId21"/>
    <p:sldId id="502" r:id="rId22"/>
    <p:sldId id="509" r:id="rId23"/>
    <p:sldId id="510" r:id="rId24"/>
    <p:sldId id="51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9" autoAdjust="0"/>
    <p:restoredTop sz="96445" autoAdjust="0"/>
  </p:normalViewPr>
  <p:slideViewPr>
    <p:cSldViewPr snapToGrid="0" snapToObjects="1">
      <p:cViewPr varScale="1">
        <p:scale>
          <a:sx n="119" d="100"/>
          <a:sy n="119" d="100"/>
        </p:scale>
        <p:origin x="37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1FE31-3812-3944-9707-6ECC70AFADCA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22BC7-4D1F-CD41-902C-26B1CD8F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2023-6E4B-43A9-8200-AD72D58D8C17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3684-5931-4461-BEC3-A55ED61E1B31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EEA7-C25E-4C72-8CEF-F56A44B02F2E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9864D-7EE6-450F-88F0-8F3F0B9AACF3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D4D0-E995-48F0-AC3A-CCE22B17FAA6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3F8-AE87-4D17-A3D1-FDE2FC06F022}" type="datetime1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CA75-9DA7-4B9A-ACBA-FD5FA26D51EA}" type="datetime1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264A-75BE-4EBD-8B41-90A1529C5C35}" type="datetime1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FF03-2892-4F73-BB2A-C6961355CF2F}" type="datetime1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EE80-F0A2-48A9-961A-DC17099367F7}" type="datetime1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5637-0858-432D-9635-BC16B09E0EA3}" type="datetime1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5EE9E-2989-4A1C-95C0-0BC38164E59D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oran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nsus.gov/en.html" TargetMode="External"/><Relationship Id="rId2" Type="http://schemas.openxmlformats.org/officeDocument/2006/relationships/hyperlink" Target="https://www.kaggle.com/uciml/adult-census-inco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97" y="1051341"/>
            <a:ext cx="8605421" cy="2387600"/>
          </a:xfrm>
        </p:spPr>
        <p:txBody>
          <a:bodyPr/>
          <a:lstStyle/>
          <a:p>
            <a:r>
              <a:rPr lang="en-US" dirty="0" smtClean="0"/>
              <a:t>Visualization with </a:t>
            </a:r>
            <a:r>
              <a:rPr lang="en-US" dirty="0" err="1" smtClean="0"/>
              <a:t>seaborn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 smtClean="0"/>
              <a:t>module </a:t>
            </a:r>
            <a:r>
              <a:rPr lang="en-US" sz="2000" b="1" dirty="0"/>
              <a:t>8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093292" y="318052"/>
            <a:ext cx="372007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Note to other teachers and users of these slides</a:t>
            </a:r>
            <a:r>
              <a:rPr lang="en-US" sz="1400" dirty="0" smtClean="0"/>
              <a:t>. Feel free to </a:t>
            </a:r>
            <a:r>
              <a:rPr lang="en-US" sz="1400" dirty="0"/>
              <a:t>use </a:t>
            </a:r>
            <a:r>
              <a:rPr lang="en-US" sz="1400" dirty="0" smtClean="0"/>
              <a:t>or modify these </a:t>
            </a:r>
            <a:r>
              <a:rPr lang="en-US" sz="1400" dirty="0"/>
              <a:t>slides </a:t>
            </a:r>
            <a:r>
              <a:rPr lang="en-US" sz="1400" dirty="0" smtClean="0"/>
              <a:t>as you wish.  If </a:t>
            </a:r>
            <a:r>
              <a:rPr lang="en-US" sz="1400" dirty="0"/>
              <a:t>you </a:t>
            </a:r>
            <a:r>
              <a:rPr lang="en-US" sz="1400" dirty="0" smtClean="0"/>
              <a:t>use a </a:t>
            </a:r>
            <a:r>
              <a:rPr lang="en-US" sz="1400" dirty="0"/>
              <a:t>significant portion of these </a:t>
            </a:r>
            <a:r>
              <a:rPr lang="en-US" sz="1400" dirty="0" smtClean="0"/>
              <a:t>slides in </a:t>
            </a:r>
            <a:r>
              <a:rPr lang="en-US" sz="1400" dirty="0"/>
              <a:t>your own lecture, please include this message, </a:t>
            </a:r>
            <a:r>
              <a:rPr lang="en-US" sz="1400" dirty="0" smtClean="0"/>
              <a:t>or the </a:t>
            </a:r>
            <a:r>
              <a:rPr lang="en-US" sz="1400" dirty="0"/>
              <a:t>following link to the source repository </a:t>
            </a:r>
            <a:r>
              <a:rPr lang="en-US" sz="1400" dirty="0" smtClean="0"/>
              <a:t>of Michele’s lectures on </a:t>
            </a:r>
            <a:r>
              <a:rPr lang="en-US" sz="1400" dirty="0" err="1" smtClean="0"/>
              <a:t>github</a:t>
            </a:r>
            <a:r>
              <a:rPr lang="en-US" sz="1400" dirty="0" smtClean="0"/>
              <a:t>:</a:t>
            </a:r>
            <a:endParaRPr lang="en-US" sz="1400" dirty="0"/>
          </a:p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github.com/samorani</a:t>
            </a:r>
            <a:r>
              <a:rPr lang="en-US" sz="1400" dirty="0" smtClean="0"/>
              <a:t>. Comments and </a:t>
            </a:r>
            <a:r>
              <a:rPr lang="en-US" sz="1400" dirty="0"/>
              <a:t>corrections </a:t>
            </a:r>
            <a:r>
              <a:rPr lang="en-US" sz="1400" dirty="0" smtClean="0"/>
              <a:t>are welcome.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One categorical variable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86" y="1542788"/>
            <a:ext cx="6415994" cy="516281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5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6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categorical and one numeric</a:t>
            </a:r>
            <a:r>
              <a:rPr lang="en-US" dirty="0"/>
              <a:t>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3029" y="2725279"/>
            <a:ext cx="2351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Mean of age grouped by </a:t>
            </a:r>
            <a:r>
              <a:rPr lang="en-US" sz="2000" b="1" dirty="0" err="1" smtClean="0"/>
              <a:t>marital.status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43" y="1349829"/>
            <a:ext cx="8913456" cy="519951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653667" y="1387673"/>
            <a:ext cx="1201533" cy="606030"/>
          </a:xfrm>
          <a:prstGeom prst="ellipse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4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categorical and one numeric</a:t>
            </a:r>
            <a:r>
              <a:rPr lang="en-US" dirty="0"/>
              <a:t>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3029" y="2725279"/>
            <a:ext cx="2351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Mean of age grouped by </a:t>
            </a:r>
            <a:r>
              <a:rPr lang="en-US" sz="2000" b="1" dirty="0" err="1" smtClean="0"/>
              <a:t>marital.status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572" y="1472973"/>
            <a:ext cx="8533541" cy="512444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653667" y="1387673"/>
            <a:ext cx="1201533" cy="606030"/>
          </a:xfrm>
          <a:prstGeom prst="ellipse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4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183697"/>
            <a:ext cx="10515600" cy="1325563"/>
          </a:xfrm>
        </p:spPr>
        <p:txBody>
          <a:bodyPr/>
          <a:lstStyle/>
          <a:p>
            <a:r>
              <a:rPr lang="en-US" dirty="0" smtClean="0"/>
              <a:t>One categorical and one numeric</a:t>
            </a:r>
            <a:r>
              <a:rPr lang="en-US" dirty="0"/>
              <a:t>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3029" y="2725279"/>
            <a:ext cx="2351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Mean of age grouped by [</a:t>
            </a:r>
            <a:r>
              <a:rPr lang="en-US" sz="2000" b="1" dirty="0" err="1" smtClean="0"/>
              <a:t>marital.status</a:t>
            </a:r>
            <a:r>
              <a:rPr lang="en-US" sz="2000" b="1" dirty="0" smtClean="0"/>
              <a:t>]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02" y="1611085"/>
            <a:ext cx="8414598" cy="493032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653667" y="1611085"/>
            <a:ext cx="1201533" cy="606030"/>
          </a:xfrm>
          <a:prstGeom prst="ellipse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1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numeric variables: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4171" y="3081999"/>
                <a:ext cx="39769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Regression </a:t>
                </a:r>
              </a:p>
              <a:p>
                <a:r>
                  <a:rPr lang="en-US" sz="2000" b="1" dirty="0" err="1" smtClean="0"/>
                  <a:t>Hours.per.week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b="1" dirty="0" smtClean="0"/>
                  <a:t> education.num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71" y="3081999"/>
                <a:ext cx="3976914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1687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714" y="1584556"/>
            <a:ext cx="6775904" cy="501241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numeric variables: 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9" y="1690688"/>
            <a:ext cx="11966574" cy="483769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6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US" dirty="0" smtClean="0"/>
              <a:t>Two categorical and one numeric</a:t>
            </a:r>
            <a:r>
              <a:rPr lang="en-US" dirty="0"/>
              <a:t> variables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686" y="1228800"/>
            <a:ext cx="10577286" cy="56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657" y="2514671"/>
            <a:ext cx="2351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Mean of age grouped by [</a:t>
            </a:r>
            <a:r>
              <a:rPr lang="en-US" sz="2000" b="1" dirty="0" err="1" smtClean="0"/>
              <a:t>marital.status,sex</a:t>
            </a:r>
            <a:r>
              <a:rPr lang="en-US" sz="2000" b="1" dirty="0" smtClean="0"/>
              <a:t>]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6694238" y="1184473"/>
            <a:ext cx="1020105" cy="606030"/>
          </a:xfrm>
          <a:prstGeom prst="ellipse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categorical and one numeric variables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3029" y="2725279"/>
            <a:ext cx="2351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Mean of age grouped by [</a:t>
            </a:r>
            <a:r>
              <a:rPr lang="en-US" sz="2000" b="1" dirty="0" err="1" smtClean="0"/>
              <a:t>marital.status,sex</a:t>
            </a:r>
            <a:r>
              <a:rPr lang="en-US" sz="2000" b="1" dirty="0" smtClean="0"/>
              <a:t>]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30" y="1560286"/>
            <a:ext cx="7410469" cy="508340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675438" y="1601953"/>
            <a:ext cx="1020105" cy="606030"/>
          </a:xfrm>
          <a:prstGeom prst="ellipse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8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64921" y="4807789"/>
            <a:ext cx="4410973" cy="713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Python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564920" y="4094672"/>
            <a:ext cx="4410973" cy="7131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numpy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564919" y="3381555"/>
            <a:ext cx="4410973" cy="7131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pandas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564921" y="2668438"/>
            <a:ext cx="1439129" cy="7131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Seaborn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676181" y="2668437"/>
            <a:ext cx="1299713" cy="713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scikitlearn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712765" y="5230822"/>
            <a:ext cx="99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86191" y="5046156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Language, syntax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638932" y="4452730"/>
            <a:ext cx="99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86191" y="4268064"/>
            <a:ext cx="228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Computation package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638932" y="3742792"/>
            <a:ext cx="99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86191" y="3558126"/>
            <a:ext cx="243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structures package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030279" y="2964700"/>
            <a:ext cx="99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77538" y="2780034"/>
            <a:ext cx="26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 learning package 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758036" y="2882140"/>
            <a:ext cx="659219" cy="395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0" y="2794162"/>
            <a:ext cx="1948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TODAY</a:t>
            </a:r>
            <a:endParaRPr lang="en-US" sz="2400" b="1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5" y="125640"/>
            <a:ext cx="10515600" cy="781504"/>
          </a:xfrm>
        </p:spPr>
        <p:txBody>
          <a:bodyPr/>
          <a:lstStyle/>
          <a:p>
            <a:r>
              <a:rPr lang="en-US" dirty="0" smtClean="0"/>
              <a:t>Two numeric and one categorical variables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49" y="805542"/>
            <a:ext cx="11339271" cy="599938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750809" y="805542"/>
            <a:ext cx="1020105" cy="606030"/>
          </a:xfrm>
          <a:prstGeom prst="ellipse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09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5" y="125639"/>
            <a:ext cx="10515600" cy="890361"/>
          </a:xfrm>
        </p:spPr>
        <p:txBody>
          <a:bodyPr/>
          <a:lstStyle/>
          <a:p>
            <a:r>
              <a:rPr lang="en-US" dirty="0" smtClean="0"/>
              <a:t>Two ordinal and one numeric variables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029" y="2725279"/>
            <a:ext cx="2351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Mean of </a:t>
            </a:r>
            <a:r>
              <a:rPr lang="en-US" sz="2000" b="1" dirty="0" err="1" smtClean="0"/>
              <a:t>capital.gain</a:t>
            </a:r>
            <a:r>
              <a:rPr lang="en-US" sz="2000" b="1" dirty="0" smtClean="0"/>
              <a:t> grouped by [discretized age,</a:t>
            </a:r>
          </a:p>
          <a:p>
            <a:r>
              <a:rPr lang="en-US" sz="2000" b="1" dirty="0" err="1" smtClean="0"/>
              <a:t>education.num</a:t>
            </a:r>
            <a:r>
              <a:rPr lang="en-US" sz="2000" b="1" dirty="0" smtClean="0"/>
              <a:t>]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120" y="834572"/>
            <a:ext cx="7537681" cy="597535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5" y="125639"/>
            <a:ext cx="10515600" cy="890361"/>
          </a:xfrm>
        </p:spPr>
        <p:txBody>
          <a:bodyPr/>
          <a:lstStyle/>
          <a:p>
            <a:r>
              <a:rPr lang="en-US" dirty="0" smtClean="0"/>
              <a:t>Two categorical and two numeric variables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6" y="1016000"/>
            <a:ext cx="11459030" cy="540233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291376" y="1016000"/>
            <a:ext cx="1380910" cy="606030"/>
          </a:xfrm>
          <a:prstGeom prst="ellipse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0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" y="892058"/>
            <a:ext cx="11785600" cy="58470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5" y="125639"/>
            <a:ext cx="10515600" cy="890361"/>
          </a:xfrm>
        </p:spPr>
        <p:txBody>
          <a:bodyPr/>
          <a:lstStyle/>
          <a:p>
            <a:r>
              <a:rPr lang="en-US" dirty="0" smtClean="0"/>
              <a:t>Three categorical and one numeric variables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600921" y="957943"/>
            <a:ext cx="1380910" cy="606030"/>
          </a:xfrm>
          <a:prstGeom prst="ellipse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7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data </a:t>
            </a:r>
            <a:r>
              <a:rPr lang="en-US" dirty="0" smtClean="0"/>
              <a:t>set: adult.csv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www.kaggle.com/uciml/adult-census-income</a:t>
            </a:r>
            <a:endParaRPr lang="en-US" dirty="0" smtClean="0"/>
          </a:p>
          <a:p>
            <a:r>
              <a:rPr lang="en-US" dirty="0"/>
              <a:t>This data was extracted from the </a:t>
            </a:r>
            <a:r>
              <a:rPr lang="en-US" dirty="0">
                <a:hlinkClick r:id="rId3"/>
              </a:rPr>
              <a:t>1994 Census bureau database</a:t>
            </a:r>
            <a:r>
              <a:rPr lang="en-US" dirty="0"/>
              <a:t> by Ronny </a:t>
            </a:r>
            <a:r>
              <a:rPr lang="en-US" dirty="0" err="1"/>
              <a:t>Kohavi</a:t>
            </a:r>
            <a:r>
              <a:rPr lang="en-US" dirty="0"/>
              <a:t> and Barry Becker (Data Mining and Visualization, Silicon Graphics).  </a:t>
            </a:r>
            <a:r>
              <a:rPr lang="en-US" i="1" dirty="0"/>
              <a:t>The prediction task is to determine whether a person makes over $50K a year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593"/>
            <a:ext cx="10515600" cy="898899"/>
          </a:xfrm>
        </p:spPr>
        <p:txBody>
          <a:bodyPr/>
          <a:lstStyle/>
          <a:p>
            <a:r>
              <a:rPr lang="en-US" dirty="0" smtClean="0"/>
              <a:t>Types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6609"/>
            <a:ext cx="10515600" cy="4351338"/>
          </a:xfrm>
        </p:spPr>
        <p:txBody>
          <a:bodyPr/>
          <a:lstStyle/>
          <a:p>
            <a:r>
              <a:rPr lang="en-US" b="1" dirty="0" smtClean="0"/>
              <a:t>Numeric or continuous</a:t>
            </a:r>
            <a:r>
              <a:rPr lang="en-US" dirty="0" smtClean="0"/>
              <a:t>: (e.g., age) </a:t>
            </a:r>
            <a:r>
              <a:rPr lang="en-US" dirty="0"/>
              <a:t>a variable with many (sometimes infinite) possible numeric </a:t>
            </a:r>
            <a:r>
              <a:rPr lang="en-US" dirty="0" smtClean="0"/>
              <a:t>values</a:t>
            </a:r>
          </a:p>
          <a:p>
            <a:endParaRPr lang="en-US" dirty="0" smtClean="0"/>
          </a:p>
          <a:p>
            <a:r>
              <a:rPr lang="en-US" b="1" dirty="0" smtClean="0"/>
              <a:t>Categorical or nominal</a:t>
            </a:r>
            <a:r>
              <a:rPr lang="en-US" dirty="0" smtClean="0"/>
              <a:t>: (e.g., sex, race) </a:t>
            </a:r>
            <a:r>
              <a:rPr lang="en-US" dirty="0"/>
              <a:t>a variable with a finite set of values. There is no intrinsic order between them (sexes or races cannot be sorted from smaller to larger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Ordinal</a:t>
            </a:r>
            <a:r>
              <a:rPr lang="en-US" dirty="0" smtClean="0"/>
              <a:t>: a </a:t>
            </a:r>
            <a:r>
              <a:rPr lang="en-US" dirty="0"/>
              <a:t>variable with a finite set of values that can be </a:t>
            </a:r>
            <a:r>
              <a:rPr lang="en-US" dirty="0" smtClean="0"/>
              <a:t>sorted.  Example in this data set: income (“&lt; 50k”, “&gt;= 50k”)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593"/>
            <a:ext cx="10515600" cy="898899"/>
          </a:xfrm>
        </p:spPr>
        <p:txBody>
          <a:bodyPr/>
          <a:lstStyle/>
          <a:p>
            <a:r>
              <a:rPr lang="en-US" dirty="0" smtClean="0"/>
              <a:t>Discretization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6609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can turn a numeric variable into an ordinal one through two functions.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 </a:t>
            </a:r>
            <a:r>
              <a:rPr lang="en-US" b="1" dirty="0"/>
              <a:t>equal-width binning</a:t>
            </a:r>
            <a:r>
              <a:rPr lang="en-US" dirty="0"/>
              <a:t>, use </a:t>
            </a:r>
            <a:r>
              <a:rPr lang="en-US" b="1" dirty="0" err="1"/>
              <a:t>pandas.cut</a:t>
            </a:r>
            <a:r>
              <a:rPr lang="en-US" dirty="0"/>
              <a:t>. All bins will be of the same width.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 </a:t>
            </a:r>
            <a:r>
              <a:rPr lang="en-US" b="1" dirty="0"/>
              <a:t>equal-frequency binning</a:t>
            </a:r>
            <a:r>
              <a:rPr lang="en-US" dirty="0"/>
              <a:t>, use </a:t>
            </a:r>
            <a:r>
              <a:rPr lang="en-US" b="1" dirty="0" err="1"/>
              <a:t>pandas.qcut</a:t>
            </a:r>
            <a:r>
              <a:rPr lang="en-US" dirty="0"/>
              <a:t>. All bins will (attempt to) have the same number of records.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9" y="1446656"/>
            <a:ext cx="4841708" cy="802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8" y="2664041"/>
            <a:ext cx="2948323" cy="287793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713311" y="1798695"/>
            <a:ext cx="272859" cy="371553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17" idx="4"/>
            <a:endCxn id="10" idx="1"/>
          </p:cNvCxnSpPr>
          <p:nvPr/>
        </p:nvCxnSpPr>
        <p:spPr>
          <a:xfrm flipH="1">
            <a:off x="3985292" y="2198105"/>
            <a:ext cx="333904" cy="12467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85292" y="3260178"/>
            <a:ext cx="212121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Series to discretize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51708" y="2812178"/>
            <a:ext cx="186841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bins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023609" y="1826552"/>
            <a:ext cx="591173" cy="371553"/>
          </a:xfrm>
          <a:prstGeom prst="ellipse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8" idx="5"/>
            <a:endCxn id="15" idx="0"/>
          </p:cNvCxnSpPr>
          <p:nvPr/>
        </p:nvCxnSpPr>
        <p:spPr>
          <a:xfrm>
            <a:off x="4946211" y="2115835"/>
            <a:ext cx="439702" cy="6963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1289" y="753035"/>
            <a:ext cx="391780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EQUAL-WIDTH BINNING: CUT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5426" y="779015"/>
            <a:ext cx="478092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EQUAL-FREQUENCY BINNING: QCUT</a:t>
            </a:r>
            <a:endParaRPr lang="en-US" sz="24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724" y="1438807"/>
            <a:ext cx="4798642" cy="70488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1607" y="2664042"/>
            <a:ext cx="3115975" cy="272554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0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by combination and type of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variable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0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One numeric variable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169" y="1690688"/>
            <a:ext cx="5845722" cy="492125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2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16053</TotalTime>
  <Words>549</Words>
  <Application>Microsoft Office PowerPoint</Application>
  <PresentationFormat>Widescreen</PresentationFormat>
  <Paragraphs>82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Visualization with seaborn  module 8</vt:lpstr>
      <vt:lpstr>This course</vt:lpstr>
      <vt:lpstr>Today’s data set: adult.csv</vt:lpstr>
      <vt:lpstr>Types of variables</vt:lpstr>
      <vt:lpstr>Discretization</vt:lpstr>
      <vt:lpstr>PowerPoint Presentation</vt:lpstr>
      <vt:lpstr>Visualization by combination and type of variables</vt:lpstr>
      <vt:lpstr>One variable</vt:lpstr>
      <vt:lpstr>One numeric variable</vt:lpstr>
      <vt:lpstr>One categorical variable</vt:lpstr>
      <vt:lpstr>Two variables</vt:lpstr>
      <vt:lpstr>One categorical and one numeric variables</vt:lpstr>
      <vt:lpstr>One categorical and one numeric variables</vt:lpstr>
      <vt:lpstr>One categorical and one numeric variables</vt:lpstr>
      <vt:lpstr>Two numeric variables: Regression</vt:lpstr>
      <vt:lpstr>Two numeric variables: line</vt:lpstr>
      <vt:lpstr>Three variables</vt:lpstr>
      <vt:lpstr>Two categorical and one numeric variables</vt:lpstr>
      <vt:lpstr>Two categorical and one numeric variables</vt:lpstr>
      <vt:lpstr>Two numeric and one categorical variables</vt:lpstr>
      <vt:lpstr>Two ordinal and one numeric variables</vt:lpstr>
      <vt:lpstr>Four variables</vt:lpstr>
      <vt:lpstr>Two categorical and two numeric variables</vt:lpstr>
      <vt:lpstr>Three categorical and one numeric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Microsoft Office User</dc:creator>
  <cp:lastModifiedBy>Windows User</cp:lastModifiedBy>
  <cp:revision>268</cp:revision>
  <cp:lastPrinted>2016-10-01T17:49:15Z</cp:lastPrinted>
  <dcterms:created xsi:type="dcterms:W3CDTF">2016-07-23T16:13:53Z</dcterms:created>
  <dcterms:modified xsi:type="dcterms:W3CDTF">2017-05-23T00:13:41Z</dcterms:modified>
</cp:coreProperties>
</file>