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61" r:id="rId2"/>
    <p:sldId id="484" r:id="rId3"/>
    <p:sldId id="486" r:id="rId4"/>
    <p:sldId id="514" r:id="rId5"/>
    <p:sldId id="515" r:id="rId6"/>
    <p:sldId id="537" r:id="rId7"/>
    <p:sldId id="538" r:id="rId8"/>
    <p:sldId id="516" r:id="rId9"/>
    <p:sldId id="540" r:id="rId10"/>
    <p:sldId id="517" r:id="rId11"/>
    <p:sldId id="550" r:id="rId12"/>
    <p:sldId id="570" r:id="rId13"/>
    <p:sldId id="569" r:id="rId14"/>
    <p:sldId id="541" r:id="rId15"/>
    <p:sldId id="549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39" r:id="rId24"/>
    <p:sldId id="557" r:id="rId25"/>
    <p:sldId id="485" r:id="rId26"/>
    <p:sldId id="551" r:id="rId27"/>
    <p:sldId id="568" r:id="rId28"/>
    <p:sldId id="553" r:id="rId29"/>
    <p:sldId id="554" r:id="rId30"/>
    <p:sldId id="555" r:id="rId31"/>
    <p:sldId id="556" r:id="rId32"/>
    <p:sldId id="558" r:id="rId33"/>
    <p:sldId id="559" r:id="rId34"/>
    <p:sldId id="560" r:id="rId35"/>
    <p:sldId id="565" r:id="rId36"/>
    <p:sldId id="561" r:id="rId37"/>
    <p:sldId id="562" r:id="rId38"/>
    <p:sldId id="563" r:id="rId39"/>
    <p:sldId id="564" r:id="rId40"/>
    <p:sldId id="566" r:id="rId41"/>
    <p:sldId id="5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>
        <p:scale>
          <a:sx n="100" d="100"/>
          <a:sy n="100" d="100"/>
        </p:scale>
        <p:origin x="10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3-01T03:41:00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15449 382 0,'2'-4'34'16,"-2"2"-35"-16,0 0 64 15,0 0-15-15,0 2 2 0,0-2 8 16,0 3-21-16,0-1-2 15,0 1-13-15,2 2-7 16,3-3 2-16,-1 3 2 16,2 2-1-16,4 0-5 15,3 0 0-15,1 0 0 0,3-2 2 16,1-1 0-16,1 0 0 16,-1-1-3-16,1 1-3 15,0-3-1-15,-3 0-5 16,3 1-1-16,-1 0-1 15,1 2 2-15,0 0-1 0,1-1 5 16,3 3 1-16,0 0 4 16,2 1 5-16,1-1-1 15,3 2 0-15,-2-3 2 16,4 0 3-16,0-1-2 16,-2 0 1-16,2-1-1 15,0 0 2-15,-2 0-3 0,2 1-8 16,-2-2-3-16,2 4-3 15,-2 1-1-15,4 1-1 16,0-3 0-16,0 1 3 16,0-2-4-16,2-1 0 15,3-1 1-15,-3 0 2 0,0-4 2 16,2 0 1-16,0-1 1 16,3 3-2-16,-3-1-1 15,2 2-1-15,-2-2 0 16,3 2 0-16,-3-1 3 15,2-1 1-15,-2-1 3 0,3 0 9 16,1-1 5-16,-2 0-3 16,-2 2-3-16,-1 0-5 15,-5 2-5-15,-7-1-4 16,-1 3 2-16,-4 0 3 16,-7 3 1-16,-4 0 0 0,-1 0-7 15,-3 1-1-15,-4-1 1 16,0 0-12-16,0-3-75 15,-2-2-92-15,-5-5-168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3F0D6D-A852-421A-B28B-542F579F8207}" type="slidenum">
              <a:rPr lang="en-US" altLang="en-US">
                <a:latin typeface="Calibri" pitchFamily="34" charset="0"/>
                <a:cs typeface="Arial" charset="0"/>
              </a:rPr>
              <a:pPr/>
              <a:t>14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3F0D6D-A852-421A-B28B-542F579F8207}" type="slidenum">
              <a:rPr lang="en-US" altLang="en-US">
                <a:latin typeface="Calibri" pitchFamily="34" charset="0"/>
                <a:cs typeface="Arial" charset="0"/>
              </a:rPr>
              <a:pPr/>
              <a:t>15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F66E1C-FF6D-44B7-BE4C-11AFBE7B84FB}" type="slidenum">
              <a:rPr lang="en-US" altLang="en-US">
                <a:latin typeface="Calibri" pitchFamily="34" charset="0"/>
                <a:cs typeface="Arial" charset="0"/>
              </a:rPr>
              <a:pPr/>
              <a:t>16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3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17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3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18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4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19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5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20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21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3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22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5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32E-90BE-4B17-98CC-3CC728B30F98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7112-D938-456E-AE35-CD8BDA6DA59D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D0FD-7336-49EB-9AC9-AA08BD6C3A2E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02AC-C65E-4717-BDCE-C3E53819436F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6FE-643E-4C05-8A8C-E98E5CEB819C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FFD4-9DFD-4326-9E51-6CC129E551D9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65A2-1C07-45EB-9517-9045737BA847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8FA5-0D9C-4066-B918-D6B4B670D563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4449-BE59-4677-9224-059E5D3705CC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651-7FEC-4CCC-9D0F-6D0EFDD5F650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A9F-AAB5-450E-A9EE-CB49B54809D7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2292-B53E-4372-A91B-6BA766A33A98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en.html" TargetMode="External"/><Relationship Id="rId2" Type="http://schemas.openxmlformats.org/officeDocument/2006/relationships/hyperlink" Target="https://www.kaggle.com/uciml/adult-census-inco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smodels.sourceforge.net/" TargetMode="External"/><Relationship Id="rId4" Type="http://schemas.openxmlformats.org/officeDocument/2006/relationships/hyperlink" Target="http://matplotlib.sourceforge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0"/>
            <a:ext cx="8605421" cy="299814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 to Machine Learning</a:t>
            </a:r>
            <a:br>
              <a:rPr lang="en-US" sz="4400" dirty="0" smtClean="0"/>
            </a:br>
            <a:r>
              <a:rPr lang="en-US" sz="4400" dirty="0" smtClean="0"/>
              <a:t>Classification for Data Exploration</a:t>
            </a:r>
            <a:br>
              <a:rPr lang="en-US" sz="4400" dirty="0" smtClean="0"/>
            </a:br>
            <a:r>
              <a:rPr lang="en-US" sz="2000" b="1" dirty="0" smtClean="0"/>
              <a:t>module </a:t>
            </a:r>
            <a:r>
              <a:rPr lang="en-US" sz="2000" b="1" dirty="0"/>
              <a:t>9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for 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visualize decision trees – 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start, we need to install a couple of </a:t>
            </a:r>
            <a:r>
              <a:rPr lang="en-US" dirty="0" smtClean="0"/>
              <a:t>things which </a:t>
            </a:r>
            <a:r>
              <a:rPr lang="en-US" dirty="0"/>
              <a:t>will make it possible to visualize decision trees.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052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941100"/>
            <a:ext cx="10515600" cy="58407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and install the </a:t>
            </a:r>
            <a:r>
              <a:rPr lang="en-US" dirty="0" err="1"/>
              <a:t>msi</a:t>
            </a:r>
            <a:r>
              <a:rPr lang="en-US" dirty="0"/>
              <a:t> file of </a:t>
            </a:r>
            <a:r>
              <a:rPr lang="en-US" dirty="0" err="1" smtClean="0"/>
              <a:t>grphicviz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executables (e.g., C:\Program Files (x86)\Graphviz2.38\bin) to the path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pydotplus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on terminal: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pydotplus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303832"/>
            <a:ext cx="3340100" cy="36083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65500" y="5232400"/>
            <a:ext cx="438150" cy="34925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989"/>
          <a:stretch/>
        </p:blipFill>
        <p:spPr>
          <a:xfrm>
            <a:off x="6543450" y="2011786"/>
            <a:ext cx="4721450" cy="41924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9350" y="5695950"/>
            <a:ext cx="11176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598" y="2045384"/>
            <a:ext cx="4187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446" y="2146300"/>
            <a:ext cx="4187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8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28675"/>
          </a:xfrm>
        </p:spPr>
        <p:txBody>
          <a:bodyPr/>
          <a:lstStyle/>
          <a:p>
            <a:r>
              <a:rPr lang="en-US" dirty="0" smtClean="0"/>
              <a:t>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71600"/>
            <a:ext cx="11798300" cy="5186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Open the Terminal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Run the following command and hit 'Enter'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-select –install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3. Run the </a:t>
            </a:r>
            <a:r>
              <a:rPr lang="en-US" sz="2400" dirty="0" err="1"/>
              <a:t>Xcode</a:t>
            </a:r>
            <a:r>
              <a:rPr lang="en-US" sz="2400" dirty="0"/>
              <a:t> installer. Once the installation is complete run the following command to install brew.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-e "$(curl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raw.githubusercontent.com/Homebrew/install/master/install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Run the following command once you're done to ensure Homebrew is installed and working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brew doctor</a:t>
            </a:r>
          </a:p>
          <a:p>
            <a:pPr marL="457200" indent="-457200">
              <a:buAutoNum type="arabicPeriod" startAt="5"/>
            </a:pPr>
            <a:r>
              <a:rPr lang="en-US" sz="2400" dirty="0"/>
              <a:t>Enter the command below to install </a:t>
            </a:r>
            <a:r>
              <a:rPr lang="en-US" sz="2400" dirty="0" err="1"/>
              <a:t>graphviz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brew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/>
              <a:t>Install </a:t>
            </a:r>
            <a:r>
              <a:rPr lang="en-US" sz="2400" dirty="0" err="1" smtClean="0"/>
              <a:t>pydotplus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pydotplus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Decision Tree in a nutshell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957388"/>
            <a:ext cx="10963719" cy="366443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GOAL: build a tree of decisions to predict the class of an object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Recursively partition the training set with the goal of minimizing classification errors, using the “most” helpful attribute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Many methods to choose the attribute for partitioning</a:t>
            </a:r>
          </a:p>
          <a:p>
            <a:pPr lvl="1"/>
            <a:r>
              <a:rPr lang="en-US" altLang="en-US" dirty="0" smtClean="0"/>
              <a:t>Maximize information gain</a:t>
            </a:r>
          </a:p>
          <a:p>
            <a:pPr lvl="1"/>
            <a:r>
              <a:rPr lang="en-US" altLang="en-US" dirty="0" smtClean="0"/>
              <a:t>Minimize </a:t>
            </a:r>
            <a:r>
              <a:rPr lang="en-US" altLang="en-US" dirty="0" err="1" smtClean="0"/>
              <a:t>gini</a:t>
            </a:r>
            <a:r>
              <a:rPr lang="en-US" altLang="en-US" dirty="0" smtClean="0"/>
              <a:t> impurity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Let’s see an example…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smtClean="0"/>
              <a:t>Fountain owners</a:t>
            </a:r>
            <a:r>
              <a:rPr lang="en-US" altLang="en-US" dirty="0" smtClean="0"/>
              <a:t>	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2040423"/>
            <a:ext cx="10963719" cy="358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 Classify 24 households as owning or not owning </a:t>
            </a:r>
            <a:r>
              <a:rPr lang="en-US" altLang="en-US" dirty="0" smtClean="0"/>
              <a:t>fountains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= Income, Lot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53199" y="1524001"/>
            <a:ext cx="53662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We want to build a tree that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tells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us the difference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between: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Owners: those who own a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fountain</a:t>
            </a:r>
            <a:endParaRPr lang="en-US" altLang="en-US" sz="2000" b="1" dirty="0" smtClean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Non-owners: those who do not</a:t>
            </a:r>
            <a:endParaRPr lang="en-US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869009" y="567316"/>
            <a:ext cx="387927" cy="601287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27" y="3328126"/>
            <a:ext cx="140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Training set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1969" y="342098"/>
            <a:ext cx="51655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Income	Lot size	Ownership</a:t>
            </a:r>
          </a:p>
          <a:p>
            <a:r>
              <a:rPr lang="en-US" sz="1600" dirty="0"/>
              <a:t>59.9	17.4	owner</a:t>
            </a:r>
          </a:p>
          <a:p>
            <a:r>
              <a:rPr lang="en-US" sz="1600" dirty="0"/>
              <a:t>84.6	16.1	owner</a:t>
            </a:r>
          </a:p>
          <a:p>
            <a:r>
              <a:rPr lang="en-US" sz="1600" dirty="0"/>
              <a:t>64.3	21.3	owner</a:t>
            </a:r>
          </a:p>
          <a:p>
            <a:r>
              <a:rPr lang="en-US" sz="1600" dirty="0"/>
              <a:t>60.8	20.2	owner</a:t>
            </a:r>
          </a:p>
          <a:p>
            <a:r>
              <a:rPr lang="en-US" sz="1600" dirty="0"/>
              <a:t>86.9	22.8	owner</a:t>
            </a:r>
          </a:p>
          <a:p>
            <a:r>
              <a:rPr lang="en-US" sz="1600" dirty="0"/>
              <a:t>109.3	18.8	owner</a:t>
            </a:r>
          </a:p>
          <a:p>
            <a:r>
              <a:rPr lang="en-US" sz="1600" dirty="0"/>
              <a:t>107.1	17.3	owner</a:t>
            </a:r>
          </a:p>
          <a:p>
            <a:r>
              <a:rPr lang="en-US" sz="1600" dirty="0"/>
              <a:t>82.5	21.6	owner</a:t>
            </a:r>
          </a:p>
          <a:p>
            <a:r>
              <a:rPr lang="en-US" sz="1600" dirty="0"/>
              <a:t>68.9	19.8	owner</a:t>
            </a:r>
          </a:p>
          <a:p>
            <a:r>
              <a:rPr lang="en-US" sz="1600" dirty="0"/>
              <a:t>92	19.9	owner</a:t>
            </a:r>
          </a:p>
          <a:p>
            <a:r>
              <a:rPr lang="en-US" sz="1600" dirty="0"/>
              <a:t>50.4	21.8	owner</a:t>
            </a:r>
          </a:p>
          <a:p>
            <a:r>
              <a:rPr lang="en-US" sz="1600" dirty="0"/>
              <a:t>80.4	19.7	owner</a:t>
            </a:r>
          </a:p>
          <a:p>
            <a:r>
              <a:rPr lang="en-US" sz="1600" dirty="0"/>
              <a:t>74.9	19.5	non-owner</a:t>
            </a:r>
          </a:p>
          <a:p>
            <a:r>
              <a:rPr lang="en-US" sz="1600" dirty="0"/>
              <a:t>52.3	20	non-owner</a:t>
            </a:r>
          </a:p>
          <a:p>
            <a:r>
              <a:rPr lang="en-US" sz="1600" dirty="0"/>
              <a:t>64.6	16.6	non-owner</a:t>
            </a:r>
          </a:p>
          <a:p>
            <a:r>
              <a:rPr lang="en-US" sz="1600" dirty="0"/>
              <a:t>42.8	19.8	non-owner</a:t>
            </a:r>
          </a:p>
          <a:p>
            <a:r>
              <a:rPr lang="en-US" sz="1600" dirty="0"/>
              <a:t>83.3	17	non-owner</a:t>
            </a:r>
          </a:p>
          <a:p>
            <a:r>
              <a:rPr lang="en-US" sz="1600" dirty="0"/>
              <a:t>48.9	16.8	non-owner</a:t>
            </a:r>
          </a:p>
          <a:p>
            <a:r>
              <a:rPr lang="en-US" sz="1600" dirty="0"/>
              <a:t>58.6	15.7	non-owner</a:t>
            </a:r>
          </a:p>
          <a:p>
            <a:r>
              <a:rPr lang="en-US" sz="1600" dirty="0"/>
              <a:t>65.9	17.5	non-owner</a:t>
            </a:r>
          </a:p>
          <a:p>
            <a:r>
              <a:rPr lang="en-US" sz="1600" dirty="0"/>
              <a:t>47.2	15.9	non-owner</a:t>
            </a:r>
          </a:p>
          <a:p>
            <a:r>
              <a:rPr lang="en-US" sz="1600" dirty="0"/>
              <a:t>32.8	18.6	non-owner</a:t>
            </a:r>
          </a:p>
          <a:p>
            <a:r>
              <a:rPr lang="en-US" sz="1600" dirty="0"/>
              <a:t>50.9	13.6	non-owner</a:t>
            </a:r>
          </a:p>
          <a:p>
            <a:r>
              <a:rPr lang="en-US" sz="1600" dirty="0"/>
              <a:t>62.2	13.9	non-owner</a:t>
            </a:r>
          </a:p>
        </p:txBody>
      </p:sp>
    </p:spTree>
    <p:extLst>
      <p:ext uri="{BB962C8B-B14F-4D97-AF65-F5344CB8AC3E}">
        <p14:creationId xmlns:p14="http://schemas.microsoft.com/office/powerpoint/2010/main" val="11901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Here is the data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2583" y="3593952"/>
            <a:ext cx="549715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5915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First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Lot &gt; </a:t>
            </a:r>
            <a:r>
              <a:rPr lang="en-US" sz="1400" dirty="0" smtClean="0">
                <a:solidFill>
                  <a:schemeClr val="bg1"/>
                </a:solidFill>
              </a:rPr>
              <a:t>18.7?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699" y="2700168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594" y="3786688"/>
            <a:ext cx="32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Suppose that the one above is the final tree.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How many classification errors does this tree make on the training set?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First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699" y="2700168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285539" y="3345628"/>
            <a:ext cx="349623" cy="6078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86" y="3953435"/>
            <a:ext cx="27101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Let’s split this node further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3479487" y="4138101"/>
            <a:ext cx="1390141" cy="3048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7116" y="3623721"/>
            <a:ext cx="4644189" cy="1433553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/</a:t>
            </a:r>
          </a:p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packages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16962" y="2696201"/>
            <a:ext cx="659219" cy="39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96340" y="2651307"/>
            <a:ext cx="1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3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</a:t>
            </a:r>
            <a:r>
              <a:rPr lang="en-US" dirty="0" smtClean="0">
                <a:solidFill>
                  <a:schemeClr val="bg1"/>
                </a:solidFill>
              </a:rPr>
              <a:t>84?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47" y="4967095"/>
            <a:ext cx="32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Suppose that the one above is the final tree.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many classification errors does this tree make on the training set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6" idx="0"/>
          </p:cNvCxnSpPr>
          <p:nvPr/>
        </p:nvCxnSpPr>
        <p:spPr>
          <a:xfrm flipH="1" flipV="1">
            <a:off x="2594625" y="3243428"/>
            <a:ext cx="867956" cy="186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7530" y="5106053"/>
            <a:ext cx="27101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Let’s split this node further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4817631" y="3670853"/>
            <a:ext cx="2961343" cy="1619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9262" y="2017295"/>
            <a:ext cx="4752202" cy="1606426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0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0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</a:t>
            </a:r>
            <a:r>
              <a:rPr lang="en-US" dirty="0" smtClean="0">
                <a:solidFill>
                  <a:schemeClr val="bg1"/>
                </a:solidFill>
              </a:rPr>
              <a:t>84?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3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</a:t>
            </a:r>
            <a:r>
              <a:rPr lang="en-US" dirty="0" smtClean="0">
                <a:solidFill>
                  <a:schemeClr val="bg1"/>
                </a:solidFill>
              </a:rPr>
              <a:t>84?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32" idx="2"/>
            <a:endCxn id="29" idx="0"/>
          </p:cNvCxnSpPr>
          <p:nvPr/>
        </p:nvCxnSpPr>
        <p:spPr>
          <a:xfrm>
            <a:off x="2803621" y="3230864"/>
            <a:ext cx="1045311" cy="184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2"/>
            <a:endCxn id="28" idx="0"/>
          </p:cNvCxnSpPr>
          <p:nvPr/>
        </p:nvCxnSpPr>
        <p:spPr>
          <a:xfrm flipH="1">
            <a:off x="2498536" y="3230864"/>
            <a:ext cx="305085" cy="18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76007" y="5072067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26403" y="5072066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1472" y="35860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5810" y="340139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1875" y="2687603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58?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076" y="5911745"/>
            <a:ext cx="329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many classification errors does this tree make on the training set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686800" y="221423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18" y="4725502"/>
            <a:ext cx="3596822" cy="1962862"/>
          </a:xfrm>
          <a:prstGeom prst="rect">
            <a:avLst/>
          </a:prstGeom>
        </p:spPr>
      </p:pic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83514"/>
              </p:ext>
            </p:extLst>
          </p:nvPr>
        </p:nvGraphicFramePr>
        <p:xfrm>
          <a:off x="1704204" y="452583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92449"/>
              </p:ext>
            </p:extLst>
          </p:nvPr>
        </p:nvGraphicFramePr>
        <p:xfrm>
          <a:off x="1707599" y="4987044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04515"/>
              </p:ext>
            </p:extLst>
          </p:nvPr>
        </p:nvGraphicFramePr>
        <p:xfrm>
          <a:off x="1707598" y="544023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80845"/>
              </p:ext>
            </p:extLst>
          </p:nvPr>
        </p:nvGraphicFramePr>
        <p:xfrm>
          <a:off x="1707598" y="590581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371204" y="4754433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374599" y="5215644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374598" y="5668833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374598" y="5706933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697608" y="474457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72" y="1115484"/>
            <a:ext cx="4072011" cy="4364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56208"/>
          <a:stretch/>
        </p:blipFill>
        <p:spPr>
          <a:xfrm>
            <a:off x="4277072" y="1551954"/>
            <a:ext cx="2981274" cy="55456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07599" y="4525833"/>
            <a:ext cx="1908393" cy="184696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61145" y="4112567"/>
            <a:ext cx="31130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00267" y="1750803"/>
            <a:ext cx="156348" cy="2065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6615" y="1744121"/>
            <a:ext cx="156348" cy="206552"/>
          </a:xfrm>
          <a:prstGeom prst="ellipse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15552" y="4063761"/>
            <a:ext cx="311304" cy="369332"/>
          </a:xfrm>
          <a:prstGeom prst="rect">
            <a:avLst/>
          </a:prstGeom>
          <a:noFill/>
          <a:ln w="2222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950" y="2062768"/>
            <a:ext cx="5498946" cy="15258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b="13259"/>
          <a:stretch/>
        </p:blipFill>
        <p:spPr>
          <a:xfrm>
            <a:off x="288711" y="1031831"/>
            <a:ext cx="2944706" cy="823684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7189702" y="1218019"/>
            <a:ext cx="1200983" cy="277887"/>
          </a:xfrm>
          <a:prstGeom prst="ellipse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90685" y="925894"/>
            <a:ext cx="371183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better interpretability, make your tree shallow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9597309">
            <a:off x="5830227" y="5412233"/>
            <a:ext cx="3515465" cy="445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DETAILS LATER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31253" y="175535"/>
            <a:ext cx="10515600" cy="644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train a decision tree in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9920288" y="2106515"/>
            <a:ext cx="290512" cy="143678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353676" y="2594491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view tree</a:t>
            </a:r>
            <a:endParaRPr lang="en-US" b="1" dirty="0"/>
          </a:p>
        </p:txBody>
      </p:sp>
      <p:cxnSp>
        <p:nvCxnSpPr>
          <p:cNvPr id="44" name="Straight Connector 43"/>
          <p:cNvCxnSpPr>
            <a:stCxn id="29" idx="3"/>
            <a:endCxn id="28" idx="0"/>
          </p:cNvCxnSpPr>
          <p:nvPr/>
        </p:nvCxnSpPr>
        <p:spPr>
          <a:xfrm flipH="1">
            <a:off x="2316797" y="1927106"/>
            <a:ext cx="2806367" cy="218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4"/>
            <a:endCxn id="32" idx="0"/>
          </p:cNvCxnSpPr>
          <p:nvPr/>
        </p:nvCxnSpPr>
        <p:spPr>
          <a:xfrm flipH="1">
            <a:off x="4371204" y="1950673"/>
            <a:ext cx="963585" cy="2113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High Income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study similar to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www.kaggle.com/uciml/adult-census-income</a:t>
            </a:r>
            <a:endParaRPr lang="en-US" dirty="0" smtClean="0"/>
          </a:p>
          <a:p>
            <a:r>
              <a:rPr lang="en-US" dirty="0"/>
              <a:t>This data was extracted from the </a:t>
            </a:r>
            <a:r>
              <a:rPr lang="en-US" dirty="0">
                <a:hlinkClick r:id="rId3"/>
              </a:rPr>
              <a:t>1994 Census bureau database</a:t>
            </a:r>
            <a:r>
              <a:rPr lang="en-US" dirty="0"/>
              <a:t> by Ronny </a:t>
            </a:r>
            <a:r>
              <a:rPr lang="en-US" dirty="0" err="1"/>
              <a:t>Kohavi</a:t>
            </a:r>
            <a:r>
              <a:rPr lang="en-US" dirty="0"/>
              <a:t> and Barry Becker (Data Mining and Visualization, Silicon Graphics).  </a:t>
            </a:r>
            <a:r>
              <a:rPr lang="en-US" i="1" dirty="0"/>
              <a:t>The prediction task is to determine whether a person makes over $50K a year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39645"/>
            <a:ext cx="7296150" cy="56738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08450" y="4312166"/>
            <a:ext cx="3771900" cy="443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83550" y="389255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all numeric values</a:t>
            </a:r>
          </a:p>
          <a:p>
            <a:r>
              <a:rPr lang="en-US" dirty="0" smtClean="0"/>
              <a:t>So, let’s clean up the data set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54"/>
            <a:ext cx="10515600" cy="846818"/>
          </a:xfrm>
        </p:spPr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18" y="3049588"/>
            <a:ext cx="6724650" cy="1752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27906"/>
            <a:ext cx="11715750" cy="54873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CLEANING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27" y="1027906"/>
            <a:ext cx="9137147" cy="558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CLEANING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593"/>
            <a:ext cx="10515600" cy="898899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626609"/>
            <a:ext cx="11478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of techniques to find nontrivial patterns in one table.  The main tasks are:</a:t>
            </a:r>
          </a:p>
          <a:p>
            <a:endParaRPr lang="en-US" dirty="0"/>
          </a:p>
          <a:p>
            <a:r>
              <a:rPr lang="en-US" b="1" dirty="0" smtClean="0"/>
              <a:t>Classification</a:t>
            </a:r>
            <a:r>
              <a:rPr lang="en-US" dirty="0" smtClean="0"/>
              <a:t>: explain a categorical (usually binary) column given all other columns</a:t>
            </a:r>
          </a:p>
          <a:p>
            <a:endParaRPr lang="en-US" b="1" dirty="0" smtClean="0"/>
          </a:p>
          <a:p>
            <a:r>
              <a:rPr lang="en-US" b="1" dirty="0"/>
              <a:t>Clustering</a:t>
            </a:r>
            <a:r>
              <a:rPr lang="en-US" dirty="0"/>
              <a:t>: partition the rows into homogeneous groups</a:t>
            </a:r>
          </a:p>
          <a:p>
            <a:endParaRPr lang="en-US" dirty="0"/>
          </a:p>
          <a:p>
            <a:r>
              <a:rPr lang="en-US" b="1" dirty="0" smtClean="0"/>
              <a:t>Regression</a:t>
            </a:r>
            <a:r>
              <a:rPr lang="en-US" dirty="0"/>
              <a:t>: explain a numeric column given all other columns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86972"/>
            <a:ext cx="6672262" cy="5676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 THE DECISION TREE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500" y="1885951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768" y="1801813"/>
            <a:ext cx="379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splitting rule</a:t>
            </a:r>
          </a:p>
          <a:p>
            <a:r>
              <a:rPr lang="en-US" dirty="0" smtClean="0"/>
              <a:t>(if this attribute &lt;= 0.5, go to the left child; else go to the right child)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7734300" y="2000250"/>
            <a:ext cx="485775" cy="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62763" y="2133600"/>
            <a:ext cx="1367005" cy="11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95888" y="2133600"/>
            <a:ext cx="2976562" cy="11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500" y="2133600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“diversity” of the population in this node.  The tree is built to minimize diversity in its leaves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43993" y="2227758"/>
            <a:ext cx="485775" cy="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92600" y="5557320"/>
              <a:ext cx="615240" cy="3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760" y="5550480"/>
                <a:ext cx="634320" cy="55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2887" y="2320112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objects of the training set fall into this node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6687" y="2227759"/>
            <a:ext cx="443081" cy="18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499" y="2539187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belong to class 0 and how many to class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7734299" y="2227759"/>
            <a:ext cx="495469" cy="45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2887" y="2789696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predicted class if this was a leaf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6687" y="2227759"/>
            <a:ext cx="443081" cy="5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933" y="3400426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6083" y="6020872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not married civilly and with low capital gain have low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2502947" y="5095288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0196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6346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not married civilly and with high capital gain have high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4603210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0933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27083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married civilly and with low education have low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693947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9614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5764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married civilly and with high education have high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8922628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1325563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ML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63" y="1552909"/>
            <a:ext cx="11024937" cy="50323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 is a Python module integrating classic machine learning algorithms in the tightly-knit world of scientific Python packages (</a:t>
            </a:r>
            <a:r>
              <a:rPr lang="en-US" dirty="0" smtClean="0">
                <a:hlinkClick r:id="rId2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scipy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matplotlib</a:t>
            </a:r>
            <a:r>
              <a:rPr lang="en-US" dirty="0" smtClean="0"/>
              <a:t>, </a:t>
            </a:r>
            <a:r>
              <a:rPr lang="en-US" dirty="0" err="1">
                <a:hlinkClick r:id="rId5"/>
              </a:rPr>
              <a:t>statsmodel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Tools for:</a:t>
            </a:r>
          </a:p>
          <a:p>
            <a:pPr marL="566928" indent="-457200"/>
            <a:r>
              <a:rPr lang="en-US" dirty="0" smtClean="0"/>
              <a:t>Classification</a:t>
            </a:r>
          </a:p>
          <a:p>
            <a:pPr marL="566928" indent="-457200"/>
            <a:r>
              <a:rPr lang="en-US" dirty="0" smtClean="0"/>
              <a:t>Clustering</a:t>
            </a:r>
          </a:p>
          <a:p>
            <a:pPr marL="566928" indent="-457200"/>
            <a:r>
              <a:rPr lang="en-US" dirty="0" smtClean="0"/>
              <a:t>Dimensionality Reduction</a:t>
            </a:r>
          </a:p>
          <a:p>
            <a:pPr marL="566928" indent="-457200"/>
            <a:r>
              <a:rPr lang="en-US" dirty="0" smtClean="0"/>
              <a:t>Model Selection</a:t>
            </a:r>
          </a:p>
          <a:p>
            <a:pPr marL="566928" indent="-457200"/>
            <a:r>
              <a:rPr lang="en-US" dirty="0" smtClean="0"/>
              <a:t>Regression (but if you are a statistician, you’d prefer </a:t>
            </a:r>
            <a:r>
              <a:rPr lang="en-US" dirty="0" err="1" smtClean="0">
                <a:hlinkClick r:id="rId5"/>
              </a:rPr>
              <a:t>statsmodel</a:t>
            </a:r>
            <a:r>
              <a:rPr lang="en-US" dirty="0" smtClean="0"/>
              <a:t>)</a:t>
            </a:r>
            <a:endParaRPr lang="en-US" dirty="0"/>
          </a:p>
          <a:p>
            <a:pPr marL="566928" indent="-4572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6" y="0"/>
            <a:ext cx="11733849" cy="6048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57" y="6139543"/>
            <a:ext cx="112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Education.num</a:t>
            </a:r>
            <a:r>
              <a:rPr lang="en-US" dirty="0" smtClean="0"/>
              <a:t> = 12.5 is a good threshold to separate low income from high income, but it is more effective for those married civilly (right part of the tree)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2" y="70015"/>
            <a:ext cx="10939236" cy="5846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6139543"/>
            <a:ext cx="112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Capital.gain</a:t>
            </a:r>
            <a:r>
              <a:rPr lang="en-US" dirty="0" smtClean="0"/>
              <a:t> = 7073 is a good threshold to separate low income from high income, but it is more effective for those NOT married civilly (left part of the tree)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631"/>
            <a:ext cx="10515600" cy="902201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http://</a:t>
            </a:r>
            <a:r>
              <a:rPr lang="en-US" dirty="0" err="1" smtClean="0"/>
              <a:t>scikit-learn.org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6733"/>
            <a:ext cx="9448800" cy="49268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610"/>
            <a:ext cx="10515600" cy="3043154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Explain or predict </a:t>
            </a:r>
            <a:r>
              <a:rPr lang="en-US" dirty="0"/>
              <a:t>categorical target (outcome) variable </a:t>
            </a:r>
          </a:p>
          <a:p>
            <a:r>
              <a:rPr lang="en-US" dirty="0"/>
              <a:t>Examples: Purchase/no purchase, fraud/no fraud, creditworthy/not creditworthy…</a:t>
            </a:r>
          </a:p>
          <a:p>
            <a:r>
              <a:rPr lang="en-US" dirty="0"/>
              <a:t>Each row is a case (customer, </a:t>
            </a:r>
            <a:r>
              <a:rPr lang="en-US" dirty="0" smtClean="0"/>
              <a:t>student, </a:t>
            </a:r>
            <a:r>
              <a:rPr lang="en-US" dirty="0"/>
              <a:t>applicant)</a:t>
            </a:r>
          </a:p>
          <a:p>
            <a:r>
              <a:rPr lang="en-US" dirty="0"/>
              <a:t>Each column is a variable</a:t>
            </a:r>
          </a:p>
          <a:p>
            <a:r>
              <a:rPr lang="en-US" dirty="0"/>
              <a:t>Target variable is often binary </a:t>
            </a:r>
            <a:r>
              <a:rPr lang="en-US" dirty="0" smtClean="0"/>
              <a:t>(0/1)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62673"/>
            <a:ext cx="4245485" cy="773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for prediction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46511"/>
              </p:ext>
            </p:extLst>
          </p:nvPr>
        </p:nvGraphicFramePr>
        <p:xfrm>
          <a:off x="1941095" y="21295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6707"/>
              </p:ext>
            </p:extLst>
          </p:nvPr>
        </p:nvGraphicFramePr>
        <p:xfrm>
          <a:off x="1944490" y="25908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53801"/>
              </p:ext>
            </p:extLst>
          </p:nvPr>
        </p:nvGraphicFramePr>
        <p:xfrm>
          <a:off x="1944489" y="30439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48990"/>
              </p:ext>
            </p:extLst>
          </p:nvPr>
        </p:nvGraphicFramePr>
        <p:xfrm>
          <a:off x="1944489" y="350956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76"/>
          <p:cNvSpPr>
            <a:spLocks/>
          </p:cNvSpPr>
          <p:nvPr/>
        </p:nvSpPr>
        <p:spPr bwMode="auto">
          <a:xfrm>
            <a:off x="1712495" y="2053389"/>
            <a:ext cx="186484" cy="2073443"/>
          </a:xfrm>
          <a:prstGeom prst="leftBrace">
            <a:avLst>
              <a:gd name="adj1" fmla="val 2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1026695" y="2358189"/>
            <a:ext cx="54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392" tIns="45696" rIns="91392" bIns="4569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400"/>
              <a:t>Training set</a:t>
            </a:r>
            <a:endParaRPr lang="en-US" altLang="en-US" sz="2400"/>
          </a:p>
        </p:txBody>
      </p:sp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608095" y="2358189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611490" y="2819400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611489" y="3272589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611489" y="3310689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419392" y="4724400"/>
            <a:ext cx="728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/>
          <a:lstStyle>
            <a:lvl1pPr marL="266700" indent="-2667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/>
            <a:r>
              <a:rPr lang="it-IT" altLang="en-US" sz="1800" dirty="0" smtClean="0"/>
              <a:t>Test set</a:t>
            </a:r>
            <a:endParaRPr lang="el-GR" altLang="en-US" sz="1800" u="sng" dirty="0">
              <a:cs typeface="Tahoma" panose="020B0604030504040204" pitchFamily="34" charset="0"/>
            </a:endParaRPr>
          </a:p>
        </p:txBody>
      </p:sp>
      <p:graphicFrame>
        <p:nvGraphicFramePr>
          <p:cNvPr id="1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7161"/>
              </p:ext>
            </p:extLst>
          </p:nvPr>
        </p:nvGraphicFramePr>
        <p:xfrm>
          <a:off x="2073442" y="53340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flipV="1">
            <a:off x="4740442" y="4038600"/>
            <a:ext cx="2095500" cy="1524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6835942" y="4038600"/>
            <a:ext cx="1295400" cy="762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940842" y="4800600"/>
            <a:ext cx="381000" cy="457200"/>
          </a:xfrm>
          <a:prstGeom prst="rect">
            <a:avLst/>
          </a:prstGeom>
          <a:solidFill>
            <a:srgbClr val="FCBA1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dirty="0" smtClean="0"/>
              <a:t>1</a:t>
            </a:r>
            <a:endParaRPr lang="en-US" alt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4138861" y="1588168"/>
            <a:ext cx="176465" cy="762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6093" y="1439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5671" y="365126"/>
            <a:ext cx="3183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Jargon: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: the target attribute that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Training set</a:t>
            </a:r>
            <a:r>
              <a:rPr lang="en-US" dirty="0" smtClean="0"/>
              <a:t>: the table (</a:t>
            </a:r>
            <a:r>
              <a:rPr lang="en-US" dirty="0" err="1" smtClean="0"/>
              <a:t>DataFrame</a:t>
            </a:r>
            <a:r>
              <a:rPr lang="en-US" dirty="0" smtClean="0"/>
              <a:t>)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Classifier</a:t>
            </a:r>
            <a:r>
              <a:rPr lang="en-US" dirty="0" smtClean="0"/>
              <a:t>: the entity that learns the differences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Fit/train</a:t>
            </a:r>
            <a:r>
              <a:rPr lang="en-US" dirty="0" smtClean="0"/>
              <a:t>: the task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Predict</a:t>
            </a:r>
            <a:r>
              <a:rPr lang="en-US" dirty="0" smtClean="0"/>
              <a:t>: after training, the task of predicting the class of new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499" y="2348334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17569" y="470856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</a:t>
            </a:r>
            <a:endParaRPr lang="en-US" b="1" dirty="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6132095" y="2599823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14" name="AutoShape 72"/>
          <p:cNvSpPr>
            <a:spLocks noChangeArrowheads="1"/>
          </p:cNvSpPr>
          <p:nvPr/>
        </p:nvSpPr>
        <p:spPr bwMode="auto">
          <a:xfrm>
            <a:off x="6132095" y="2598822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505248" y="84220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classifiers are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aren’t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  <p:bldP spid="21" grpId="0" animBg="1"/>
      <p:bldP spid="22" grpId="0"/>
      <p:bldP spid="24" grpId="0"/>
      <p:bldP spid="25" grpId="0"/>
      <p:bldP spid="26" grpId="0" animBg="1"/>
      <p:bldP spid="14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models (Classification and regression) implement at least two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fit(x, y) - Fit the model to the given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predict(x) - Predict the y values associated with the x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62673"/>
            <a:ext cx="4245485" cy="773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for data exploration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40806"/>
              </p:ext>
            </p:extLst>
          </p:nvPr>
        </p:nvGraphicFramePr>
        <p:xfrm>
          <a:off x="1941095" y="21295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2179"/>
              </p:ext>
            </p:extLst>
          </p:nvPr>
        </p:nvGraphicFramePr>
        <p:xfrm>
          <a:off x="1944490" y="25908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12641"/>
              </p:ext>
            </p:extLst>
          </p:nvPr>
        </p:nvGraphicFramePr>
        <p:xfrm>
          <a:off x="1944489" y="30439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62339"/>
              </p:ext>
            </p:extLst>
          </p:nvPr>
        </p:nvGraphicFramePr>
        <p:xfrm>
          <a:off x="1944489" y="350956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76"/>
          <p:cNvSpPr>
            <a:spLocks/>
          </p:cNvSpPr>
          <p:nvPr/>
        </p:nvSpPr>
        <p:spPr bwMode="auto">
          <a:xfrm>
            <a:off x="1712495" y="2053389"/>
            <a:ext cx="186484" cy="2073443"/>
          </a:xfrm>
          <a:prstGeom prst="leftBrace">
            <a:avLst>
              <a:gd name="adj1" fmla="val 2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1026695" y="2358189"/>
            <a:ext cx="54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392" tIns="45696" rIns="91392" bIns="4569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400"/>
              <a:t>Training set</a:t>
            </a:r>
            <a:endParaRPr lang="en-US" altLang="en-US" sz="2400"/>
          </a:p>
        </p:txBody>
      </p:sp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608095" y="2358189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611490" y="2819400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611489" y="3272589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611489" y="3310689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419392" y="4724400"/>
            <a:ext cx="728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/>
          <a:lstStyle>
            <a:lvl1pPr marL="266700" indent="-2667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it-IT" altLang="en-US" sz="1800" dirty="0" smtClean="0"/>
              <a:t> Test </a:t>
            </a:r>
            <a:r>
              <a:rPr lang="it-IT" altLang="en-US" sz="1800" dirty="0"/>
              <a:t>phase</a:t>
            </a:r>
            <a:endParaRPr lang="el-GR" altLang="en-US" sz="1800" u="sng" dirty="0">
              <a:cs typeface="Tahoma" panose="020B0604030504040204" pitchFamily="34" charset="0"/>
            </a:endParaRPr>
          </a:p>
        </p:txBody>
      </p:sp>
      <p:graphicFrame>
        <p:nvGraphicFramePr>
          <p:cNvPr id="1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57645"/>
              </p:ext>
            </p:extLst>
          </p:nvPr>
        </p:nvGraphicFramePr>
        <p:xfrm>
          <a:off x="2073442" y="53340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flipV="1">
            <a:off x="4740442" y="4038600"/>
            <a:ext cx="2095500" cy="1524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6835942" y="4038600"/>
            <a:ext cx="1295400" cy="762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940842" y="4800600"/>
            <a:ext cx="381000" cy="457200"/>
          </a:xfrm>
          <a:prstGeom prst="rect">
            <a:avLst/>
          </a:prstGeom>
          <a:solidFill>
            <a:srgbClr val="FCBA1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dirty="0" smtClean="0"/>
              <a:t>1</a:t>
            </a:r>
            <a:endParaRPr lang="en-US" alt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4138861" y="1588168"/>
            <a:ext cx="176465" cy="762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6093" y="1439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5671" y="365126"/>
            <a:ext cx="3183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Jargon: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: the target attribute that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Training set</a:t>
            </a:r>
            <a:r>
              <a:rPr lang="en-US" dirty="0" smtClean="0"/>
              <a:t>: the table (</a:t>
            </a:r>
            <a:r>
              <a:rPr lang="en-US" dirty="0" err="1" smtClean="0"/>
              <a:t>DataFrame</a:t>
            </a:r>
            <a:r>
              <a:rPr lang="en-US" dirty="0" smtClean="0"/>
              <a:t>)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Classifier</a:t>
            </a:r>
            <a:r>
              <a:rPr lang="en-US" dirty="0" smtClean="0"/>
              <a:t>: the entity that learns the differences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Fit/train</a:t>
            </a:r>
            <a:r>
              <a:rPr lang="en-US" dirty="0" smtClean="0"/>
              <a:t>: the task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Predict</a:t>
            </a:r>
            <a:r>
              <a:rPr lang="en-US" dirty="0" smtClean="0"/>
              <a:t>: after training, the task of predicting the class of new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499" y="2348334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17569" y="470856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</a:t>
            </a:r>
            <a:endParaRPr lang="en-US" b="1" dirty="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6132095" y="2599823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14" name="AutoShape 72"/>
          <p:cNvSpPr>
            <a:spLocks noChangeArrowheads="1"/>
          </p:cNvSpPr>
          <p:nvPr/>
        </p:nvSpPr>
        <p:spPr bwMode="auto">
          <a:xfrm>
            <a:off x="6132095" y="2598822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505248" y="84220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classifiers are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aren’t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4505248" y="85316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classifier must be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5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16490</TotalTime>
  <Words>1487</Words>
  <Application>Microsoft Office PowerPoint</Application>
  <PresentationFormat>Widescreen</PresentationFormat>
  <Paragraphs>366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Tahoma</vt:lpstr>
      <vt:lpstr>Office Theme</vt:lpstr>
      <vt:lpstr>Introduction to Machine Learning Classification for Data Exploration module 9</vt:lpstr>
      <vt:lpstr>This course</vt:lpstr>
      <vt:lpstr>Machine Learning</vt:lpstr>
      <vt:lpstr>Scikit-learn : ML in Python</vt:lpstr>
      <vt:lpstr>Scikit-learn : http://scikit-learn.org/</vt:lpstr>
      <vt:lpstr>Classification</vt:lpstr>
      <vt:lpstr>Classification for prediction</vt:lpstr>
      <vt:lpstr>Fit and predict in classification</vt:lpstr>
      <vt:lpstr>Classification for data exploration</vt:lpstr>
      <vt:lpstr>Classification for Data Exploration</vt:lpstr>
      <vt:lpstr>To visualize decision trees – Windows </vt:lpstr>
      <vt:lpstr>Windows </vt:lpstr>
      <vt:lpstr>Macs</vt:lpstr>
      <vt:lpstr>Decision Tree in a nutshell</vt:lpstr>
      <vt:lpstr>Example: Fountain owners </vt:lpstr>
      <vt:lpstr>PowerPoint Presentation</vt:lpstr>
      <vt:lpstr>Here is the data set</vt:lpstr>
      <vt:lpstr>First split</vt:lpstr>
      <vt:lpstr>First split</vt:lpstr>
      <vt:lpstr>Second split</vt:lpstr>
      <vt:lpstr>Second split</vt:lpstr>
      <vt:lpstr>Second split</vt:lpstr>
      <vt:lpstr>How to train a decision tree in scikit learn</vt:lpstr>
      <vt:lpstr>Predicting High Income</vt:lpstr>
      <vt:lpstr>Today’s data set</vt:lpstr>
      <vt:lpstr>PowerPoint Presentation</vt:lpstr>
      <vt:lpstr>CLEANING</vt:lpstr>
      <vt:lpstr>PowerPoint Presentation</vt:lpstr>
      <vt:lpstr>PowerPoint Presentation</vt:lpstr>
      <vt:lpstr>PowerPoint Presentation</vt:lpstr>
      <vt:lpstr>Interpreting the Tree</vt:lpstr>
      <vt:lpstr>Interpreting the Tree</vt:lpstr>
      <vt:lpstr>Interpreting the Tree</vt:lpstr>
      <vt:lpstr>Interpreting the Tree</vt:lpstr>
      <vt:lpstr>Interpreting the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320</cp:revision>
  <cp:lastPrinted>2016-10-01T17:49:15Z</cp:lastPrinted>
  <dcterms:created xsi:type="dcterms:W3CDTF">2016-07-23T16:13:53Z</dcterms:created>
  <dcterms:modified xsi:type="dcterms:W3CDTF">2017-05-23T00:36:17Z</dcterms:modified>
</cp:coreProperties>
</file>