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61" r:id="rId2"/>
    <p:sldId id="484" r:id="rId3"/>
    <p:sldId id="423" r:id="rId4"/>
    <p:sldId id="436" r:id="rId5"/>
    <p:sldId id="475" r:id="rId6"/>
    <p:sldId id="477" r:id="rId7"/>
    <p:sldId id="478" r:id="rId8"/>
    <p:sldId id="476" r:id="rId9"/>
    <p:sldId id="485" r:id="rId10"/>
    <p:sldId id="479" r:id="rId11"/>
    <p:sldId id="451" r:id="rId12"/>
    <p:sldId id="473" r:id="rId13"/>
    <p:sldId id="474" r:id="rId14"/>
    <p:sldId id="480" r:id="rId15"/>
    <p:sldId id="481" r:id="rId16"/>
    <p:sldId id="482" r:id="rId17"/>
    <p:sldId id="483" r:id="rId18"/>
    <p:sldId id="4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9" autoAdjust="0"/>
    <p:restoredTop sz="96445" autoAdjust="0"/>
  </p:normalViewPr>
  <p:slideViewPr>
    <p:cSldViewPr snapToGrid="0" snapToObjects="1">
      <p:cViewPr>
        <p:scale>
          <a:sx n="75" d="100"/>
          <a:sy n="75" d="100"/>
        </p:scale>
        <p:origin x="1221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8B37-C21A-5B49-AA3A-FF17C8E3A1E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97" y="1051341"/>
            <a:ext cx="8605421" cy="2387600"/>
          </a:xfrm>
        </p:spPr>
        <p:txBody>
          <a:bodyPr/>
          <a:lstStyle/>
          <a:p>
            <a:r>
              <a:rPr lang="en-US" dirty="0" smtClean="0"/>
              <a:t>Merge</a:t>
            </a:r>
            <a:br>
              <a:rPr lang="en-US" dirty="0" smtClean="0"/>
            </a:br>
            <a:r>
              <a:rPr lang="en-US" sz="2000" b="1" dirty="0" smtClean="0"/>
              <a:t>module 7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277" y="4378183"/>
            <a:ext cx="9144000" cy="1338943"/>
          </a:xfrm>
        </p:spPr>
        <p:txBody>
          <a:bodyPr>
            <a:normAutofit/>
          </a:bodyPr>
          <a:lstStyle/>
          <a:p>
            <a:r>
              <a:rPr lang="en-US" dirty="0" smtClean="0"/>
              <a:t>Last update: </a:t>
            </a:r>
            <a:r>
              <a:rPr lang="en-US" dirty="0" smtClean="0"/>
              <a:t>5/3/2017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199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f.merge</a:t>
            </a:r>
            <a:r>
              <a:rPr lang="en-US" dirty="0" smtClean="0"/>
              <a:t>(</a:t>
            </a:r>
            <a:r>
              <a:rPr lang="en-US" dirty="0" err="1" smtClean="0"/>
              <a:t>other_table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2684827"/>
            <a:ext cx="7895705" cy="3847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4181" y="846872"/>
            <a:ext cx="3635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specify the keys to merge on for the table on the left (in this case, </a:t>
            </a:r>
            <a:r>
              <a:rPr lang="en-US" dirty="0" err="1" smtClean="0"/>
              <a:t>df</a:t>
            </a:r>
            <a:r>
              <a:rPr lang="en-US" dirty="0" smtClean="0"/>
              <a:t>) and the table on the right (in this case, </a:t>
            </a:r>
            <a:r>
              <a:rPr lang="en-US" dirty="0" err="1" smtClean="0"/>
              <a:t>df_programs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2753948"/>
            <a:ext cx="8601075" cy="5143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59655" y="2852086"/>
            <a:ext cx="5538032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  <a:endCxn id="7" idx="2"/>
          </p:cNvCxnSpPr>
          <p:nvPr/>
        </p:nvCxnSpPr>
        <p:spPr>
          <a:xfrm flipV="1">
            <a:off x="7128671" y="2324200"/>
            <a:ext cx="2863227" cy="527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37" y="1462357"/>
            <a:ext cx="3918289" cy="2841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265" y="3183758"/>
            <a:ext cx="6165390" cy="359004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7595329" y="2724300"/>
            <a:ext cx="510127" cy="408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/>
          <p:cNvSpPr/>
          <p:nvPr/>
        </p:nvSpPr>
        <p:spPr>
          <a:xfrm flipV="1">
            <a:off x="3550024" y="4978096"/>
            <a:ext cx="2140772" cy="7207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6904" y="115074"/>
            <a:ext cx="406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INNER JOIN: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37" y="4277875"/>
            <a:ext cx="3918289" cy="2876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304" y="5562715"/>
            <a:ext cx="514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INNER JOIN:</a:t>
            </a:r>
          </a:p>
          <a:p>
            <a:r>
              <a:rPr lang="en-US" dirty="0" smtClean="0"/>
              <a:t>Only the values in both tables are kept:</a:t>
            </a:r>
          </a:p>
          <a:p>
            <a:r>
              <a:rPr lang="en-US" dirty="0" smtClean="0"/>
              <a:t>“Faculty!” and “Business Man” </a:t>
            </a:r>
            <a:r>
              <a:rPr lang="en-US" dirty="0" smtClean="0"/>
              <a:t>from </a:t>
            </a:r>
            <a:r>
              <a:rPr lang="en-US" dirty="0" err="1" smtClean="0"/>
              <a:t>df</a:t>
            </a:r>
            <a:r>
              <a:rPr lang="en-US" dirty="0" smtClean="0"/>
              <a:t> and </a:t>
            </a:r>
            <a:r>
              <a:rPr lang="en-US" dirty="0" smtClean="0"/>
              <a:t>“Master of Hacking” from </a:t>
            </a:r>
            <a:r>
              <a:rPr lang="en-US" dirty="0" err="1" smtClean="0"/>
              <a:t>df_programs</a:t>
            </a:r>
            <a:r>
              <a:rPr lang="en-US" dirty="0" smtClean="0"/>
              <a:t> are dropped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508" y="147095"/>
            <a:ext cx="7749147" cy="655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637" y="1062247"/>
            <a:ext cx="4042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121833" y="835000"/>
            <a:ext cx="15416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df_programs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16463"/>
          <a:stretch/>
        </p:blipFill>
        <p:spPr>
          <a:xfrm>
            <a:off x="6723530" y="802979"/>
            <a:ext cx="3344515" cy="1754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46" y="4572520"/>
            <a:ext cx="3920979" cy="2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63" y="6511126"/>
            <a:ext cx="5581722" cy="323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37" y="1462357"/>
            <a:ext cx="3918289" cy="2841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2868248"/>
            <a:ext cx="5583220" cy="3251052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7728000" y="2556440"/>
            <a:ext cx="244785" cy="408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46904" y="115074"/>
            <a:ext cx="406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LEFT JOIN: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7" y="4277875"/>
            <a:ext cx="3918289" cy="2876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379" y="5545566"/>
            <a:ext cx="487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 JOIN:</a:t>
            </a:r>
          </a:p>
          <a:p>
            <a:r>
              <a:rPr lang="en-US" dirty="0" smtClean="0"/>
              <a:t>All values from the left table are kept:</a:t>
            </a:r>
          </a:p>
          <a:p>
            <a:r>
              <a:rPr lang="en-US" dirty="0" smtClean="0"/>
              <a:t>“Faculty!” and “Business Man” are kept</a:t>
            </a:r>
            <a:r>
              <a:rPr lang="en-US" dirty="0" smtClean="0"/>
              <a:t>, </a:t>
            </a:r>
            <a:r>
              <a:rPr lang="en-US" dirty="0" smtClean="0"/>
              <a:t>“Master of Hacking” </a:t>
            </a:r>
            <a:r>
              <a:rPr lang="en-US" dirty="0" smtClean="0"/>
              <a:t>is </a:t>
            </a:r>
            <a:r>
              <a:rPr lang="en-US" dirty="0" smtClean="0"/>
              <a:t>not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5637" y="1062247"/>
            <a:ext cx="4042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234" y="6111418"/>
            <a:ext cx="5626251" cy="362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585" y="262363"/>
            <a:ext cx="7758393" cy="4789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2034" y="6109152"/>
            <a:ext cx="6459966" cy="725485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121833" y="835000"/>
            <a:ext cx="15416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df_programs</a:t>
            </a:r>
            <a:endParaRPr lang="en-US" sz="2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/>
          <a:srcRect t="16463"/>
          <a:stretch/>
        </p:blipFill>
        <p:spPr>
          <a:xfrm>
            <a:off x="6723530" y="802979"/>
            <a:ext cx="3344515" cy="1754053"/>
          </a:xfrm>
          <a:prstGeom prst="rect">
            <a:avLst/>
          </a:prstGeom>
        </p:spPr>
      </p:pic>
      <p:sp>
        <p:nvSpPr>
          <p:cNvPr id="24" name="Bent Arrow 23"/>
          <p:cNvSpPr/>
          <p:nvPr/>
        </p:nvSpPr>
        <p:spPr>
          <a:xfrm flipV="1">
            <a:off x="3550024" y="4978096"/>
            <a:ext cx="2140772" cy="7207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46" y="4572520"/>
            <a:ext cx="3920979" cy="2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65" y="6493066"/>
            <a:ext cx="5029201" cy="327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37" y="1462357"/>
            <a:ext cx="3918289" cy="284174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7911509" y="2596070"/>
            <a:ext cx="244785" cy="408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4325" y="109058"/>
            <a:ext cx="406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OUTER JOIN: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37" y="4277875"/>
            <a:ext cx="3918289" cy="2876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379" y="5717689"/>
            <a:ext cx="487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OUTER JOIN:</a:t>
            </a:r>
          </a:p>
          <a:p>
            <a:r>
              <a:rPr lang="en-US" dirty="0" smtClean="0"/>
              <a:t>All values from the both tables are kept:</a:t>
            </a:r>
          </a:p>
          <a:p>
            <a:r>
              <a:rPr lang="en-US" dirty="0"/>
              <a:t>“Faculty!” and “Business Man” are kept, </a:t>
            </a:r>
            <a:r>
              <a:rPr lang="en-US" dirty="0" smtClean="0"/>
              <a:t>as well as “Master </a:t>
            </a:r>
            <a:r>
              <a:rPr lang="en-US" dirty="0"/>
              <a:t>of Hacking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637" y="1062247"/>
            <a:ext cx="4042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026" y="193085"/>
            <a:ext cx="8101629" cy="5186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121833" y="835000"/>
            <a:ext cx="15416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df_programs</a:t>
            </a:r>
            <a:endParaRPr lang="en-US" sz="20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/>
          <a:srcRect t="16463"/>
          <a:stretch/>
        </p:blipFill>
        <p:spPr>
          <a:xfrm>
            <a:off x="6723530" y="802979"/>
            <a:ext cx="3344515" cy="1754053"/>
          </a:xfrm>
          <a:prstGeom prst="rect">
            <a:avLst/>
          </a:prstGeom>
        </p:spPr>
      </p:pic>
      <p:sp>
        <p:nvSpPr>
          <p:cNvPr id="25" name="Bent Arrow 24"/>
          <p:cNvSpPr/>
          <p:nvPr/>
        </p:nvSpPr>
        <p:spPr>
          <a:xfrm flipV="1">
            <a:off x="3550024" y="4978096"/>
            <a:ext cx="2140772" cy="7207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46" y="4572520"/>
            <a:ext cx="3920979" cy="2826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6763" y="6149651"/>
            <a:ext cx="5027703" cy="2914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5265" y="2868248"/>
            <a:ext cx="5029201" cy="29284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2235" y="5749943"/>
            <a:ext cx="5067812" cy="32666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782235" y="5774689"/>
            <a:ext cx="5131398" cy="1046279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on </a:t>
            </a:r>
            <a:r>
              <a:rPr lang="en-US" b="1" dirty="0" smtClean="0"/>
              <a:t>indices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40" y="742801"/>
            <a:ext cx="4824673" cy="5513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636" y="2033847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row per student =&gt;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2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df_programs_i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174" y="3330633"/>
            <a:ext cx="22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row per Program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486894">
            <a:off x="738919" y="4930832"/>
            <a:ext cx="279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Program is the index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0" y="1841500"/>
            <a:ext cx="6082349" cy="4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3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17" y="2446120"/>
            <a:ext cx="6507746" cy="36235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39273" y="2480533"/>
            <a:ext cx="4158790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  <a:endCxn id="7" idx="1"/>
          </p:cNvCxnSpPr>
          <p:nvPr/>
        </p:nvCxnSpPr>
        <p:spPr>
          <a:xfrm flipV="1">
            <a:off x="6518668" y="748860"/>
            <a:ext cx="1140125" cy="1731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58793" y="425694"/>
            <a:ext cx="429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key to use in the right table is the index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7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programming skills level, find the average number of units to be completed by students with that programming skill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existing program (i.e., for each Program in </a:t>
            </a:r>
            <a:r>
              <a:rPr lang="en-US" dirty="0" err="1"/>
              <a:t>df_programs</a:t>
            </a:r>
            <a:r>
              <a:rPr lang="en-US" dirty="0"/>
              <a:t>), find the units required to complete it and the number of students belonging to that program that responded to the survey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student in </a:t>
            </a:r>
            <a:r>
              <a:rPr lang="en-US" dirty="0" err="1" smtClean="0"/>
              <a:t>df_students</a:t>
            </a:r>
            <a:r>
              <a:rPr lang="en-US" dirty="0" smtClean="0"/>
              <a:t>, the number of weekly hours they are working, assuming that: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required unit of coursework is 0.25 hours a week of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Job=0 is 0 hours a week of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Job=0.5 is 20 hours a week of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Job=1 is 40 hours a week of work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9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Announcement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38" y="1690687"/>
            <a:ext cx="11010900" cy="47958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midterm is on </a:t>
            </a:r>
            <a:r>
              <a:rPr lang="en-US" dirty="0" smtClean="0"/>
              <a:t>5/10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PART 1 (in class)</a:t>
            </a:r>
          </a:p>
          <a:p>
            <a:pPr lvl="1"/>
            <a:r>
              <a:rPr lang="en-US" dirty="0" smtClean="0"/>
              <a:t>A few questions of the same style as the HW</a:t>
            </a:r>
          </a:p>
          <a:p>
            <a:pPr lvl="1"/>
            <a:r>
              <a:rPr lang="en-US" dirty="0" smtClean="0"/>
              <a:t>Open book, open internet</a:t>
            </a:r>
          </a:p>
          <a:p>
            <a:pPr lvl="1"/>
            <a:r>
              <a:rPr lang="en-US" dirty="0" smtClean="0"/>
              <a:t>But you cannot communicate with anybody</a:t>
            </a:r>
          </a:p>
          <a:p>
            <a:pPr lvl="1"/>
            <a:r>
              <a:rPr lang="en-US" dirty="0" smtClean="0"/>
              <a:t>(Keep in mind that in job interviews you should avoid looking up easy stuff online)</a:t>
            </a:r>
          </a:p>
          <a:p>
            <a:pPr lvl="1"/>
            <a:r>
              <a:rPr lang="en-US" dirty="0" smtClean="0"/>
              <a:t>Content covered: up to </a:t>
            </a:r>
            <a:r>
              <a:rPr lang="en-US" dirty="0" smtClean="0"/>
              <a:t>5/3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PART 2 (take-home)</a:t>
            </a:r>
          </a:p>
          <a:p>
            <a:pPr lvl="1"/>
            <a:r>
              <a:rPr lang="en-US" dirty="0" smtClean="0"/>
              <a:t>You will be given a data set to clean and to analyze</a:t>
            </a:r>
          </a:p>
          <a:p>
            <a:pPr lvl="1"/>
            <a:r>
              <a:rPr lang="en-US" dirty="0" smtClean="0"/>
              <a:t>You will have a week to do it</a:t>
            </a:r>
          </a:p>
          <a:p>
            <a:pPr lvl="1"/>
            <a:r>
              <a:rPr lang="en-US" dirty="0" smtClean="0"/>
              <a:t>Content covered: up to </a:t>
            </a:r>
            <a:r>
              <a:rPr lang="en-US" dirty="0" smtClean="0"/>
              <a:t>5/7 </a:t>
            </a:r>
            <a:r>
              <a:rPr lang="en-US" dirty="0" smtClean="0"/>
              <a:t>included</a:t>
            </a:r>
          </a:p>
        </p:txBody>
      </p:sp>
    </p:spTree>
    <p:extLst>
      <p:ext uri="{BB962C8B-B14F-4D97-AF65-F5344CB8AC3E}">
        <p14:creationId xmlns:p14="http://schemas.microsoft.com/office/powerpoint/2010/main" val="42464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retrieve information from a table to another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59" y="2936257"/>
            <a:ext cx="4723542" cy="34257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259185" y="3570921"/>
            <a:ext cx="2665036" cy="585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2190" y="5057516"/>
            <a:ext cx="61957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bring the information on the units required from the table on the right to the table on the left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405" y="2460271"/>
            <a:ext cx="3732136" cy="16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cleaned_survey.csv </a:t>
            </a:r>
          </a:p>
        </p:txBody>
      </p:sp>
    </p:spTree>
    <p:extLst>
      <p:ext uri="{BB962C8B-B14F-4D97-AF65-F5344CB8AC3E}">
        <p14:creationId xmlns:p14="http://schemas.microsoft.com/office/powerpoint/2010/main" val="7576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on </a:t>
            </a:r>
            <a:r>
              <a:rPr lang="en-US" b="1" dirty="0" smtClean="0"/>
              <a:t>columns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40" y="742801"/>
            <a:ext cx="4824673" cy="5513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636" y="2033847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row per student =&gt;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2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df_programs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174" y="3330633"/>
            <a:ext cx="22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row per Program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1969051"/>
            <a:ext cx="5921132" cy="371737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412402" y="5210818"/>
            <a:ext cx="478715" cy="258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821" y="5099670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fictitious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3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936" y="2880486"/>
            <a:ext cx="6925403" cy="3853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79" y="130557"/>
            <a:ext cx="10515600" cy="804199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f.merge</a:t>
            </a:r>
            <a:r>
              <a:rPr lang="en-US" dirty="0" smtClean="0"/>
              <a:t>(</a:t>
            </a:r>
            <a:r>
              <a:rPr lang="en-US" dirty="0" err="1" smtClean="0"/>
              <a:t>other_table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85435" y="2967523"/>
            <a:ext cx="389807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  <a:endCxn id="15" idx="2"/>
          </p:cNvCxnSpPr>
          <p:nvPr/>
        </p:nvCxnSpPr>
        <p:spPr>
          <a:xfrm flipH="1" flipV="1">
            <a:off x="1535064" y="2323475"/>
            <a:ext cx="545275" cy="644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739" y="970184"/>
            <a:ext cx="1013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Performs the merge on the columns with the same name. In this case,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df.Program</a:t>
            </a:r>
            <a:r>
              <a:rPr lang="en-US" dirty="0" smtClean="0"/>
              <a:t> = </a:t>
            </a:r>
            <a:r>
              <a:rPr lang="en-US" dirty="0" err="1" smtClean="0"/>
              <a:t>df_programs.Program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6627" y="1954143"/>
            <a:ext cx="18568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 TABLE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90678" y="1989200"/>
            <a:ext cx="18568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 TABLE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2977556" y="2988337"/>
            <a:ext cx="1481488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0"/>
            <a:endCxn id="16" idx="2"/>
          </p:cNvCxnSpPr>
          <p:nvPr/>
        </p:nvCxnSpPr>
        <p:spPr>
          <a:xfrm flipH="1" flipV="1">
            <a:off x="3619115" y="2358532"/>
            <a:ext cx="99185" cy="629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5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199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f.merge</a:t>
            </a:r>
            <a:r>
              <a:rPr lang="en-US" dirty="0" smtClean="0"/>
              <a:t>(</a:t>
            </a:r>
            <a:r>
              <a:rPr lang="en-US" dirty="0" err="1" smtClean="0"/>
              <a:t>other_table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67" y="2684827"/>
            <a:ext cx="7895705" cy="384741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613421" y="2805947"/>
            <a:ext cx="5203854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2199" y="2447366"/>
            <a:ext cx="279717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Let’s show just few columns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582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15899</TotalTime>
  <Words>463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Merge module 7</vt:lpstr>
      <vt:lpstr>Announcement</vt:lpstr>
      <vt:lpstr>Merge</vt:lpstr>
      <vt:lpstr>Today’s data set</vt:lpstr>
      <vt:lpstr>Merge on columns</vt:lpstr>
      <vt:lpstr>df</vt:lpstr>
      <vt:lpstr>df_programs</vt:lpstr>
      <vt:lpstr>df.merge(other_table)</vt:lpstr>
      <vt:lpstr>df.merge(other_table)</vt:lpstr>
      <vt:lpstr>df.merge(other_table)</vt:lpstr>
      <vt:lpstr>PowerPoint Presentation</vt:lpstr>
      <vt:lpstr>PowerPoint Presentation</vt:lpstr>
      <vt:lpstr>PowerPoint Presentation</vt:lpstr>
      <vt:lpstr>Merge on indices</vt:lpstr>
      <vt:lpstr>df</vt:lpstr>
      <vt:lpstr>df_programs_i</vt:lpstr>
      <vt:lpstr>PowerPoint Presentation</vt:lpstr>
      <vt:lpstr>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Michele Samorani</cp:lastModifiedBy>
  <cp:revision>261</cp:revision>
  <cp:lastPrinted>2016-10-01T17:49:15Z</cp:lastPrinted>
  <dcterms:created xsi:type="dcterms:W3CDTF">2016-07-23T16:13:53Z</dcterms:created>
  <dcterms:modified xsi:type="dcterms:W3CDTF">2017-05-03T17:03:49Z</dcterms:modified>
</cp:coreProperties>
</file>