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61" r:id="rId2"/>
    <p:sldId id="375" r:id="rId3"/>
    <p:sldId id="350" r:id="rId4"/>
    <p:sldId id="417" r:id="rId5"/>
    <p:sldId id="414" r:id="rId6"/>
    <p:sldId id="415" r:id="rId7"/>
    <p:sldId id="423" r:id="rId8"/>
    <p:sldId id="416" r:id="rId9"/>
    <p:sldId id="418" r:id="rId10"/>
    <p:sldId id="422" r:id="rId11"/>
    <p:sldId id="419" r:id="rId12"/>
    <p:sldId id="420" r:id="rId13"/>
    <p:sldId id="421" r:id="rId14"/>
    <p:sldId id="4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9" autoAdjust="0"/>
    <p:restoredTop sz="94045"/>
  </p:normalViewPr>
  <p:slideViewPr>
    <p:cSldViewPr snapToGrid="0" snapToObjects="1">
      <p:cViewPr varScale="1">
        <p:scale>
          <a:sx n="84" d="100"/>
          <a:sy n="84" d="100"/>
        </p:scale>
        <p:origin x="87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56E-58B2-47EE-80C9-F8F2A5E919B3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5DEF-2CF6-4E67-97F4-F3E01048FF27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FCA1-825C-4633-843D-E82316D2683A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29-E45A-4179-8818-41A813C88E9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18D-B171-40CD-A629-9894A8FB8E5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53F6-BE61-4033-9FDE-3E8D3DD8934E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FD65-C2AC-4AA4-BF22-6D52E39159D8}" type="datetime1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AA1-E64F-4B63-94B0-9F6FA2BBFC07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0230-2B0A-4D9B-B6C0-5ABAF273E56A}" type="datetime1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1FAD-1FDA-4F91-BE03-528ECA61A12B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11FF-CCFB-4010-B996-ABEF580F551F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51D9-AC64-44BC-B3C9-E7E0DC674C86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courses.science.psu.edu/stat510/node/4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dfin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71226"/>
          </a:xfrm>
        </p:spPr>
        <p:txBody>
          <a:bodyPr/>
          <a:lstStyle/>
          <a:p>
            <a:r>
              <a:rPr lang="en-US" dirty="0" smtClean="0"/>
              <a:t>Univariate Time Series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module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277" y="4378183"/>
            <a:ext cx="9144000" cy="13389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923925"/>
          </a:xfrm>
        </p:spPr>
        <p:txBody>
          <a:bodyPr/>
          <a:lstStyle/>
          <a:p>
            <a:r>
              <a:rPr lang="en-US" dirty="0" smtClean="0"/>
              <a:t>Housing Prices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232"/>
            <a:ext cx="1886119" cy="7318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04" y="2114552"/>
            <a:ext cx="6437598" cy="41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housing prices correlated to Alphabet stock prices?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anwer</a:t>
            </a:r>
            <a:r>
              <a:rPr lang="en-US" dirty="0"/>
              <a:t> this question, we first need to align the two Series. The Series </a:t>
            </a:r>
            <a:r>
              <a:rPr lang="en-US" i="1" dirty="0"/>
              <a:t>housing</a:t>
            </a:r>
            <a:r>
              <a:rPr lang="en-US" dirty="0"/>
              <a:t> has one try for each ending day of each month and a value that is the 3-month moving </a:t>
            </a:r>
            <a:r>
              <a:rPr lang="en-US" dirty="0" smtClean="0"/>
              <a:t>median; </a:t>
            </a:r>
            <a:r>
              <a:rPr lang="en-US" dirty="0"/>
              <a:t>the series </a:t>
            </a:r>
            <a:r>
              <a:rPr lang="en-US" i="1" dirty="0"/>
              <a:t>stock</a:t>
            </a:r>
            <a:r>
              <a:rPr lang="en-US" dirty="0"/>
              <a:t> has one entry for each </a:t>
            </a:r>
            <a:r>
              <a:rPr lang="en-US" b="1" dirty="0"/>
              <a:t>trading day</a:t>
            </a:r>
            <a:r>
              <a:rPr lang="en-US" dirty="0"/>
              <a:t> and the value that is the closing price.</a:t>
            </a:r>
          </a:p>
          <a:p>
            <a:r>
              <a:rPr lang="en-US" dirty="0"/>
              <a:t>We will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“Pad”</a:t>
            </a:r>
            <a:r>
              <a:rPr lang="en-US" dirty="0"/>
              <a:t> </a:t>
            </a:r>
            <a:r>
              <a:rPr lang="en-US" i="1" dirty="0"/>
              <a:t>stock</a:t>
            </a:r>
            <a:r>
              <a:rPr lang="en-US" dirty="0"/>
              <a:t> so that there are no missing days (currently, holidays are missing)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the 3-month moving </a:t>
            </a:r>
            <a:r>
              <a:rPr lang="en-US" dirty="0" smtClean="0"/>
              <a:t>median of</a:t>
            </a:r>
            <a:r>
              <a:rPr lang="en-US" dirty="0"/>
              <a:t> </a:t>
            </a:r>
            <a:r>
              <a:rPr lang="en-US" i="1" dirty="0"/>
              <a:t>stock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Retain only the end-of-month days in </a:t>
            </a:r>
            <a:r>
              <a:rPr lang="en-US" i="1" dirty="0"/>
              <a:t>stock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missing days with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asfreq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11550" y="3867150"/>
            <a:ext cx="4756150" cy="48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362" y="3094819"/>
            <a:ext cx="4797425" cy="52912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41750" y="4427913"/>
            <a:ext cx="383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method </a:t>
            </a:r>
            <a:r>
              <a:rPr lang="en-US" b="1" dirty="0" err="1" smtClean="0"/>
              <a:t>asfreq</a:t>
            </a:r>
            <a:r>
              <a:rPr lang="en-US" dirty="0" smtClean="0"/>
              <a:t> changes the frequency of the series (in this case to 1 day) and fill the holes by propagating forward (</a:t>
            </a:r>
            <a:r>
              <a:rPr lang="en-US" dirty="0" err="1" smtClean="0"/>
              <a:t>ffill</a:t>
            </a:r>
            <a:r>
              <a:rPr lang="en-US" dirty="0" smtClean="0"/>
              <a:t>) or backward (</a:t>
            </a:r>
            <a:r>
              <a:rPr lang="en-US" dirty="0" err="1" smtClean="0"/>
              <a:t>bfill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4" y="2397108"/>
            <a:ext cx="3218476" cy="35890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34310"/>
          <a:stretch/>
        </p:blipFill>
        <p:spPr>
          <a:xfrm>
            <a:off x="8486556" y="2249083"/>
            <a:ext cx="2977716" cy="38121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50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14325"/>
            <a:ext cx="11931650" cy="1325563"/>
          </a:xfrm>
        </p:spPr>
        <p:txBody>
          <a:bodyPr/>
          <a:lstStyle/>
          <a:p>
            <a:r>
              <a:rPr lang="en-US" dirty="0"/>
              <a:t>3. Retain the same days as in the housing Series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11550" y="3867150"/>
            <a:ext cx="4756150" cy="48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7" y="2741750"/>
            <a:ext cx="2757340" cy="3369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02" y="2741750"/>
            <a:ext cx="2721199" cy="3369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671" y="3135281"/>
            <a:ext cx="3925927" cy="50485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87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214633"/>
            <a:ext cx="10515600" cy="820930"/>
          </a:xfrm>
        </p:spPr>
        <p:txBody>
          <a:bodyPr/>
          <a:lstStyle/>
          <a:p>
            <a:r>
              <a:rPr lang="en-US" dirty="0" smtClean="0"/>
              <a:t>Correlation Housing Prices vs GOOGL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flipH="1">
            <a:off x="3422650" y="2082800"/>
            <a:ext cx="10541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22800" y="2192635"/>
            <a:ext cx="191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REALLY HIGH!</a:t>
            </a:r>
            <a:endParaRPr lang="en-US" sz="2400" b="1" dirty="0"/>
          </a:p>
        </p:txBody>
      </p:sp>
      <p:sp>
        <p:nvSpPr>
          <p:cNvPr id="8" name="Right Arrow 7"/>
          <p:cNvSpPr/>
          <p:nvPr/>
        </p:nvSpPr>
        <p:spPr>
          <a:xfrm>
            <a:off x="4168774" y="4654550"/>
            <a:ext cx="1838325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7024" y="4301014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at Feb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1699" y="6413499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0" y="1679796"/>
            <a:ext cx="3014651" cy="97450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0" y="3298534"/>
            <a:ext cx="3733064" cy="236393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109" y="2903709"/>
            <a:ext cx="4616164" cy="322175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006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4921" y="4807789"/>
            <a:ext cx="4410973" cy="71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64920" y="4094672"/>
            <a:ext cx="4410973" cy="713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64919" y="3381555"/>
            <a:ext cx="4410973" cy="7131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64921" y="2668438"/>
            <a:ext cx="1439129" cy="7131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Matplotlib</a:t>
            </a:r>
            <a:r>
              <a:rPr lang="en-US" b="1" dirty="0" smtClean="0"/>
              <a:t> /</a:t>
            </a:r>
          </a:p>
          <a:p>
            <a:pPr algn="ctr"/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76181" y="2668437"/>
            <a:ext cx="1299713" cy="713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scikitlearn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12765" y="523082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6191" y="5046156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Language, syntax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38932" y="445273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6191" y="4268064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 package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38932" y="374279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6191" y="3558126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package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0279" y="296470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7538" y="2780034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package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03375" y="2035951"/>
            <a:ext cx="999594" cy="44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2582" y="1638338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packages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58034" y="3478552"/>
            <a:ext cx="659219" cy="39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039" y="3457418"/>
            <a:ext cx="194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TODAY</a:t>
            </a:r>
            <a:endParaRPr lang="en-US" sz="2400" b="1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here</a:t>
            </a:r>
            <a:r>
              <a:rPr lang="en-US" dirty="0"/>
              <a:t>: </a:t>
            </a:r>
            <a:r>
              <a:rPr lang="en-US" i="1" dirty="0"/>
              <a:t>a sequence of measurements of the same variable collected over time</a:t>
            </a:r>
            <a:r>
              <a:rPr lang="en-US" dirty="0"/>
              <a:t>. Examples: stock prices, demand, housing prices</a:t>
            </a:r>
            <a:r>
              <a:rPr lang="en-US" dirty="0" smtClean="0"/>
              <a:t>.</a:t>
            </a:r>
          </a:p>
          <a:p>
            <a:r>
              <a:rPr lang="en-US" dirty="0"/>
              <a:t>In pandas a univariate time series is a Series object where the index is a "timestamp".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 will look at two time series:</a:t>
            </a:r>
          </a:p>
          <a:p>
            <a:pPr lvl="1"/>
            <a:r>
              <a:rPr lang="en-US" dirty="0" smtClean="0"/>
              <a:t>The price of Alphabet shares (GOOGL)</a:t>
            </a:r>
          </a:p>
          <a:p>
            <a:pPr lvl="1"/>
            <a:r>
              <a:rPr lang="en-US" dirty="0" smtClean="0"/>
              <a:t>The median housing price in Santa Clara</a:t>
            </a:r>
          </a:p>
          <a:p>
            <a:pPr lvl="1"/>
            <a:endParaRPr lang="en-US" dirty="0"/>
          </a:p>
          <a:p>
            <a:r>
              <a:rPr lang="en-US" dirty="0" smtClean="0"/>
              <a:t>Our goals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Practice data manipulation with Series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Assess </a:t>
            </a:r>
            <a:r>
              <a:rPr lang="en-US" dirty="0" smtClean="0"/>
              <a:t>correlation </a:t>
            </a:r>
            <a:r>
              <a:rPr lang="en-US" dirty="0" smtClean="0"/>
              <a:t>between stock market and housing prices in the Bay Area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8" y="3467100"/>
            <a:ext cx="1776589" cy="729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8" y="1396410"/>
            <a:ext cx="8340725" cy="1480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2110"/>
            <a:ext cx="10515600" cy="911225"/>
          </a:xfrm>
        </p:spPr>
        <p:txBody>
          <a:bodyPr/>
          <a:lstStyle/>
          <a:p>
            <a:r>
              <a:rPr lang="en-US" dirty="0" smtClean="0"/>
              <a:t>Create the Series object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3623523" y="1269151"/>
            <a:ext cx="5910193" cy="940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33716" y="996101"/>
            <a:ext cx="238125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Stock symbol </a:t>
            </a:r>
            <a:r>
              <a:rPr lang="en-US" dirty="0" smtClean="0">
                <a:solidFill>
                  <a:schemeClr val="tx1"/>
                </a:solidFill>
              </a:rPr>
              <a:t>to track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6060030" y="2390775"/>
            <a:ext cx="3185570" cy="1076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245600" y="3194050"/>
            <a:ext cx="11430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2124134" y="4025900"/>
            <a:ext cx="6759516" cy="1530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83650" y="5283200"/>
            <a:ext cx="224155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 the price using </a:t>
            </a:r>
            <a:r>
              <a:rPr lang="en-US" i="1" dirty="0" err="1" smtClean="0">
                <a:solidFill>
                  <a:schemeClr val="tx1"/>
                </a:solidFill>
              </a:rPr>
              <a:t>matplotlib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look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Series object has one entry for each trading day. The index (of type </a:t>
            </a:r>
            <a:r>
              <a:rPr lang="en-US" i="1" dirty="0"/>
              <a:t>datetime64</a:t>
            </a:r>
            <a:r>
              <a:rPr lang="en-US" dirty="0"/>
              <a:t>) is the day and the value (of type </a:t>
            </a:r>
            <a:r>
              <a:rPr lang="en-US" i="1" dirty="0"/>
              <a:t>float64</a:t>
            </a:r>
            <a:r>
              <a:rPr lang="en-US" dirty="0"/>
              <a:t>) is the closing price.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72" y="3289300"/>
            <a:ext cx="2669465" cy="30226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91" y="3289300"/>
            <a:ext cx="2780913" cy="30836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35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80" y="1796995"/>
            <a:ext cx="6398047" cy="444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923925"/>
          </a:xfrm>
        </p:spPr>
        <p:txBody>
          <a:bodyPr/>
          <a:lstStyle/>
          <a:p>
            <a:r>
              <a:rPr lang="en-US" dirty="0" smtClean="0"/>
              <a:t>GOOGL price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1146175"/>
            <a:ext cx="1444625" cy="7425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6197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day had the largest stock price?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10 days with largest stock price? Report both the day and the price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class 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much profit (%) would we make if we bought at the beginning and sold everything on the last day? Do not type in any date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moving average of the price at each trading session? Use a 50-trading-days window. </a:t>
            </a:r>
            <a:r>
              <a:rPr lang="en-US" i="1" dirty="0"/>
              <a:t>Hint</a:t>
            </a:r>
            <a:r>
              <a:rPr lang="en-US" dirty="0"/>
              <a:t>: Explore the method </a:t>
            </a:r>
            <a:r>
              <a:rPr lang="en-US" i="1" dirty="0" smtClean="0"/>
              <a:t>rolling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this investment strategy: buy on day x and then sell after 5 days (on day x+5). Find the expected profit (in %) of this operation. </a:t>
            </a:r>
            <a:r>
              <a:rPr lang="en-US" i="1" dirty="0"/>
              <a:t>Hint</a:t>
            </a:r>
            <a:r>
              <a:rPr lang="en-US" dirty="0"/>
              <a:t>: explore the method </a:t>
            </a:r>
            <a:r>
              <a:rPr lang="en-US" i="1" dirty="0"/>
              <a:t>shift </a:t>
            </a:r>
            <a:endParaRPr lang="en-US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In class</a:t>
            </a: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this investment strategy: buy whenever the price goes above the 20-day moving average, and then sell after 5 trading sessions. How much profit (in %) would we make on average?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53" y="4618465"/>
            <a:ext cx="3370844" cy="1697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 </a:t>
            </a:r>
            <a:r>
              <a:rPr lang="en-US" i="1" dirty="0"/>
              <a:t>santaclara_sfh.csv</a:t>
            </a:r>
            <a:r>
              <a:rPr lang="en-US" dirty="0"/>
              <a:t> was downloaded from </a:t>
            </a:r>
            <a:r>
              <a:rPr lang="en-US" u="sng" dirty="0">
                <a:hlinkClick r:id="rId3"/>
              </a:rPr>
              <a:t>redfin.com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end of month day, this file reports the median price of a single family home (</a:t>
            </a:r>
            <a:r>
              <a:rPr lang="en-US" dirty="0" err="1"/>
              <a:t>sfh</a:t>
            </a:r>
            <a:r>
              <a:rPr lang="en-US" dirty="0"/>
              <a:t>) in zip code 95050 over the previous 3 months.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61000" y="5467350"/>
            <a:ext cx="1828800" cy="212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34250" y="5080822"/>
            <a:ext cx="381635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Median price of sales between </a:t>
            </a:r>
          </a:p>
          <a:p>
            <a:r>
              <a:rPr lang="en-US" dirty="0" smtClean="0"/>
              <a:t>2012-02-01 and 2012-04-30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91000" y="5530850"/>
            <a:ext cx="1270000" cy="29845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8288</TotalTime>
  <Words>475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Univariate Time Series  module 3</vt:lpstr>
      <vt:lpstr>This course</vt:lpstr>
      <vt:lpstr>Univariate Time Series</vt:lpstr>
      <vt:lpstr>Today’s data </vt:lpstr>
      <vt:lpstr>Create the Series object stock</vt:lpstr>
      <vt:lpstr>Take a look at stock</vt:lpstr>
      <vt:lpstr>GOOGL price</vt:lpstr>
      <vt:lpstr>Some problems</vt:lpstr>
      <vt:lpstr>Housing Prices</vt:lpstr>
      <vt:lpstr>Housing Prices</vt:lpstr>
      <vt:lpstr>Are housing prices correlated to Alphabet stock prices?</vt:lpstr>
      <vt:lpstr>1. Add missing days with asfreq</vt:lpstr>
      <vt:lpstr>3. Retain the same days as in the housing Series</vt:lpstr>
      <vt:lpstr>Correlation Housing Prices vs GOOGL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176</cp:revision>
  <cp:lastPrinted>2016-10-01T17:49:15Z</cp:lastPrinted>
  <dcterms:created xsi:type="dcterms:W3CDTF">2016-07-23T16:13:53Z</dcterms:created>
  <dcterms:modified xsi:type="dcterms:W3CDTF">2017-09-27T20:15:14Z</dcterms:modified>
</cp:coreProperties>
</file>