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C1C0"/>
    <a:srgbClr val="008DA2"/>
    <a:srgbClr val="0C10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92"/>
    <p:restoredTop sz="94690"/>
  </p:normalViewPr>
  <p:slideViewPr>
    <p:cSldViewPr snapToGrid="0" snapToObjects="1">
      <p:cViewPr varScale="1">
        <p:scale>
          <a:sx n="91" d="100"/>
          <a:sy n="91" d="100"/>
        </p:scale>
        <p:origin x="145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A6D83-0286-944F-8AD7-9B79BDA19775}" type="datetimeFigureOut">
              <a:rPr lang="en-US"/>
              <a:pPr/>
              <a:t>12/17/16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FD991-96AB-7344-8F98-B74FAB4F105D}" type="slidenum">
              <a:rPr/>
              <a:pPr/>
              <a:t>‹#›</a:t>
            </a:fld>
            <a:endParaRPr lang="en-US"/>
          </a:p>
        </p:txBody>
      </p:sp>
    </p:spTree>
    <p:extLst>
      <p:ext uri="{BB962C8B-B14F-4D97-AF65-F5344CB8AC3E}">
        <p14:creationId xmlns:p14="http://schemas.microsoft.com/office/powerpoint/2010/main" val="10734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0B7C0C06-408C-5F48-809D-828F096E4750}" type="datetimeFigureOut">
              <a:rPr lang="en-US" smtClean="0"/>
              <a:pPr/>
              <a:t>12/17/16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2B12-85E2-4044-B58A-44D4DF84CFF5}" type="slidenum">
              <a:rPr lang="en-US" smtClean="0"/>
              <a:pPr/>
              <a:t>‹#›</a:t>
            </a:fld>
            <a:endParaRPr lang="en-US"/>
          </a:p>
        </p:txBody>
      </p:sp>
    </p:spTree>
    <p:extLst>
      <p:ext uri="{BB962C8B-B14F-4D97-AF65-F5344CB8AC3E}">
        <p14:creationId xmlns:p14="http://schemas.microsoft.com/office/powerpoint/2010/main" val="10162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7C0C06-408C-5F48-809D-828F096E4750}" type="datetimeFigureOut">
              <a:rPr lang="en-US" smtClean="0"/>
              <a:pPr/>
              <a:t>12/17/16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2B12-85E2-4044-B58A-44D4DF84CFF5}" type="slidenum">
              <a:rPr lang="en-US" smtClean="0"/>
              <a:pPr/>
              <a:t>‹#›</a:t>
            </a:fld>
            <a:endParaRPr lang="en-US"/>
          </a:p>
        </p:txBody>
      </p:sp>
    </p:spTree>
    <p:extLst>
      <p:ext uri="{BB962C8B-B14F-4D97-AF65-F5344CB8AC3E}">
        <p14:creationId xmlns:p14="http://schemas.microsoft.com/office/powerpoint/2010/main" val="105020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7C0C06-408C-5F48-809D-828F096E4750}" type="datetimeFigureOut">
              <a:rPr lang="en-US" smtClean="0"/>
              <a:pPr/>
              <a:t>12/17/16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2B12-85E2-4044-B58A-44D4DF84CFF5}" type="slidenum">
              <a:rPr lang="en-US" smtClean="0"/>
              <a:pPr/>
              <a:t>‹#›</a:t>
            </a:fld>
            <a:endParaRPr lang="en-US"/>
          </a:p>
        </p:txBody>
      </p:sp>
    </p:spTree>
    <p:extLst>
      <p:ext uri="{BB962C8B-B14F-4D97-AF65-F5344CB8AC3E}">
        <p14:creationId xmlns:p14="http://schemas.microsoft.com/office/powerpoint/2010/main" val="22433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7C0C06-408C-5F48-809D-828F096E4750}" type="datetimeFigureOut">
              <a:rPr lang="en-US" smtClean="0"/>
              <a:pPr/>
              <a:t>12/17/16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2B12-85E2-4044-B58A-44D4DF84CFF5}" type="slidenum">
              <a:rPr lang="en-US" smtClean="0"/>
              <a:pPr/>
              <a:t>‹#›</a:t>
            </a:fld>
            <a:endParaRPr lang="en-US"/>
          </a:p>
        </p:txBody>
      </p:sp>
    </p:spTree>
    <p:extLst>
      <p:ext uri="{BB962C8B-B14F-4D97-AF65-F5344CB8AC3E}">
        <p14:creationId xmlns:p14="http://schemas.microsoft.com/office/powerpoint/2010/main" val="67418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B7C0C06-408C-5F48-809D-828F096E4750}" type="datetimeFigureOut">
              <a:rPr lang="en-US" smtClean="0"/>
              <a:pPr/>
              <a:t>12/17/16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2B12-85E2-4044-B58A-44D4DF84CFF5}" type="slidenum">
              <a:rPr lang="en-US" smtClean="0"/>
              <a:pPr/>
              <a:t>‹#›</a:t>
            </a:fld>
            <a:endParaRPr lang="en-US"/>
          </a:p>
        </p:txBody>
      </p:sp>
    </p:spTree>
    <p:extLst>
      <p:ext uri="{BB962C8B-B14F-4D97-AF65-F5344CB8AC3E}">
        <p14:creationId xmlns:p14="http://schemas.microsoft.com/office/powerpoint/2010/main" val="146579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B7C0C06-408C-5F48-809D-828F096E4750}" type="datetimeFigureOut">
              <a:rPr lang="en-US" smtClean="0"/>
              <a:pPr/>
              <a:t>12/17/16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02B12-85E2-4044-B58A-44D4DF84CFF5}" type="slidenum">
              <a:rPr lang="en-US" smtClean="0"/>
              <a:pPr/>
              <a:t>‹#›</a:t>
            </a:fld>
            <a:endParaRPr lang="en-US"/>
          </a:p>
        </p:txBody>
      </p:sp>
    </p:spTree>
    <p:extLst>
      <p:ext uri="{BB962C8B-B14F-4D97-AF65-F5344CB8AC3E}">
        <p14:creationId xmlns:p14="http://schemas.microsoft.com/office/powerpoint/2010/main" val="61069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B7C0C06-408C-5F48-809D-828F096E4750}" type="datetimeFigureOut">
              <a:rPr lang="en-US" smtClean="0"/>
              <a:pPr/>
              <a:t>12/17/16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02B12-85E2-4044-B58A-44D4DF84CFF5}" type="slidenum">
              <a:rPr lang="en-US" smtClean="0"/>
              <a:pPr/>
              <a:t>‹#›</a:t>
            </a:fld>
            <a:endParaRPr lang="en-US"/>
          </a:p>
        </p:txBody>
      </p:sp>
    </p:spTree>
    <p:extLst>
      <p:ext uri="{BB962C8B-B14F-4D97-AF65-F5344CB8AC3E}">
        <p14:creationId xmlns:p14="http://schemas.microsoft.com/office/powerpoint/2010/main" val="3305593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B7C0C06-408C-5F48-809D-828F096E4750}" type="datetimeFigureOut">
              <a:rPr lang="en-US" smtClean="0"/>
              <a:pPr/>
              <a:t>12/17/16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02B12-85E2-4044-B58A-44D4DF84CFF5}" type="slidenum">
              <a:rPr lang="en-US" smtClean="0"/>
              <a:pPr/>
              <a:t>‹#›</a:t>
            </a:fld>
            <a:endParaRPr lang="en-US"/>
          </a:p>
        </p:txBody>
      </p:sp>
    </p:spTree>
    <p:extLst>
      <p:ext uri="{BB962C8B-B14F-4D97-AF65-F5344CB8AC3E}">
        <p14:creationId xmlns:p14="http://schemas.microsoft.com/office/powerpoint/2010/main" val="356590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C0C06-408C-5F48-809D-828F096E4750}" type="datetimeFigureOut">
              <a:rPr lang="en-US" smtClean="0"/>
              <a:pPr/>
              <a:t>12/17/16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02B12-85E2-4044-B58A-44D4DF84CFF5}" type="slidenum">
              <a:rPr lang="en-US" smtClean="0"/>
              <a:pPr/>
              <a:t>‹#›</a:t>
            </a:fld>
            <a:endParaRPr lang="en-US"/>
          </a:p>
        </p:txBody>
      </p:sp>
    </p:spTree>
    <p:extLst>
      <p:ext uri="{BB962C8B-B14F-4D97-AF65-F5344CB8AC3E}">
        <p14:creationId xmlns:p14="http://schemas.microsoft.com/office/powerpoint/2010/main" val="47249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B7C0C06-408C-5F48-809D-828F096E4750}" type="datetimeFigureOut">
              <a:rPr lang="en-US" smtClean="0"/>
              <a:pPr/>
              <a:t>12/17/16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02B12-85E2-4044-B58A-44D4DF84CFF5}" type="slidenum">
              <a:rPr lang="en-US" smtClean="0"/>
              <a:pPr/>
              <a:t>‹#›</a:t>
            </a:fld>
            <a:endParaRPr lang="en-US"/>
          </a:p>
        </p:txBody>
      </p:sp>
    </p:spTree>
    <p:extLst>
      <p:ext uri="{BB962C8B-B14F-4D97-AF65-F5344CB8AC3E}">
        <p14:creationId xmlns:p14="http://schemas.microsoft.com/office/powerpoint/2010/main" val="30740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B7C0C06-408C-5F48-809D-828F096E4750}" type="datetimeFigureOut">
              <a:rPr lang="en-US" smtClean="0"/>
              <a:pPr/>
              <a:t>12/17/16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02B12-85E2-4044-B58A-44D4DF84CFF5}" type="slidenum">
              <a:rPr lang="en-US" smtClean="0"/>
              <a:pPr/>
              <a:t>‹#›</a:t>
            </a:fld>
            <a:endParaRPr lang="en-US"/>
          </a:p>
        </p:txBody>
      </p:sp>
    </p:spTree>
    <p:extLst>
      <p:ext uri="{BB962C8B-B14F-4D97-AF65-F5344CB8AC3E}">
        <p14:creationId xmlns:p14="http://schemas.microsoft.com/office/powerpoint/2010/main" val="30317649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C0C06-408C-5F48-809D-828F096E4750}" type="datetimeFigureOut">
              <a:rPr lang="en-US" smtClean="0"/>
              <a:pPr/>
              <a:t>12/17/16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02B12-85E2-4044-B58A-44D4DF84CFF5}" type="slidenum">
              <a:rPr lang="en-US" smtClean="0"/>
              <a:pPr/>
              <a:t>‹#›</a:t>
            </a:fld>
            <a:endParaRPr lang="en-US"/>
          </a:p>
        </p:txBody>
      </p:sp>
    </p:spTree>
    <p:extLst>
      <p:ext uri="{BB962C8B-B14F-4D97-AF65-F5344CB8AC3E}">
        <p14:creationId xmlns:p14="http://schemas.microsoft.com/office/powerpoint/2010/main" val="1110958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hyperlink" Target="http://www.python.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T Presentation Cover 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6959" cy="6858000"/>
          </a:xfrm>
          <a:prstGeom prst="rect">
            <a:avLst/>
          </a:prstGeom>
        </p:spPr>
      </p:pic>
      <p:sp>
        <p:nvSpPr>
          <p:cNvPr id="2" name="Title 1"/>
          <p:cNvSpPr>
            <a:spLocks noGrp="1"/>
          </p:cNvSpPr>
          <p:nvPr>
            <p:ph type="ctrTitle" idx="4294967295"/>
          </p:nvPr>
        </p:nvSpPr>
        <p:spPr>
          <a:xfrm>
            <a:off x="3434062" y="2008485"/>
            <a:ext cx="5326036" cy="3071035"/>
          </a:xfrm>
        </p:spPr>
        <p:txBody>
          <a:bodyPr>
            <a:normAutofit/>
          </a:bodyPr>
          <a:lstStyle/>
          <a:p>
            <a:pPr algn="l"/>
            <a:r>
              <a:rPr lang="en-GB" sz="4800" baseline="30000" dirty="0" err="1" smtClean="0">
                <a:solidFill>
                  <a:schemeClr val="bg1">
                    <a:lumMod val="95000"/>
                  </a:schemeClr>
                </a:solidFill>
                <a:latin typeface="Museo 300"/>
                <a:cs typeface="Museo 300"/>
              </a:rPr>
              <a:t>Python ACI Training</a:t>
            </a:r>
            <a:endParaRPr lang="en-US" sz="4800" dirty="0">
              <a:solidFill>
                <a:schemeClr val="bg1">
                  <a:lumMod val="95000"/>
                </a:schemeClr>
              </a:solidFill>
              <a:latin typeface="Museo 300"/>
              <a:cs typeface="Museo 300"/>
            </a:endParaRPr>
          </a:p>
        </p:txBody>
      </p:sp>
      <p:sp>
        <p:nvSpPr>
          <p:cNvPr id="3" name="TextBox 2"/>
          <p:cNvSpPr txBox="1"/>
          <p:nvPr/>
        </p:nvSpPr>
        <p:spPr>
          <a:xfrm>
            <a:off x="3434062" y="3914775"/>
            <a:ext cx="5188223" cy="461665"/>
          </a:xfrm>
          <a:prstGeom prst="rect">
            <a:avLst/>
          </a:prstGeom>
          <a:noFill/>
        </p:spPr>
        <p:txBody>
          <a:bodyPr wrap="square" rtlCol="0">
            <a:spAutoFit/>
          </a:bodyPr>
          <a:lstStyle/>
          <a:p>
            <a:r>
              <a:rPr lang="en-US" sz="2400" dirty="0" smtClean="0">
                <a:solidFill>
                  <a:schemeClr val="bg1">
                    <a:lumMod val="85000"/>
                  </a:schemeClr>
                </a:solidFill>
                <a:latin typeface="Museo 300" charset="0"/>
                <a:ea typeface="Museo 300" charset="0"/>
                <a:cs typeface="Museo 300" charset="0"/>
              </a:rPr>
              <a:t>Python For Infrastructure</a:t>
            </a:r>
            <a:endParaRPr lang="en-US" sz="2400" dirty="0">
              <a:solidFill>
                <a:schemeClr val="bg1">
                  <a:lumMod val="85000"/>
                </a:schemeClr>
              </a:solidFill>
              <a:latin typeface="Museo 300" charset="0"/>
              <a:ea typeface="Museo 300" charset="0"/>
              <a:cs typeface="Museo 300" charset="0"/>
            </a:endParaRPr>
          </a:p>
        </p:txBody>
      </p:sp>
    </p:spTree>
    <p:extLst>
      <p:ext uri="{BB962C8B-B14F-4D97-AF65-F5344CB8AC3E}">
        <p14:creationId xmlns:p14="http://schemas.microsoft.com/office/powerpoint/2010/main" val="1435394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T Presentation side 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8564"/>
            <a:ext cx="9144000" cy="6858000"/>
          </a:xfrm>
          <a:prstGeom prst="rect">
            <a:avLst/>
          </a:prstGeom>
        </p:spPr>
      </p:pic>
      <p:sp>
        <p:nvSpPr>
          <p:cNvPr id="29" name="Title 7"/>
          <p:cNvSpPr>
            <a:spLocks noGrp="1"/>
          </p:cNvSpPr>
          <p:nvPr>
            <p:ph type="title"/>
          </p:nvPr>
        </p:nvSpPr>
        <p:spPr>
          <a:xfrm>
            <a:off x="457200" y="112542"/>
            <a:ext cx="8229600" cy="472045"/>
          </a:xfrm>
        </p:spPr>
        <p:txBody>
          <a:bodyPr>
            <a:noAutofit/>
          </a:bodyPr>
          <a:lstStyle/>
          <a:p>
            <a:pPr algn="l"/>
            <a:r>
              <a:rPr lang="en-US" sz="2800" dirty="0">
                <a:solidFill>
                  <a:srgbClr val="008DA2"/>
                </a:solidFill>
                <a:latin typeface="Museo 300"/>
                <a:cs typeface="Museo 300"/>
              </a:rPr>
              <a:t>I/O and exceptions</a:t>
            </a:r>
            <a:r>
              <a:rPr lang="en-US" sz="2800" dirty="0" smtClean="0">
                <a:solidFill>
                  <a:srgbClr val="008DA2"/>
                </a:solidFill>
                <a:latin typeface="Museo 300"/>
                <a:cs typeface="Museo 300"/>
              </a:rPr>
              <a:t> </a:t>
            </a:r>
            <a:r>
              <a:rPr lang="mr-IN" sz="2800" dirty="0" smtClean="0">
                <a:solidFill>
                  <a:srgbClr val="008DA2"/>
                </a:solidFill>
                <a:latin typeface="Museo 300"/>
                <a:cs typeface="Museo 300"/>
              </a:rPr>
              <a:t>–</a:t>
            </a:r>
            <a:r>
              <a:rPr lang="en-US" sz="2800" dirty="0" smtClean="0">
                <a:solidFill>
                  <a:srgbClr val="008DA2"/>
                </a:solidFill>
                <a:latin typeface="Museo 300"/>
                <a:cs typeface="Museo 300"/>
              </a:rPr>
              <a:t> Ex. 10</a:t>
            </a:r>
            <a:endParaRPr lang="en-US" sz="2800" dirty="0">
              <a:solidFill>
                <a:srgbClr val="008DA2"/>
              </a:solidFill>
              <a:latin typeface="Museo 300"/>
              <a:cs typeface="Museo 300"/>
            </a:endParaRPr>
          </a:p>
        </p:txBody>
      </p:sp>
      <p:sp>
        <p:nvSpPr>
          <p:cNvPr id="3" name="TextBox 2"/>
          <p:cNvSpPr txBox="1"/>
          <p:nvPr/>
        </p:nvSpPr>
        <p:spPr>
          <a:xfrm>
            <a:off x="485336" y="1139483"/>
            <a:ext cx="8229599" cy="1384995"/>
          </a:xfrm>
          <a:prstGeom prst="rect">
            <a:avLst/>
          </a:prstGeom>
          <a:noFill/>
        </p:spPr>
        <p:txBody>
          <a:bodyPr wrap="square" rtlCol="0">
            <a:spAutoFit/>
          </a:bodyPr>
          <a:lstStyle/>
          <a:p>
            <a:pPr marL="285750" indent="-285750">
              <a:buFont typeface="Arial" charset="0"/>
              <a:buChar char="•"/>
            </a:pPr>
            <a:r>
              <a:rPr lang="en-US" sz="2800">
                <a:latin typeface="Museo 100" charset="0"/>
                <a:ea typeface="Museo 100" charset="0"/>
                <a:cs typeface="Museo 100" charset="0"/>
              </a:rPr>
              <a:t>Read and write to a file</a:t>
            </a:r>
          </a:p>
          <a:p>
            <a:pPr marL="285750" indent="-285750">
              <a:buFont typeface="Arial" charset="0"/>
              <a:buChar char="•"/>
            </a:pPr>
            <a:r>
              <a:rPr lang="en-US" sz="2800" b="1">
                <a:latin typeface="Museo 100" charset="0"/>
                <a:ea typeface="Museo 100" charset="0"/>
                <a:cs typeface="Museo 100" charset="0"/>
              </a:rPr>
              <a:t>try: except: </a:t>
            </a:r>
            <a:r>
              <a:rPr lang="en-US" sz="2800">
                <a:latin typeface="Museo 100" charset="0"/>
                <a:ea typeface="Museo 100" charset="0"/>
                <a:cs typeface="Museo 100" charset="0"/>
              </a:rPr>
              <a:t>to catch errors</a:t>
            </a:r>
          </a:p>
          <a:p>
            <a:pPr marL="285750" indent="-285750">
              <a:buFont typeface="Arial" charset="0"/>
              <a:buChar char="•"/>
            </a:pPr>
            <a:r>
              <a:rPr lang="en-US" sz="2800">
                <a:latin typeface="Museo 100" charset="0"/>
                <a:ea typeface="Museo 100" charset="0"/>
                <a:cs typeface="Museo 100" charset="0"/>
              </a:rPr>
              <a:t>Get input from the user</a:t>
            </a:r>
          </a:p>
        </p:txBody>
      </p:sp>
      <p:sp>
        <p:nvSpPr>
          <p:cNvPr id="4" name="TextBox 3"/>
          <p:cNvSpPr txBox="1"/>
          <p:nvPr/>
        </p:nvSpPr>
        <p:spPr>
          <a:xfrm>
            <a:off x="137695" y="3592898"/>
            <a:ext cx="8924879" cy="369332"/>
          </a:xfrm>
          <a:prstGeom prst="rect">
            <a:avLst/>
          </a:prstGeom>
          <a:noFill/>
        </p:spPr>
        <p:txBody>
          <a:bodyPr wrap="none" rtlCol="0">
            <a:spAutoFit/>
          </a:bodyPr>
          <a:lstStyle/>
          <a:p>
            <a:r>
              <a:rPr lang="en-US" b="1">
                <a:latin typeface="Museo 700" charset="0"/>
                <a:ea typeface="Museo 700" charset="0"/>
                <a:cs typeface="Museo 700" charset="0"/>
              </a:rPr>
              <a:t>http://www.pythonforbeginners.com/files/reading-and-writing-files-in-python</a:t>
            </a:r>
          </a:p>
        </p:txBody>
      </p:sp>
    </p:spTree>
    <p:extLst>
      <p:ext uri="{BB962C8B-B14F-4D97-AF65-F5344CB8AC3E}">
        <p14:creationId xmlns:p14="http://schemas.microsoft.com/office/powerpoint/2010/main" val="1007416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T Presentation side 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6700"/>
            <a:ext cx="9144000" cy="6858000"/>
          </a:xfrm>
          <a:prstGeom prst="rect">
            <a:avLst/>
          </a:prstGeom>
        </p:spPr>
      </p:pic>
      <p:sp>
        <p:nvSpPr>
          <p:cNvPr id="29" name="Title 7"/>
          <p:cNvSpPr>
            <a:spLocks noGrp="1"/>
          </p:cNvSpPr>
          <p:nvPr>
            <p:ph type="title"/>
          </p:nvPr>
        </p:nvSpPr>
        <p:spPr>
          <a:xfrm>
            <a:off x="457200" y="112542"/>
            <a:ext cx="8229600" cy="472045"/>
          </a:xfrm>
        </p:spPr>
        <p:txBody>
          <a:bodyPr>
            <a:noAutofit/>
          </a:bodyPr>
          <a:lstStyle/>
          <a:p>
            <a:pPr algn="l"/>
            <a:r>
              <a:rPr lang="en-US" sz="2800" dirty="0">
                <a:solidFill>
                  <a:srgbClr val="008DA2"/>
                </a:solidFill>
                <a:latin typeface="Museo 300"/>
                <a:cs typeface="Museo 300"/>
              </a:rPr>
              <a:t>for, while and if</a:t>
            </a:r>
            <a:r>
              <a:rPr lang="en-US" sz="2800" dirty="0" smtClean="0">
                <a:solidFill>
                  <a:srgbClr val="008DA2"/>
                </a:solidFill>
                <a:latin typeface="Museo 300"/>
                <a:cs typeface="Museo 300"/>
              </a:rPr>
              <a:t> </a:t>
            </a:r>
            <a:r>
              <a:rPr lang="mr-IN" sz="2800" dirty="0" smtClean="0">
                <a:solidFill>
                  <a:srgbClr val="008DA2"/>
                </a:solidFill>
                <a:latin typeface="Museo 300"/>
                <a:cs typeface="Museo 300"/>
              </a:rPr>
              <a:t>–</a:t>
            </a:r>
            <a:r>
              <a:rPr lang="en-US" sz="2800" dirty="0" smtClean="0">
                <a:solidFill>
                  <a:srgbClr val="008DA2"/>
                </a:solidFill>
                <a:latin typeface="Museo 300"/>
                <a:cs typeface="Museo 300"/>
              </a:rPr>
              <a:t> Ex. 11</a:t>
            </a:r>
            <a:endParaRPr lang="en-US" sz="2800" dirty="0">
              <a:solidFill>
                <a:srgbClr val="008DA2"/>
              </a:solidFill>
              <a:latin typeface="Museo 300"/>
              <a:cs typeface="Museo 300"/>
            </a:endParaRPr>
          </a:p>
        </p:txBody>
      </p:sp>
      <p:sp>
        <p:nvSpPr>
          <p:cNvPr id="3" name="TextBox 2"/>
          <p:cNvSpPr txBox="1"/>
          <p:nvPr/>
        </p:nvSpPr>
        <p:spPr>
          <a:xfrm>
            <a:off x="485336" y="1139483"/>
            <a:ext cx="8229599" cy="1384995"/>
          </a:xfrm>
          <a:prstGeom prst="rect">
            <a:avLst/>
          </a:prstGeom>
          <a:noFill/>
        </p:spPr>
        <p:txBody>
          <a:bodyPr wrap="square" rtlCol="0">
            <a:spAutoFit/>
          </a:bodyPr>
          <a:lstStyle/>
          <a:p>
            <a:pPr marL="285750" indent="-285750">
              <a:buFont typeface="Arial" charset="0"/>
              <a:buChar char="•"/>
            </a:pPr>
            <a:r>
              <a:rPr lang="en-US" sz="2800" b="1">
                <a:latin typeface="Museo 100" charset="0"/>
                <a:ea typeface="Museo 100" charset="0"/>
                <a:cs typeface="Museo 100" charset="0"/>
              </a:rPr>
              <a:t>for</a:t>
            </a:r>
            <a:r>
              <a:rPr lang="en-US" sz="2800">
                <a:latin typeface="Museo 100" charset="0"/>
                <a:ea typeface="Museo 100" charset="0"/>
                <a:cs typeface="Museo 100" charset="0"/>
              </a:rPr>
              <a:t> loops iterate over a sequence</a:t>
            </a:r>
          </a:p>
          <a:p>
            <a:pPr marL="285750" indent="-285750">
              <a:buFont typeface="Arial" charset="0"/>
              <a:buChar char="•"/>
            </a:pPr>
            <a:r>
              <a:rPr lang="en-US" sz="2800" b="1">
                <a:latin typeface="Museo 100" charset="0"/>
                <a:ea typeface="Museo 100" charset="0"/>
                <a:cs typeface="Museo 100" charset="0"/>
              </a:rPr>
              <a:t>while </a:t>
            </a:r>
            <a:r>
              <a:rPr lang="en-US" sz="2800">
                <a:latin typeface="Museo 100" charset="0"/>
                <a:ea typeface="Museo 100" charset="0"/>
                <a:cs typeface="Museo 100" charset="0"/>
              </a:rPr>
              <a:t>loops repeats while a condition is true </a:t>
            </a:r>
          </a:p>
          <a:p>
            <a:pPr marL="285750" indent="-285750">
              <a:buFont typeface="Arial" charset="0"/>
              <a:buChar char="•"/>
            </a:pPr>
            <a:r>
              <a:rPr lang="en-US" sz="2800" b="1">
                <a:latin typeface="Museo 100" charset="0"/>
                <a:ea typeface="Museo 100" charset="0"/>
                <a:cs typeface="Museo 100" charset="0"/>
              </a:rPr>
              <a:t>if</a:t>
            </a:r>
            <a:r>
              <a:rPr lang="en-US" sz="2800">
                <a:latin typeface="Museo 100" charset="0"/>
                <a:ea typeface="Museo 100" charset="0"/>
                <a:cs typeface="Museo 100" charset="0"/>
              </a:rPr>
              <a:t>, </a:t>
            </a:r>
            <a:r>
              <a:rPr lang="en-US" sz="2800" b="1">
                <a:latin typeface="Museo 100" charset="0"/>
                <a:ea typeface="Museo 100" charset="0"/>
                <a:cs typeface="Museo 100" charset="0"/>
              </a:rPr>
              <a:t>elif</a:t>
            </a:r>
            <a:r>
              <a:rPr lang="en-US" sz="2800">
                <a:latin typeface="Museo 100" charset="0"/>
                <a:ea typeface="Museo 100" charset="0"/>
                <a:cs typeface="Museo 100" charset="0"/>
              </a:rPr>
              <a:t> and </a:t>
            </a:r>
            <a:r>
              <a:rPr lang="en-US" sz="2800" b="1">
                <a:latin typeface="Museo 100" charset="0"/>
                <a:ea typeface="Museo 100" charset="0"/>
                <a:cs typeface="Museo 100" charset="0"/>
              </a:rPr>
              <a:t>else</a:t>
            </a:r>
            <a:r>
              <a:rPr lang="en-US" sz="2800">
                <a:latin typeface="Museo 100" charset="0"/>
                <a:ea typeface="Museo 100" charset="0"/>
                <a:cs typeface="Museo 100" charset="0"/>
              </a:rPr>
              <a:t> for conditional execution</a:t>
            </a:r>
          </a:p>
        </p:txBody>
      </p:sp>
    </p:spTree>
    <p:extLst>
      <p:ext uri="{BB962C8B-B14F-4D97-AF65-F5344CB8AC3E}">
        <p14:creationId xmlns:p14="http://schemas.microsoft.com/office/powerpoint/2010/main" val="175835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T Presentation side 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6700"/>
            <a:ext cx="9144000" cy="6858000"/>
          </a:xfrm>
          <a:prstGeom prst="rect">
            <a:avLst/>
          </a:prstGeom>
        </p:spPr>
      </p:pic>
      <p:sp>
        <p:nvSpPr>
          <p:cNvPr id="29" name="Title 7"/>
          <p:cNvSpPr>
            <a:spLocks noGrp="1"/>
          </p:cNvSpPr>
          <p:nvPr>
            <p:ph type="title"/>
          </p:nvPr>
        </p:nvSpPr>
        <p:spPr>
          <a:xfrm>
            <a:off x="457200" y="112542"/>
            <a:ext cx="8229600" cy="472045"/>
          </a:xfrm>
        </p:spPr>
        <p:txBody>
          <a:bodyPr>
            <a:noAutofit/>
          </a:bodyPr>
          <a:lstStyle/>
          <a:p>
            <a:pPr algn="l"/>
            <a:r>
              <a:rPr lang="en-US" sz="2800" dirty="0">
                <a:solidFill>
                  <a:srgbClr val="008DA2"/>
                </a:solidFill>
                <a:latin typeface="Museo 300"/>
                <a:cs typeface="Museo 300"/>
              </a:rPr>
              <a:t>OOP example </a:t>
            </a:r>
            <a:r>
              <a:rPr lang="mr-IN" sz="2800" dirty="0" smtClean="0">
                <a:solidFill>
                  <a:srgbClr val="008DA2"/>
                </a:solidFill>
                <a:latin typeface="Museo 300"/>
                <a:cs typeface="Museo 300"/>
              </a:rPr>
              <a:t>–</a:t>
            </a:r>
            <a:r>
              <a:rPr lang="en-US" sz="2800" dirty="0" smtClean="0">
                <a:solidFill>
                  <a:srgbClr val="008DA2"/>
                </a:solidFill>
                <a:latin typeface="Museo 300"/>
                <a:cs typeface="Museo 300"/>
              </a:rPr>
              <a:t> Ex. 13</a:t>
            </a:r>
            <a:endParaRPr lang="en-US" sz="2800" dirty="0">
              <a:solidFill>
                <a:srgbClr val="008DA2"/>
              </a:solidFill>
              <a:latin typeface="Museo 300"/>
              <a:cs typeface="Museo 300"/>
            </a:endParaRPr>
          </a:p>
        </p:txBody>
      </p:sp>
      <p:sp>
        <p:nvSpPr>
          <p:cNvPr id="3" name="TextBox 2"/>
          <p:cNvSpPr txBox="1"/>
          <p:nvPr/>
        </p:nvSpPr>
        <p:spPr>
          <a:xfrm>
            <a:off x="485336" y="1139483"/>
            <a:ext cx="8229599" cy="1815882"/>
          </a:xfrm>
          <a:prstGeom prst="rect">
            <a:avLst/>
          </a:prstGeom>
          <a:noFill/>
        </p:spPr>
        <p:txBody>
          <a:bodyPr wrap="square" rtlCol="0">
            <a:spAutoFit/>
          </a:bodyPr>
          <a:lstStyle/>
          <a:p>
            <a:pPr marL="285750" indent="-285750">
              <a:buFont typeface="Arial" charset="0"/>
              <a:buChar char="•"/>
            </a:pPr>
            <a:r>
              <a:rPr lang="en-US" sz="2800" b="1">
                <a:latin typeface="Museo 100" charset="0"/>
                <a:ea typeface="Museo 100" charset="0"/>
                <a:cs typeface="Museo 100" charset="0"/>
              </a:rPr>
              <a:t>c</a:t>
            </a:r>
            <a:r>
              <a:rPr lang="en-US" sz="2800" b="1">
                <a:latin typeface="Museo 100" charset="0"/>
                <a:ea typeface="Museo 100" charset="0"/>
                <a:cs typeface="Museo 100" charset="0"/>
              </a:rPr>
              <a:t>lass</a:t>
            </a:r>
            <a:r>
              <a:rPr lang="en-US" sz="2800">
                <a:latin typeface="Museo 100" charset="0"/>
                <a:ea typeface="Museo 100" charset="0"/>
                <a:cs typeface="Museo 100" charset="0"/>
              </a:rPr>
              <a:t> defines an object</a:t>
            </a:r>
          </a:p>
          <a:p>
            <a:pPr marL="285750" indent="-285750">
              <a:buFont typeface="Arial" charset="0"/>
              <a:buChar char="•"/>
            </a:pPr>
            <a:r>
              <a:rPr lang="en-US" sz="2800">
                <a:latin typeface="Museo 100" charset="0"/>
                <a:ea typeface="Museo 100" charset="0"/>
                <a:cs typeface="Museo 100" charset="0"/>
              </a:rPr>
              <a:t>Object contains attributes and methods</a:t>
            </a:r>
          </a:p>
          <a:p>
            <a:pPr marL="285750" indent="-285750">
              <a:buFont typeface="Arial" charset="0"/>
              <a:buChar char="•"/>
            </a:pPr>
            <a:r>
              <a:rPr lang="en-US" sz="2800">
                <a:latin typeface="Museo 100" charset="0"/>
                <a:ea typeface="Museo 100" charset="0"/>
                <a:cs typeface="Museo 100" charset="0"/>
              </a:rPr>
              <a:t>Method </a:t>
            </a:r>
            <a:r>
              <a:rPr lang="en-US" sz="2800" b="1">
                <a:latin typeface="Museo 100" charset="0"/>
                <a:ea typeface="Museo 100" charset="0"/>
                <a:cs typeface="Museo 100" charset="0"/>
              </a:rPr>
              <a:t>__init__ </a:t>
            </a:r>
            <a:r>
              <a:rPr lang="en-US" sz="2800">
                <a:latin typeface="Museo 100" charset="0"/>
                <a:ea typeface="Museo 100" charset="0"/>
                <a:cs typeface="Museo 100" charset="0"/>
              </a:rPr>
              <a:t>called when instance created</a:t>
            </a:r>
          </a:p>
          <a:p>
            <a:pPr marL="285750" indent="-285750">
              <a:buFont typeface="Arial" charset="0"/>
              <a:buChar char="•"/>
            </a:pPr>
            <a:r>
              <a:rPr lang="en-US" sz="2800">
                <a:latin typeface="Museo 100" charset="0"/>
                <a:ea typeface="Museo 100" charset="0"/>
                <a:cs typeface="Museo 100" charset="0"/>
              </a:rPr>
              <a:t>New class can inherit from base class</a:t>
            </a:r>
          </a:p>
        </p:txBody>
      </p:sp>
      <p:sp>
        <p:nvSpPr>
          <p:cNvPr id="5" name="TextBox 4"/>
          <p:cNvSpPr txBox="1"/>
          <p:nvPr/>
        </p:nvSpPr>
        <p:spPr>
          <a:xfrm>
            <a:off x="137695" y="3592898"/>
            <a:ext cx="4701993" cy="369332"/>
          </a:xfrm>
          <a:prstGeom prst="rect">
            <a:avLst/>
          </a:prstGeom>
          <a:noFill/>
        </p:spPr>
        <p:txBody>
          <a:bodyPr wrap="none" rtlCol="0">
            <a:spAutoFit/>
          </a:bodyPr>
          <a:lstStyle/>
          <a:p>
            <a:r>
              <a:rPr lang="en-US" b="1">
                <a:latin typeface="Museo 700" charset="0"/>
                <a:ea typeface="Museo 700" charset="0"/>
                <a:cs typeface="Museo 700" charset="0"/>
              </a:rPr>
              <a:t>https://python.swaroopch.com/oop.html</a:t>
            </a:r>
          </a:p>
        </p:txBody>
      </p:sp>
      <p:sp>
        <p:nvSpPr>
          <p:cNvPr id="7" name="TextBox 6"/>
          <p:cNvSpPr txBox="1"/>
          <p:nvPr/>
        </p:nvSpPr>
        <p:spPr>
          <a:xfrm>
            <a:off x="137695" y="3905339"/>
            <a:ext cx="4347985" cy="369332"/>
          </a:xfrm>
          <a:prstGeom prst="rect">
            <a:avLst/>
          </a:prstGeom>
          <a:noFill/>
        </p:spPr>
        <p:txBody>
          <a:bodyPr wrap="none" rtlCol="0">
            <a:spAutoFit/>
          </a:bodyPr>
          <a:lstStyle/>
          <a:p>
            <a:r>
              <a:rPr lang="en-US" b="1">
                <a:latin typeface="Museo 700" charset="0"/>
                <a:ea typeface="Museo 700" charset="0"/>
                <a:cs typeface="Museo 700" charset="0"/>
              </a:rPr>
              <a:t>http://zetcode.com/lang/python/oop/</a:t>
            </a:r>
          </a:p>
        </p:txBody>
      </p:sp>
    </p:spTree>
    <p:extLst>
      <p:ext uri="{BB962C8B-B14F-4D97-AF65-F5344CB8AC3E}">
        <p14:creationId xmlns:p14="http://schemas.microsoft.com/office/powerpoint/2010/main" val="763773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T Presentation side 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9" name="Title 7"/>
          <p:cNvSpPr>
            <a:spLocks noGrp="1"/>
          </p:cNvSpPr>
          <p:nvPr>
            <p:ph type="title"/>
          </p:nvPr>
        </p:nvSpPr>
        <p:spPr>
          <a:xfrm>
            <a:off x="457200" y="112542"/>
            <a:ext cx="8229600" cy="472045"/>
          </a:xfrm>
        </p:spPr>
        <p:txBody>
          <a:bodyPr>
            <a:noAutofit/>
          </a:bodyPr>
          <a:lstStyle/>
          <a:p>
            <a:pPr algn="l"/>
            <a:r>
              <a:rPr lang="en-US" sz="2800" dirty="0" smtClean="0">
                <a:solidFill>
                  <a:srgbClr val="008DA2"/>
                </a:solidFill>
                <a:latin typeface="Museo 300"/>
                <a:cs typeface="Museo 300"/>
              </a:rPr>
              <a:t>What is Python?</a:t>
            </a:r>
            <a:endParaRPr lang="en-US" sz="2800" dirty="0">
              <a:solidFill>
                <a:srgbClr val="008DA2"/>
              </a:solidFill>
              <a:latin typeface="Museo 300"/>
              <a:cs typeface="Museo 300"/>
            </a:endParaRPr>
          </a:p>
        </p:txBody>
      </p:sp>
      <p:sp>
        <p:nvSpPr>
          <p:cNvPr id="3" name="TextBox 2"/>
          <p:cNvSpPr txBox="1"/>
          <p:nvPr/>
        </p:nvSpPr>
        <p:spPr>
          <a:xfrm>
            <a:off x="457200" y="1153551"/>
            <a:ext cx="8229599" cy="3139321"/>
          </a:xfrm>
          <a:prstGeom prst="rect">
            <a:avLst/>
          </a:prstGeom>
          <a:noFill/>
        </p:spPr>
        <p:txBody>
          <a:bodyPr wrap="square" rtlCol="0">
            <a:spAutoFit/>
          </a:bodyPr>
          <a:lstStyle/>
          <a:p>
            <a:r>
              <a:rPr lang="en-US">
                <a:latin typeface="Museo 100" charset="0"/>
                <a:ea typeface="Museo 100" charset="0"/>
                <a:cs typeface="Museo 100" charset="0"/>
              </a:rPr>
              <a:t>From </a:t>
            </a:r>
            <a:r>
              <a:rPr lang="en-US">
                <a:latin typeface="Museo 100" charset="0"/>
                <a:ea typeface="Museo 100" charset="0"/>
                <a:cs typeface="Museo 100" charset="0"/>
                <a:hlinkClick r:id="rId3"/>
              </a:rPr>
              <a:t>www.python.org</a:t>
            </a:r>
            <a:r>
              <a:rPr lang="en-US">
                <a:latin typeface="Museo 100" charset="0"/>
                <a:ea typeface="Museo 100" charset="0"/>
                <a:cs typeface="Museo 100" charset="0"/>
              </a:rPr>
              <a:t> </a:t>
            </a:r>
          </a:p>
          <a:p>
            <a:r>
              <a:rPr lang="en-US">
                <a:latin typeface="Museo 100" charset="0"/>
                <a:ea typeface="Museo 100" charset="0"/>
                <a:cs typeface="Museo 100" charset="0"/>
              </a:rPr>
              <a:t>Python is an </a:t>
            </a:r>
            <a:r>
              <a:rPr lang="en-US" b="1">
                <a:latin typeface="Museo 100" charset="0"/>
                <a:ea typeface="Museo 100" charset="0"/>
                <a:cs typeface="Museo 100" charset="0"/>
              </a:rPr>
              <a:t>interpreted, object-oriented, high-level programming language </a:t>
            </a:r>
            <a:r>
              <a:rPr lang="en-US">
                <a:latin typeface="Museo 100" charset="0"/>
                <a:ea typeface="Museo 100" charset="0"/>
                <a:cs typeface="Museo 100" charset="0"/>
              </a:rPr>
              <a:t>with dynamic semantics. Its high-level built in data structures, combined with </a:t>
            </a:r>
            <a:r>
              <a:rPr lang="en-US" b="1">
                <a:latin typeface="Museo 100" charset="0"/>
                <a:ea typeface="Museo 100" charset="0"/>
                <a:cs typeface="Museo 100" charset="0"/>
              </a:rPr>
              <a:t>dynamic typing </a:t>
            </a:r>
            <a:r>
              <a:rPr lang="en-US">
                <a:latin typeface="Museo 100" charset="0"/>
                <a:ea typeface="Museo 100" charset="0"/>
                <a:cs typeface="Museo 100" charset="0"/>
              </a:rPr>
              <a:t>and dynamic binding, make it very attractive for </a:t>
            </a:r>
            <a:r>
              <a:rPr lang="en-US" b="1">
                <a:latin typeface="Museo 100" charset="0"/>
                <a:ea typeface="Museo 100" charset="0"/>
                <a:cs typeface="Museo 100" charset="0"/>
              </a:rPr>
              <a:t>Rapid Application Development</a:t>
            </a:r>
            <a:r>
              <a:rPr lang="en-US">
                <a:latin typeface="Museo 100" charset="0"/>
                <a:ea typeface="Museo 100" charset="0"/>
                <a:cs typeface="Museo 100" charset="0"/>
              </a:rPr>
              <a:t>, as well as for use as a </a:t>
            </a:r>
            <a:r>
              <a:rPr lang="en-US" b="1">
                <a:latin typeface="Museo 100" charset="0"/>
                <a:ea typeface="Museo 100" charset="0"/>
                <a:cs typeface="Museo 100" charset="0"/>
              </a:rPr>
              <a:t>scripting or glue language to connect existing components together</a:t>
            </a:r>
            <a:r>
              <a:rPr lang="en-US">
                <a:latin typeface="Museo 100" charset="0"/>
                <a:ea typeface="Museo 100" charset="0"/>
                <a:cs typeface="Museo 100" charset="0"/>
              </a:rPr>
              <a:t>. Python's simple, easy to learn syntax emphasizes readability and therefore reduces the cost of program maintenance. Python supports </a:t>
            </a:r>
            <a:r>
              <a:rPr lang="en-US" b="1">
                <a:latin typeface="Museo 100" charset="0"/>
                <a:ea typeface="Museo 100" charset="0"/>
                <a:cs typeface="Museo 100" charset="0"/>
              </a:rPr>
              <a:t>modules and packages</a:t>
            </a:r>
            <a:r>
              <a:rPr lang="en-US">
                <a:latin typeface="Museo 100" charset="0"/>
                <a:ea typeface="Museo 100" charset="0"/>
                <a:cs typeface="Museo 100" charset="0"/>
              </a:rPr>
              <a:t>, which encourages program modularity and code reuse. The Python interpreter and the extensive standard library are available in source or binary form without charge for all major platforms, and can be freely distributed.</a:t>
            </a:r>
          </a:p>
        </p:txBody>
      </p:sp>
    </p:spTree>
    <p:extLst>
      <p:ext uri="{BB962C8B-B14F-4D97-AF65-F5344CB8AC3E}">
        <p14:creationId xmlns:p14="http://schemas.microsoft.com/office/powerpoint/2010/main" val="825997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T Presentation side 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9" name="Title 7"/>
          <p:cNvSpPr>
            <a:spLocks noGrp="1"/>
          </p:cNvSpPr>
          <p:nvPr>
            <p:ph type="title"/>
          </p:nvPr>
        </p:nvSpPr>
        <p:spPr>
          <a:xfrm>
            <a:off x="457200" y="112542"/>
            <a:ext cx="8229600" cy="472045"/>
          </a:xfrm>
        </p:spPr>
        <p:txBody>
          <a:bodyPr>
            <a:noAutofit/>
          </a:bodyPr>
          <a:lstStyle/>
          <a:p>
            <a:pPr algn="l"/>
            <a:r>
              <a:rPr lang="en-US" sz="2800" dirty="0" smtClean="0">
                <a:solidFill>
                  <a:srgbClr val="008DA2"/>
                </a:solidFill>
                <a:latin typeface="Museo 300"/>
                <a:cs typeface="Museo 300"/>
              </a:rPr>
              <a:t>Python Basics </a:t>
            </a:r>
            <a:r>
              <a:rPr lang="mr-IN" sz="2800" dirty="0" smtClean="0">
                <a:solidFill>
                  <a:srgbClr val="008DA2"/>
                </a:solidFill>
                <a:latin typeface="Museo 300"/>
                <a:cs typeface="Museo 300"/>
              </a:rPr>
              <a:t>–</a:t>
            </a:r>
            <a:r>
              <a:rPr lang="en-US" sz="2800" dirty="0" smtClean="0">
                <a:solidFill>
                  <a:srgbClr val="008DA2"/>
                </a:solidFill>
                <a:latin typeface="Museo 300"/>
                <a:cs typeface="Museo 300"/>
              </a:rPr>
              <a:t> Ex. 1</a:t>
            </a:r>
            <a:endParaRPr lang="en-US" sz="2800" dirty="0">
              <a:solidFill>
                <a:srgbClr val="008DA2"/>
              </a:solidFill>
              <a:latin typeface="Museo 300"/>
              <a:cs typeface="Museo 300"/>
            </a:endParaRPr>
          </a:p>
        </p:txBody>
      </p:sp>
      <p:sp>
        <p:nvSpPr>
          <p:cNvPr id="3" name="TextBox 2"/>
          <p:cNvSpPr txBox="1"/>
          <p:nvPr/>
        </p:nvSpPr>
        <p:spPr>
          <a:xfrm>
            <a:off x="485336" y="1139483"/>
            <a:ext cx="8229599" cy="4401205"/>
          </a:xfrm>
          <a:prstGeom prst="rect">
            <a:avLst/>
          </a:prstGeom>
          <a:noFill/>
        </p:spPr>
        <p:txBody>
          <a:bodyPr wrap="square" rtlCol="0">
            <a:spAutoFit/>
          </a:bodyPr>
          <a:lstStyle/>
          <a:p>
            <a:pPr marL="285750" indent="-285750">
              <a:buFont typeface="Arial" charset="0"/>
              <a:buChar char="•"/>
            </a:pPr>
            <a:r>
              <a:rPr lang="en-US" sz="2800">
                <a:latin typeface="Museo 100" charset="0"/>
                <a:ea typeface="Museo 100" charset="0"/>
                <a:cs typeface="Museo 100" charset="0"/>
              </a:rPr>
              <a:t>Version 2 or 3</a:t>
            </a:r>
          </a:p>
          <a:p>
            <a:pPr marL="285750" indent="-285750">
              <a:buFont typeface="Arial" charset="0"/>
              <a:buChar char="•"/>
            </a:pPr>
            <a:r>
              <a:rPr lang="en-US" sz="2800">
                <a:latin typeface="Museo 100" charset="0"/>
                <a:ea typeface="Museo 100" charset="0"/>
                <a:cs typeface="Museo 100" charset="0"/>
              </a:rPr>
              <a:t>Interactive shell</a:t>
            </a:r>
          </a:p>
          <a:p>
            <a:pPr marL="742950" lvl="1" indent="-285750">
              <a:buFont typeface="Arial" charset="0"/>
              <a:buChar char="•"/>
            </a:pPr>
            <a:r>
              <a:rPr lang="en-US" sz="2800">
                <a:latin typeface="Museo 100" charset="0"/>
                <a:ea typeface="Museo 100" charset="0"/>
                <a:cs typeface="Museo 100" charset="0"/>
              </a:rPr>
              <a:t>python</a:t>
            </a:r>
          </a:p>
          <a:p>
            <a:pPr marL="742950" lvl="1" indent="-285750">
              <a:buFont typeface="Arial" charset="0"/>
              <a:buChar char="•"/>
            </a:pPr>
            <a:r>
              <a:rPr lang="en-US" sz="2800">
                <a:latin typeface="Museo 100" charset="0"/>
                <a:ea typeface="Museo 100" charset="0"/>
                <a:cs typeface="Museo 100" charset="0"/>
              </a:rPr>
              <a:t>ipython</a:t>
            </a:r>
          </a:p>
          <a:p>
            <a:pPr marL="285750" indent="-285750">
              <a:buFont typeface="Arial" charset="0"/>
              <a:buChar char="•"/>
            </a:pPr>
            <a:r>
              <a:rPr lang="en-US" sz="2800">
                <a:latin typeface="Museo 100" charset="0"/>
                <a:ea typeface="Museo 100" charset="0"/>
                <a:cs typeface="Museo 100" charset="0"/>
              </a:rPr>
              <a:t>Simple Variable Types</a:t>
            </a:r>
          </a:p>
          <a:p>
            <a:pPr marL="742950" lvl="1" indent="-285750">
              <a:buFont typeface="Arial" charset="0"/>
              <a:buChar char="•"/>
            </a:pPr>
            <a:r>
              <a:rPr lang="en-US" sz="2800">
                <a:latin typeface="Museo 100" charset="0"/>
                <a:ea typeface="Museo 100" charset="0"/>
                <a:cs typeface="Museo 100" charset="0"/>
              </a:rPr>
              <a:t>integer</a:t>
            </a:r>
          </a:p>
          <a:p>
            <a:pPr marL="742950" lvl="1" indent="-285750">
              <a:buFont typeface="Arial" charset="0"/>
              <a:buChar char="•"/>
            </a:pPr>
            <a:r>
              <a:rPr lang="en-US" sz="2800">
                <a:latin typeface="Museo 100" charset="0"/>
                <a:ea typeface="Museo 100" charset="0"/>
                <a:cs typeface="Museo 100" charset="0"/>
              </a:rPr>
              <a:t>float</a:t>
            </a:r>
          </a:p>
          <a:p>
            <a:pPr marL="742950" lvl="1" indent="-285750">
              <a:buFont typeface="Arial" charset="0"/>
              <a:buChar char="•"/>
            </a:pPr>
            <a:r>
              <a:rPr lang="en-US" sz="2800">
                <a:latin typeface="Museo 100" charset="0"/>
                <a:ea typeface="Museo 100" charset="0"/>
                <a:cs typeface="Museo 100" charset="0"/>
              </a:rPr>
              <a:t>boolean</a:t>
            </a:r>
          </a:p>
          <a:p>
            <a:pPr marL="742950" lvl="1" indent="-285750">
              <a:buFont typeface="Arial" charset="0"/>
              <a:buChar char="•"/>
            </a:pPr>
            <a:r>
              <a:rPr lang="en-US" sz="2800">
                <a:latin typeface="Museo 100" charset="0"/>
                <a:ea typeface="Museo 100" charset="0"/>
                <a:cs typeface="Museo 100" charset="0"/>
              </a:rPr>
              <a:t>string</a:t>
            </a:r>
          </a:p>
          <a:p>
            <a:pPr marL="285750" indent="-285750">
              <a:buFont typeface="Arial" charset="0"/>
              <a:buChar char="•"/>
            </a:pPr>
            <a:endParaRPr lang="en-US" sz="2800">
              <a:latin typeface="Museo 100" charset="0"/>
              <a:ea typeface="Museo 100" charset="0"/>
              <a:cs typeface="Museo 100" charset="0"/>
            </a:endParaRPr>
          </a:p>
        </p:txBody>
      </p:sp>
    </p:spTree>
    <p:extLst>
      <p:ext uri="{BB962C8B-B14F-4D97-AF65-F5344CB8AC3E}">
        <p14:creationId xmlns:p14="http://schemas.microsoft.com/office/powerpoint/2010/main" val="623867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T Presentation side 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9" name="Title 7"/>
          <p:cNvSpPr>
            <a:spLocks noGrp="1"/>
          </p:cNvSpPr>
          <p:nvPr>
            <p:ph type="title"/>
          </p:nvPr>
        </p:nvSpPr>
        <p:spPr>
          <a:xfrm>
            <a:off x="457200" y="112542"/>
            <a:ext cx="8229600" cy="472045"/>
          </a:xfrm>
        </p:spPr>
        <p:txBody>
          <a:bodyPr>
            <a:noAutofit/>
          </a:bodyPr>
          <a:lstStyle/>
          <a:p>
            <a:pPr algn="l"/>
            <a:r>
              <a:rPr lang="en-US" sz="2800" dirty="0">
                <a:solidFill>
                  <a:srgbClr val="008DA2"/>
                </a:solidFill>
                <a:latin typeface="Museo 300"/>
                <a:cs typeface="Museo 300"/>
              </a:rPr>
              <a:t>Arithmetic</a:t>
            </a:r>
            <a:r>
              <a:rPr lang="en-US" sz="2800" dirty="0" smtClean="0">
                <a:solidFill>
                  <a:srgbClr val="008DA2"/>
                </a:solidFill>
                <a:latin typeface="Museo 300"/>
                <a:cs typeface="Museo 300"/>
              </a:rPr>
              <a:t> </a:t>
            </a:r>
            <a:r>
              <a:rPr lang="mr-IN" sz="2800" dirty="0" smtClean="0">
                <a:solidFill>
                  <a:srgbClr val="008DA2"/>
                </a:solidFill>
                <a:latin typeface="Museo 300"/>
                <a:cs typeface="Museo 300"/>
              </a:rPr>
              <a:t>–</a:t>
            </a:r>
            <a:r>
              <a:rPr lang="en-US" sz="2800" dirty="0" smtClean="0">
                <a:solidFill>
                  <a:srgbClr val="008DA2"/>
                </a:solidFill>
                <a:latin typeface="Museo 300"/>
                <a:cs typeface="Museo 300"/>
              </a:rPr>
              <a:t> Ex. 2</a:t>
            </a:r>
            <a:endParaRPr lang="en-US" sz="2800" dirty="0">
              <a:solidFill>
                <a:srgbClr val="008DA2"/>
              </a:solidFill>
              <a:latin typeface="Museo 300"/>
              <a:cs typeface="Museo 300"/>
            </a:endParaRPr>
          </a:p>
        </p:txBody>
      </p:sp>
      <p:sp>
        <p:nvSpPr>
          <p:cNvPr id="3" name="TextBox 2"/>
          <p:cNvSpPr txBox="1"/>
          <p:nvPr/>
        </p:nvSpPr>
        <p:spPr>
          <a:xfrm>
            <a:off x="485336" y="1139483"/>
            <a:ext cx="8229599" cy="2677656"/>
          </a:xfrm>
          <a:prstGeom prst="rect">
            <a:avLst/>
          </a:prstGeom>
          <a:noFill/>
        </p:spPr>
        <p:txBody>
          <a:bodyPr wrap="square" rtlCol="0">
            <a:spAutoFit/>
          </a:bodyPr>
          <a:lstStyle/>
          <a:p>
            <a:pPr marL="285750" indent="-285750">
              <a:buFont typeface="Arial" charset="0"/>
              <a:buChar char="•"/>
            </a:pPr>
            <a:r>
              <a:rPr lang="en-US" sz="2800">
                <a:latin typeface="Museo 100" charset="0"/>
                <a:ea typeface="Museo 100" charset="0"/>
                <a:cs typeface="Museo 100" charset="0"/>
              </a:rPr>
              <a:t>Addition +</a:t>
            </a:r>
          </a:p>
          <a:p>
            <a:pPr marL="285750" indent="-285750">
              <a:buFont typeface="Arial" charset="0"/>
              <a:buChar char="•"/>
            </a:pPr>
            <a:r>
              <a:rPr lang="en-US" sz="2800">
                <a:latin typeface="Museo 100" charset="0"/>
                <a:ea typeface="Museo 100" charset="0"/>
                <a:cs typeface="Museo 100" charset="0"/>
              </a:rPr>
              <a:t>Subtraction -</a:t>
            </a:r>
          </a:p>
          <a:p>
            <a:pPr marL="285750" indent="-285750">
              <a:buFont typeface="Arial" charset="0"/>
              <a:buChar char="•"/>
            </a:pPr>
            <a:r>
              <a:rPr lang="en-US" sz="2800">
                <a:latin typeface="Museo 100" charset="0"/>
                <a:ea typeface="Museo 100" charset="0"/>
                <a:cs typeface="Museo 100" charset="0"/>
              </a:rPr>
              <a:t>Division /</a:t>
            </a:r>
          </a:p>
          <a:p>
            <a:pPr marL="285750" indent="-285750">
              <a:buFont typeface="Arial" charset="0"/>
              <a:buChar char="•"/>
            </a:pPr>
            <a:r>
              <a:rPr lang="en-US" sz="2800">
                <a:latin typeface="Museo 100" charset="0"/>
                <a:ea typeface="Museo 100" charset="0"/>
                <a:cs typeface="Museo 100" charset="0"/>
              </a:rPr>
              <a:t>Multiplication *</a:t>
            </a:r>
          </a:p>
          <a:p>
            <a:pPr marL="285750" indent="-285750">
              <a:buFont typeface="Arial" charset="0"/>
              <a:buChar char="•"/>
            </a:pPr>
            <a:r>
              <a:rPr lang="en-US" sz="2800">
                <a:latin typeface="Museo 100" charset="0"/>
                <a:ea typeface="Museo 100" charset="0"/>
                <a:cs typeface="Museo 100" charset="0"/>
              </a:rPr>
              <a:t>Modulo %</a:t>
            </a:r>
          </a:p>
          <a:p>
            <a:pPr marL="285750" indent="-285750">
              <a:buFont typeface="Arial" charset="0"/>
              <a:buChar char="•"/>
            </a:pPr>
            <a:endParaRPr lang="en-US" sz="2800">
              <a:latin typeface="Museo 100" charset="0"/>
              <a:ea typeface="Museo 100" charset="0"/>
              <a:cs typeface="Museo 100" charset="0"/>
            </a:endParaRPr>
          </a:p>
        </p:txBody>
      </p:sp>
    </p:spTree>
    <p:extLst>
      <p:ext uri="{BB962C8B-B14F-4D97-AF65-F5344CB8AC3E}">
        <p14:creationId xmlns:p14="http://schemas.microsoft.com/office/powerpoint/2010/main" val="157355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T Presentation side 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9" name="Title 7"/>
          <p:cNvSpPr>
            <a:spLocks noGrp="1"/>
          </p:cNvSpPr>
          <p:nvPr>
            <p:ph type="title"/>
          </p:nvPr>
        </p:nvSpPr>
        <p:spPr>
          <a:xfrm>
            <a:off x="457200" y="112542"/>
            <a:ext cx="8229600" cy="472045"/>
          </a:xfrm>
        </p:spPr>
        <p:txBody>
          <a:bodyPr>
            <a:noAutofit/>
          </a:bodyPr>
          <a:lstStyle/>
          <a:p>
            <a:pPr algn="l"/>
            <a:r>
              <a:rPr lang="en-US" sz="2800" dirty="0">
                <a:solidFill>
                  <a:srgbClr val="008DA2"/>
                </a:solidFill>
                <a:latin typeface="Museo 300"/>
                <a:cs typeface="Museo 300"/>
              </a:rPr>
              <a:t>Strings</a:t>
            </a:r>
            <a:r>
              <a:rPr lang="en-US" sz="2800" dirty="0" smtClean="0">
                <a:solidFill>
                  <a:srgbClr val="008DA2"/>
                </a:solidFill>
                <a:latin typeface="Museo 300"/>
                <a:cs typeface="Museo 300"/>
              </a:rPr>
              <a:t> </a:t>
            </a:r>
            <a:r>
              <a:rPr lang="mr-IN" sz="2800" dirty="0" smtClean="0">
                <a:solidFill>
                  <a:srgbClr val="008DA2"/>
                </a:solidFill>
                <a:latin typeface="Museo 300"/>
                <a:cs typeface="Museo 300"/>
              </a:rPr>
              <a:t>–</a:t>
            </a:r>
            <a:r>
              <a:rPr lang="en-US" sz="2800" dirty="0" smtClean="0">
                <a:solidFill>
                  <a:srgbClr val="008DA2"/>
                </a:solidFill>
                <a:latin typeface="Museo 300"/>
                <a:cs typeface="Museo 300"/>
              </a:rPr>
              <a:t> Ex. 3</a:t>
            </a:r>
            <a:endParaRPr lang="en-US" sz="2800" dirty="0">
              <a:solidFill>
                <a:srgbClr val="008DA2"/>
              </a:solidFill>
              <a:latin typeface="Museo 300"/>
              <a:cs typeface="Museo 300"/>
            </a:endParaRPr>
          </a:p>
        </p:txBody>
      </p:sp>
      <p:sp>
        <p:nvSpPr>
          <p:cNvPr id="3" name="TextBox 2"/>
          <p:cNvSpPr txBox="1"/>
          <p:nvPr/>
        </p:nvSpPr>
        <p:spPr>
          <a:xfrm>
            <a:off x="485336" y="1139483"/>
            <a:ext cx="8229599" cy="1815882"/>
          </a:xfrm>
          <a:prstGeom prst="rect">
            <a:avLst/>
          </a:prstGeom>
          <a:noFill/>
        </p:spPr>
        <p:txBody>
          <a:bodyPr wrap="square" rtlCol="0">
            <a:spAutoFit/>
          </a:bodyPr>
          <a:lstStyle/>
          <a:p>
            <a:pPr marL="285750" indent="-285750">
              <a:buFont typeface="Arial" charset="0"/>
              <a:buChar char="•"/>
            </a:pPr>
            <a:r>
              <a:rPr lang="en-US" sz="2800">
                <a:latin typeface="Museo 100" charset="0"/>
                <a:ea typeface="Museo 100" charset="0"/>
                <a:cs typeface="Museo 100" charset="0"/>
              </a:rPr>
              <a:t>String indices</a:t>
            </a:r>
          </a:p>
          <a:p>
            <a:pPr marL="285750" indent="-285750">
              <a:buFont typeface="Arial" charset="0"/>
              <a:buChar char="•"/>
            </a:pPr>
            <a:r>
              <a:rPr lang="en-US" sz="2800">
                <a:latin typeface="Museo 100" charset="0"/>
                <a:ea typeface="Museo 100" charset="0"/>
                <a:cs typeface="Museo 100" charset="0"/>
              </a:rPr>
              <a:t>String methods</a:t>
            </a:r>
          </a:p>
          <a:p>
            <a:pPr marL="285750" indent="-285750">
              <a:buFont typeface="Arial" charset="0"/>
              <a:buChar char="•"/>
            </a:pPr>
            <a:r>
              <a:rPr lang="en-US" sz="2800">
                <a:latin typeface="Museo 100" charset="0"/>
                <a:ea typeface="Museo 100" charset="0"/>
                <a:cs typeface="Museo 100" charset="0"/>
              </a:rPr>
              <a:t>String functions</a:t>
            </a:r>
          </a:p>
          <a:p>
            <a:pPr marL="285750" indent="-285750">
              <a:buFont typeface="Arial" charset="0"/>
              <a:buChar char="•"/>
            </a:pPr>
            <a:endParaRPr lang="en-US" sz="2800">
              <a:latin typeface="Museo 100" charset="0"/>
              <a:ea typeface="Museo 100" charset="0"/>
              <a:cs typeface="Museo 100" charset="0"/>
            </a:endParaRPr>
          </a:p>
        </p:txBody>
      </p:sp>
      <p:sp>
        <p:nvSpPr>
          <p:cNvPr id="2" name="TextBox 1"/>
          <p:cNvSpPr txBox="1"/>
          <p:nvPr/>
        </p:nvSpPr>
        <p:spPr>
          <a:xfrm>
            <a:off x="457200" y="3059668"/>
            <a:ext cx="5789534" cy="369332"/>
          </a:xfrm>
          <a:prstGeom prst="rect">
            <a:avLst/>
          </a:prstGeom>
          <a:noFill/>
        </p:spPr>
        <p:txBody>
          <a:bodyPr wrap="none" rtlCol="0">
            <a:spAutoFit/>
          </a:bodyPr>
          <a:lstStyle/>
          <a:p>
            <a:r>
              <a:rPr lang="en-US" b="1">
                <a:latin typeface="Museo 700" charset="0"/>
                <a:ea typeface="Museo 700" charset="0"/>
                <a:cs typeface="Museo 700" charset="0"/>
              </a:rPr>
              <a:t>https://developers.google.com/edu/python/strings</a:t>
            </a:r>
          </a:p>
        </p:txBody>
      </p:sp>
    </p:spTree>
    <p:extLst>
      <p:ext uri="{BB962C8B-B14F-4D97-AF65-F5344CB8AC3E}">
        <p14:creationId xmlns:p14="http://schemas.microsoft.com/office/powerpoint/2010/main" val="1003181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T Presentation side 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9" name="Title 7"/>
          <p:cNvSpPr>
            <a:spLocks noGrp="1"/>
          </p:cNvSpPr>
          <p:nvPr>
            <p:ph type="title"/>
          </p:nvPr>
        </p:nvSpPr>
        <p:spPr>
          <a:xfrm>
            <a:off x="457200" y="112542"/>
            <a:ext cx="8229600" cy="472045"/>
          </a:xfrm>
        </p:spPr>
        <p:txBody>
          <a:bodyPr>
            <a:noAutofit/>
          </a:bodyPr>
          <a:lstStyle/>
          <a:p>
            <a:pPr algn="l"/>
            <a:r>
              <a:rPr lang="en-US" sz="2800" dirty="0">
                <a:solidFill>
                  <a:srgbClr val="008DA2"/>
                </a:solidFill>
                <a:latin typeface="Museo 300"/>
                <a:cs typeface="Museo 300"/>
              </a:rPr>
              <a:t>String Formatting</a:t>
            </a:r>
            <a:r>
              <a:rPr lang="en-US" sz="2800" dirty="0" smtClean="0">
                <a:solidFill>
                  <a:srgbClr val="008DA2"/>
                </a:solidFill>
                <a:latin typeface="Museo 300"/>
                <a:cs typeface="Museo 300"/>
              </a:rPr>
              <a:t> </a:t>
            </a:r>
            <a:r>
              <a:rPr lang="mr-IN" sz="2800" dirty="0" smtClean="0">
                <a:solidFill>
                  <a:srgbClr val="008DA2"/>
                </a:solidFill>
                <a:latin typeface="Museo 300"/>
                <a:cs typeface="Museo 300"/>
              </a:rPr>
              <a:t>–</a:t>
            </a:r>
            <a:r>
              <a:rPr lang="en-US" sz="2800" dirty="0" smtClean="0">
                <a:solidFill>
                  <a:srgbClr val="008DA2"/>
                </a:solidFill>
                <a:latin typeface="Museo 300"/>
                <a:cs typeface="Museo 300"/>
              </a:rPr>
              <a:t> Ex. 4</a:t>
            </a:r>
            <a:endParaRPr lang="en-US" sz="2800" dirty="0">
              <a:solidFill>
                <a:srgbClr val="008DA2"/>
              </a:solidFill>
              <a:latin typeface="Museo 300"/>
              <a:cs typeface="Museo 300"/>
            </a:endParaRPr>
          </a:p>
        </p:txBody>
      </p:sp>
      <p:sp>
        <p:nvSpPr>
          <p:cNvPr id="3" name="TextBox 2"/>
          <p:cNvSpPr txBox="1"/>
          <p:nvPr/>
        </p:nvSpPr>
        <p:spPr>
          <a:xfrm>
            <a:off x="485336" y="1139483"/>
            <a:ext cx="8229599" cy="1384995"/>
          </a:xfrm>
          <a:prstGeom prst="rect">
            <a:avLst/>
          </a:prstGeom>
          <a:noFill/>
        </p:spPr>
        <p:txBody>
          <a:bodyPr wrap="square" rtlCol="0">
            <a:spAutoFit/>
          </a:bodyPr>
          <a:lstStyle/>
          <a:p>
            <a:pPr marL="285750" indent="-285750">
              <a:buFont typeface="Arial" charset="0"/>
              <a:buChar char="•"/>
            </a:pPr>
            <a:r>
              <a:rPr lang="en-US" sz="2800">
                <a:latin typeface="Museo 100" charset="0"/>
                <a:ea typeface="Museo 100" charset="0"/>
                <a:cs typeface="Museo 100" charset="0"/>
              </a:rPr>
              <a:t>Old method (%)</a:t>
            </a:r>
          </a:p>
          <a:p>
            <a:pPr marL="285750" indent="-285750">
              <a:buFont typeface="Arial" charset="0"/>
              <a:buChar char="•"/>
            </a:pPr>
            <a:r>
              <a:rPr lang="en-US" sz="2800">
                <a:latin typeface="Museo 100" charset="0"/>
                <a:ea typeface="Museo 100" charset="0"/>
                <a:cs typeface="Museo 100" charset="0"/>
              </a:rPr>
              <a:t>New method (.format)</a:t>
            </a:r>
          </a:p>
          <a:p>
            <a:pPr marL="285750" indent="-285750">
              <a:buFont typeface="Arial" charset="0"/>
              <a:buChar char="•"/>
            </a:pPr>
            <a:endParaRPr lang="en-US" sz="2800">
              <a:latin typeface="Museo 100" charset="0"/>
              <a:ea typeface="Museo 100" charset="0"/>
              <a:cs typeface="Museo 100" charset="0"/>
            </a:endParaRPr>
          </a:p>
        </p:txBody>
      </p:sp>
      <p:sp>
        <p:nvSpPr>
          <p:cNvPr id="2" name="TextBox 1"/>
          <p:cNvSpPr txBox="1"/>
          <p:nvPr/>
        </p:nvSpPr>
        <p:spPr>
          <a:xfrm>
            <a:off x="457200" y="3059668"/>
            <a:ext cx="2592569" cy="369332"/>
          </a:xfrm>
          <a:prstGeom prst="rect">
            <a:avLst/>
          </a:prstGeom>
          <a:noFill/>
        </p:spPr>
        <p:txBody>
          <a:bodyPr wrap="none" rtlCol="0">
            <a:spAutoFit/>
          </a:bodyPr>
          <a:lstStyle/>
          <a:p>
            <a:r>
              <a:rPr lang="en-US" b="1">
                <a:latin typeface="Museo 700" charset="0"/>
                <a:ea typeface="Museo 700" charset="0"/>
                <a:cs typeface="Museo 700" charset="0"/>
              </a:rPr>
              <a:t>https://pyformat.info/</a:t>
            </a:r>
          </a:p>
        </p:txBody>
      </p:sp>
    </p:spTree>
    <p:extLst>
      <p:ext uri="{BB962C8B-B14F-4D97-AF65-F5344CB8AC3E}">
        <p14:creationId xmlns:p14="http://schemas.microsoft.com/office/powerpoint/2010/main" val="1250189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T Presentation side 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4" y="0"/>
            <a:ext cx="9144000" cy="6858000"/>
          </a:xfrm>
          <a:prstGeom prst="rect">
            <a:avLst/>
          </a:prstGeom>
        </p:spPr>
      </p:pic>
      <p:sp>
        <p:nvSpPr>
          <p:cNvPr id="29" name="Title 7"/>
          <p:cNvSpPr>
            <a:spLocks noGrp="1"/>
          </p:cNvSpPr>
          <p:nvPr>
            <p:ph type="title"/>
          </p:nvPr>
        </p:nvSpPr>
        <p:spPr>
          <a:xfrm>
            <a:off x="457200" y="112542"/>
            <a:ext cx="8229600" cy="472045"/>
          </a:xfrm>
        </p:spPr>
        <p:txBody>
          <a:bodyPr>
            <a:noAutofit/>
          </a:bodyPr>
          <a:lstStyle/>
          <a:p>
            <a:pPr algn="l"/>
            <a:r>
              <a:rPr lang="en-US" sz="2800" dirty="0">
                <a:solidFill>
                  <a:srgbClr val="008DA2"/>
                </a:solidFill>
                <a:latin typeface="Museo 300"/>
                <a:cs typeface="Museo 300"/>
              </a:rPr>
              <a:t>Lists</a:t>
            </a:r>
            <a:r>
              <a:rPr lang="en-US" sz="2800" dirty="0" smtClean="0">
                <a:solidFill>
                  <a:srgbClr val="008DA2"/>
                </a:solidFill>
                <a:latin typeface="Museo 300"/>
                <a:cs typeface="Museo 300"/>
              </a:rPr>
              <a:t> </a:t>
            </a:r>
            <a:r>
              <a:rPr lang="mr-IN" sz="2800" dirty="0" smtClean="0">
                <a:solidFill>
                  <a:srgbClr val="008DA2"/>
                </a:solidFill>
                <a:latin typeface="Museo 300"/>
                <a:cs typeface="Museo 300"/>
              </a:rPr>
              <a:t>–</a:t>
            </a:r>
            <a:r>
              <a:rPr lang="en-US" sz="2800" dirty="0" smtClean="0">
                <a:solidFill>
                  <a:srgbClr val="008DA2"/>
                </a:solidFill>
                <a:latin typeface="Museo 300"/>
                <a:cs typeface="Museo 300"/>
              </a:rPr>
              <a:t> Ex. 5, 6</a:t>
            </a:r>
            <a:endParaRPr lang="en-US" sz="2800" dirty="0">
              <a:solidFill>
                <a:srgbClr val="008DA2"/>
              </a:solidFill>
              <a:latin typeface="Museo 300"/>
              <a:cs typeface="Museo 300"/>
            </a:endParaRPr>
          </a:p>
        </p:txBody>
      </p:sp>
      <p:sp>
        <p:nvSpPr>
          <p:cNvPr id="3" name="TextBox 2"/>
          <p:cNvSpPr txBox="1"/>
          <p:nvPr/>
        </p:nvSpPr>
        <p:spPr>
          <a:xfrm>
            <a:off x="485336" y="1139483"/>
            <a:ext cx="8229599" cy="2246769"/>
          </a:xfrm>
          <a:prstGeom prst="rect">
            <a:avLst/>
          </a:prstGeom>
          <a:noFill/>
        </p:spPr>
        <p:txBody>
          <a:bodyPr wrap="square" rtlCol="0">
            <a:spAutoFit/>
          </a:bodyPr>
          <a:lstStyle/>
          <a:p>
            <a:pPr marL="285750" indent="-285750">
              <a:buFont typeface="Arial" charset="0"/>
              <a:buChar char="•"/>
            </a:pPr>
            <a:r>
              <a:rPr lang="en-US" sz="2800">
                <a:latin typeface="Museo 100" charset="0"/>
                <a:ea typeface="Museo 100" charset="0"/>
                <a:cs typeface="Museo 100" charset="0"/>
              </a:rPr>
              <a:t>Collection of items (elements)</a:t>
            </a:r>
          </a:p>
          <a:p>
            <a:pPr marL="285750" indent="-285750">
              <a:buFont typeface="Arial" charset="0"/>
              <a:buChar char="•"/>
            </a:pPr>
            <a:r>
              <a:rPr lang="en-US" sz="2800">
                <a:latin typeface="Museo 100" charset="0"/>
                <a:ea typeface="Museo 100" charset="0"/>
                <a:cs typeface="Museo 100" charset="0"/>
              </a:rPr>
              <a:t>Elements may be of different datatype</a:t>
            </a:r>
          </a:p>
          <a:p>
            <a:pPr marL="285750" indent="-285750">
              <a:buFont typeface="Arial" charset="0"/>
              <a:buChar char="•"/>
            </a:pPr>
            <a:r>
              <a:rPr lang="en-US" sz="2800">
                <a:latin typeface="Museo 100" charset="0"/>
                <a:ea typeface="Museo 100" charset="0"/>
                <a:cs typeface="Museo 100" charset="0"/>
              </a:rPr>
              <a:t>Accessed using index </a:t>
            </a:r>
            <a:r>
              <a:rPr lang="en-US" sz="2800" b="1">
                <a:latin typeface="Museo 100" charset="0"/>
                <a:ea typeface="Museo 100" charset="0"/>
                <a:cs typeface="Museo 100" charset="0"/>
              </a:rPr>
              <a:t>[]</a:t>
            </a:r>
            <a:r>
              <a:rPr lang="en-US" sz="2800">
                <a:latin typeface="Museo 100" charset="0"/>
                <a:ea typeface="Museo 100" charset="0"/>
                <a:cs typeface="Museo 100" charset="0"/>
              </a:rPr>
              <a:t> operator</a:t>
            </a:r>
          </a:p>
          <a:p>
            <a:pPr marL="285750" indent="-285750">
              <a:buFont typeface="Arial" charset="0"/>
              <a:buChar char="•"/>
            </a:pPr>
            <a:r>
              <a:rPr lang="en-US" sz="2800">
                <a:latin typeface="Museo 100" charset="0"/>
                <a:ea typeface="Museo 100" charset="0"/>
                <a:cs typeface="Museo 100" charset="0"/>
              </a:rPr>
              <a:t>Iterate over list using </a:t>
            </a:r>
            <a:r>
              <a:rPr lang="en-US" sz="2800" b="1">
                <a:latin typeface="Museo 100" charset="0"/>
                <a:ea typeface="Museo 100" charset="0"/>
                <a:cs typeface="Museo 100" charset="0"/>
              </a:rPr>
              <a:t>for</a:t>
            </a:r>
            <a:r>
              <a:rPr lang="en-US" sz="2800">
                <a:latin typeface="Museo 100" charset="0"/>
                <a:ea typeface="Museo 100" charset="0"/>
                <a:cs typeface="Museo 100" charset="0"/>
              </a:rPr>
              <a:t> </a:t>
            </a:r>
            <a:r>
              <a:rPr lang="mr-IN" sz="2800">
                <a:latin typeface="Museo 100" charset="0"/>
                <a:ea typeface="Museo 100" charset="0"/>
                <a:cs typeface="Museo 100" charset="0"/>
              </a:rPr>
              <a:t>…</a:t>
            </a:r>
            <a:r>
              <a:rPr lang="en-GB" sz="2800">
                <a:latin typeface="Museo 100" charset="0"/>
                <a:ea typeface="Museo 100" charset="0"/>
                <a:cs typeface="Museo 100" charset="0"/>
              </a:rPr>
              <a:t> </a:t>
            </a:r>
            <a:r>
              <a:rPr lang="en-GB" sz="2800" b="1">
                <a:latin typeface="Museo 100" charset="0"/>
                <a:ea typeface="Museo 100" charset="0"/>
                <a:cs typeface="Museo 100" charset="0"/>
              </a:rPr>
              <a:t>in</a:t>
            </a:r>
            <a:r>
              <a:rPr lang="en-GB" sz="2800">
                <a:latin typeface="Museo 100" charset="0"/>
                <a:ea typeface="Museo 100" charset="0"/>
                <a:cs typeface="Museo 100" charset="0"/>
              </a:rPr>
              <a:t> construct</a:t>
            </a:r>
            <a:endParaRPr lang="en-US" sz="2800">
              <a:latin typeface="Museo 100" charset="0"/>
              <a:ea typeface="Museo 100" charset="0"/>
              <a:cs typeface="Museo 100" charset="0"/>
            </a:endParaRPr>
          </a:p>
          <a:p>
            <a:pPr marL="285750" indent="-285750">
              <a:buFont typeface="Arial" charset="0"/>
              <a:buChar char="•"/>
            </a:pPr>
            <a:endParaRPr lang="en-US" sz="2800">
              <a:latin typeface="Museo 100" charset="0"/>
              <a:ea typeface="Museo 100" charset="0"/>
              <a:cs typeface="Museo 100" charset="0"/>
            </a:endParaRPr>
          </a:p>
        </p:txBody>
      </p:sp>
      <p:sp>
        <p:nvSpPr>
          <p:cNvPr id="2" name="TextBox 1"/>
          <p:cNvSpPr txBox="1"/>
          <p:nvPr/>
        </p:nvSpPr>
        <p:spPr>
          <a:xfrm>
            <a:off x="457200" y="3201586"/>
            <a:ext cx="5472139" cy="369332"/>
          </a:xfrm>
          <a:prstGeom prst="rect">
            <a:avLst/>
          </a:prstGeom>
          <a:noFill/>
        </p:spPr>
        <p:txBody>
          <a:bodyPr wrap="none" rtlCol="0">
            <a:spAutoFit/>
          </a:bodyPr>
          <a:lstStyle/>
          <a:p>
            <a:r>
              <a:rPr lang="en-US" b="1">
                <a:latin typeface="Museo 700" charset="0"/>
                <a:ea typeface="Museo 700" charset="0"/>
                <a:cs typeface="Museo 700" charset="0"/>
              </a:rPr>
              <a:t>https://developers.google.com/edu/python/lists</a:t>
            </a:r>
          </a:p>
        </p:txBody>
      </p:sp>
      <p:sp>
        <p:nvSpPr>
          <p:cNvPr id="4" name="TextBox 3"/>
          <p:cNvSpPr txBox="1"/>
          <p:nvPr/>
        </p:nvSpPr>
        <p:spPr>
          <a:xfrm>
            <a:off x="457200" y="3571816"/>
            <a:ext cx="6227923" cy="369332"/>
          </a:xfrm>
          <a:prstGeom prst="rect">
            <a:avLst/>
          </a:prstGeom>
          <a:noFill/>
        </p:spPr>
        <p:txBody>
          <a:bodyPr wrap="none" rtlCol="0">
            <a:spAutoFit/>
          </a:bodyPr>
          <a:lstStyle/>
          <a:p>
            <a:r>
              <a:rPr lang="en-US" b="1">
                <a:latin typeface="Museo 700" charset="0"/>
                <a:ea typeface="Museo 700" charset="0"/>
                <a:cs typeface="Museo 700" charset="0"/>
              </a:rPr>
              <a:t>https://www.programiz.com/python-programming/list</a:t>
            </a:r>
          </a:p>
        </p:txBody>
      </p:sp>
    </p:spTree>
    <p:extLst>
      <p:ext uri="{BB962C8B-B14F-4D97-AF65-F5344CB8AC3E}">
        <p14:creationId xmlns:p14="http://schemas.microsoft.com/office/powerpoint/2010/main" val="1618112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T Presentation side 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9" name="Title 7"/>
          <p:cNvSpPr>
            <a:spLocks noGrp="1"/>
          </p:cNvSpPr>
          <p:nvPr>
            <p:ph type="title"/>
          </p:nvPr>
        </p:nvSpPr>
        <p:spPr>
          <a:xfrm>
            <a:off x="457200" y="112542"/>
            <a:ext cx="8229600" cy="472045"/>
          </a:xfrm>
        </p:spPr>
        <p:txBody>
          <a:bodyPr>
            <a:noAutofit/>
          </a:bodyPr>
          <a:lstStyle/>
          <a:p>
            <a:pPr algn="l"/>
            <a:r>
              <a:rPr lang="en-US" sz="2800" dirty="0">
                <a:solidFill>
                  <a:srgbClr val="008DA2"/>
                </a:solidFill>
                <a:latin typeface="Museo 300"/>
                <a:cs typeface="Museo 300"/>
              </a:rPr>
              <a:t>Functions</a:t>
            </a:r>
            <a:r>
              <a:rPr lang="en-US" sz="2800" dirty="0" smtClean="0">
                <a:solidFill>
                  <a:srgbClr val="008DA2"/>
                </a:solidFill>
                <a:latin typeface="Museo 300"/>
                <a:cs typeface="Museo 300"/>
              </a:rPr>
              <a:t> </a:t>
            </a:r>
            <a:r>
              <a:rPr lang="mr-IN" sz="2800" dirty="0" smtClean="0">
                <a:solidFill>
                  <a:srgbClr val="008DA2"/>
                </a:solidFill>
                <a:latin typeface="Museo 300"/>
                <a:cs typeface="Museo 300"/>
              </a:rPr>
              <a:t>–</a:t>
            </a:r>
            <a:r>
              <a:rPr lang="en-US" sz="2800" dirty="0" smtClean="0">
                <a:solidFill>
                  <a:srgbClr val="008DA2"/>
                </a:solidFill>
                <a:latin typeface="Museo 300"/>
                <a:cs typeface="Museo 300"/>
              </a:rPr>
              <a:t> Ex. 7</a:t>
            </a:r>
            <a:endParaRPr lang="en-US" sz="2800" dirty="0">
              <a:solidFill>
                <a:srgbClr val="008DA2"/>
              </a:solidFill>
              <a:latin typeface="Museo 300"/>
              <a:cs typeface="Museo 300"/>
            </a:endParaRPr>
          </a:p>
        </p:txBody>
      </p:sp>
      <p:sp>
        <p:nvSpPr>
          <p:cNvPr id="3" name="TextBox 2"/>
          <p:cNvSpPr txBox="1"/>
          <p:nvPr/>
        </p:nvSpPr>
        <p:spPr>
          <a:xfrm>
            <a:off x="485336" y="1139483"/>
            <a:ext cx="8229599" cy="2246769"/>
          </a:xfrm>
          <a:prstGeom prst="rect">
            <a:avLst/>
          </a:prstGeom>
          <a:noFill/>
        </p:spPr>
        <p:txBody>
          <a:bodyPr wrap="square" rtlCol="0">
            <a:spAutoFit/>
          </a:bodyPr>
          <a:lstStyle/>
          <a:p>
            <a:pPr marL="285750" indent="-285750">
              <a:buFont typeface="Arial" charset="0"/>
              <a:buChar char="•"/>
            </a:pPr>
            <a:r>
              <a:rPr lang="en-US" sz="2800">
                <a:latin typeface="Museo 100" charset="0"/>
                <a:ea typeface="Museo 100" charset="0"/>
                <a:cs typeface="Museo 100" charset="0"/>
              </a:rPr>
              <a:t>If you find yourself repeating code, you probably need a function</a:t>
            </a:r>
          </a:p>
          <a:p>
            <a:pPr marL="285750" indent="-285750">
              <a:buFont typeface="Arial" charset="0"/>
              <a:buChar char="•"/>
            </a:pPr>
            <a:r>
              <a:rPr lang="en-US" sz="2800">
                <a:latin typeface="Museo 100" charset="0"/>
                <a:ea typeface="Museo 100" charset="0"/>
                <a:cs typeface="Museo 100" charset="0"/>
              </a:rPr>
              <a:t>Begins with </a:t>
            </a:r>
            <a:r>
              <a:rPr lang="en-US" sz="2800" b="1">
                <a:latin typeface="Museo 100" charset="0"/>
                <a:ea typeface="Museo 100" charset="0"/>
                <a:cs typeface="Museo 100" charset="0"/>
              </a:rPr>
              <a:t>def(</a:t>
            </a:r>
            <a:r>
              <a:rPr lang="en-US" sz="2800">
                <a:latin typeface="Museo 100" charset="0"/>
                <a:ea typeface="Museo 100" charset="0"/>
                <a:cs typeface="Museo 100" charset="0"/>
              </a:rPr>
              <a:t>parameter1, parameter2</a:t>
            </a:r>
            <a:r>
              <a:rPr lang="en-US" sz="2800" b="1">
                <a:latin typeface="Museo 100" charset="0"/>
                <a:ea typeface="Museo 100" charset="0"/>
                <a:cs typeface="Museo 100" charset="0"/>
              </a:rPr>
              <a:t>):</a:t>
            </a:r>
          </a:p>
          <a:p>
            <a:pPr marL="285750" indent="-285750">
              <a:buFont typeface="Arial" charset="0"/>
              <a:buChar char="•"/>
            </a:pPr>
            <a:r>
              <a:rPr lang="en-US" sz="2800">
                <a:latin typeface="Museo 100" charset="0"/>
                <a:ea typeface="Museo 100" charset="0"/>
                <a:cs typeface="Museo 100" charset="0"/>
              </a:rPr>
              <a:t>Use </a:t>
            </a:r>
            <a:r>
              <a:rPr lang="en-US" sz="2800" b="1">
                <a:latin typeface="Museo 100" charset="0"/>
                <a:ea typeface="Museo 100" charset="0"/>
                <a:cs typeface="Museo 100" charset="0"/>
              </a:rPr>
              <a:t>return</a:t>
            </a:r>
            <a:r>
              <a:rPr lang="en-US" sz="2800">
                <a:latin typeface="Museo 100" charset="0"/>
                <a:ea typeface="Museo 100" charset="0"/>
                <a:cs typeface="Museo 100" charset="0"/>
              </a:rPr>
              <a:t> to pass data back to main program</a:t>
            </a:r>
          </a:p>
          <a:p>
            <a:pPr marL="285750" indent="-285750">
              <a:buFont typeface="Arial" charset="0"/>
              <a:buChar char="•"/>
            </a:pPr>
            <a:r>
              <a:rPr lang="en-US" sz="2800">
                <a:latin typeface="Museo 100" charset="0"/>
                <a:ea typeface="Museo 100" charset="0"/>
                <a:cs typeface="Museo 100" charset="0"/>
              </a:rPr>
              <a:t>Only runs when it is called</a:t>
            </a:r>
          </a:p>
        </p:txBody>
      </p:sp>
      <p:sp>
        <p:nvSpPr>
          <p:cNvPr id="4" name="TextBox 3"/>
          <p:cNvSpPr txBox="1"/>
          <p:nvPr/>
        </p:nvSpPr>
        <p:spPr>
          <a:xfrm>
            <a:off x="457200" y="3571816"/>
            <a:ext cx="7136184" cy="369332"/>
          </a:xfrm>
          <a:prstGeom prst="rect">
            <a:avLst/>
          </a:prstGeom>
          <a:noFill/>
        </p:spPr>
        <p:txBody>
          <a:bodyPr wrap="none" rtlCol="0">
            <a:spAutoFit/>
          </a:bodyPr>
          <a:lstStyle/>
          <a:p>
            <a:r>
              <a:rPr lang="en-US" b="1">
                <a:latin typeface="Museo 700" charset="0"/>
                <a:ea typeface="Museo 700" charset="0"/>
                <a:cs typeface="Museo 700" charset="0"/>
              </a:rPr>
              <a:t>https://www.tutorialspoint.com/python/python_functions.htm</a:t>
            </a:r>
          </a:p>
        </p:txBody>
      </p:sp>
    </p:spTree>
    <p:extLst>
      <p:ext uri="{BB962C8B-B14F-4D97-AF65-F5344CB8AC3E}">
        <p14:creationId xmlns:p14="http://schemas.microsoft.com/office/powerpoint/2010/main" val="1392335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T Presentation side 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542"/>
            <a:ext cx="9144000" cy="6858000"/>
          </a:xfrm>
          <a:prstGeom prst="rect">
            <a:avLst/>
          </a:prstGeom>
        </p:spPr>
      </p:pic>
      <p:sp>
        <p:nvSpPr>
          <p:cNvPr id="29" name="Title 7"/>
          <p:cNvSpPr>
            <a:spLocks noGrp="1"/>
          </p:cNvSpPr>
          <p:nvPr>
            <p:ph type="title"/>
          </p:nvPr>
        </p:nvSpPr>
        <p:spPr>
          <a:xfrm>
            <a:off x="457200" y="112542"/>
            <a:ext cx="8229600" cy="472045"/>
          </a:xfrm>
        </p:spPr>
        <p:txBody>
          <a:bodyPr>
            <a:noAutofit/>
          </a:bodyPr>
          <a:lstStyle/>
          <a:p>
            <a:pPr algn="l"/>
            <a:r>
              <a:rPr lang="en-US" sz="2800" dirty="0">
                <a:solidFill>
                  <a:srgbClr val="008DA2"/>
                </a:solidFill>
                <a:latin typeface="Museo 300"/>
                <a:cs typeface="Museo 300"/>
              </a:rPr>
              <a:t>Dictionaries</a:t>
            </a:r>
            <a:r>
              <a:rPr lang="en-US" sz="2800" dirty="0" smtClean="0">
                <a:solidFill>
                  <a:srgbClr val="008DA2"/>
                </a:solidFill>
                <a:latin typeface="Museo 300"/>
                <a:cs typeface="Museo 300"/>
              </a:rPr>
              <a:t> </a:t>
            </a:r>
            <a:r>
              <a:rPr lang="mr-IN" sz="2800" dirty="0" smtClean="0">
                <a:solidFill>
                  <a:srgbClr val="008DA2"/>
                </a:solidFill>
                <a:latin typeface="Museo 300"/>
                <a:cs typeface="Museo 300"/>
              </a:rPr>
              <a:t>–</a:t>
            </a:r>
            <a:r>
              <a:rPr lang="en-US" sz="2800" dirty="0" smtClean="0">
                <a:solidFill>
                  <a:srgbClr val="008DA2"/>
                </a:solidFill>
                <a:latin typeface="Museo 300"/>
                <a:cs typeface="Museo 300"/>
              </a:rPr>
              <a:t> Ex. 8, 9</a:t>
            </a:r>
            <a:endParaRPr lang="en-US" sz="2800" dirty="0">
              <a:solidFill>
                <a:srgbClr val="008DA2"/>
              </a:solidFill>
              <a:latin typeface="Museo 300"/>
              <a:cs typeface="Museo 300"/>
            </a:endParaRPr>
          </a:p>
        </p:txBody>
      </p:sp>
      <p:sp>
        <p:nvSpPr>
          <p:cNvPr id="3" name="TextBox 2"/>
          <p:cNvSpPr txBox="1"/>
          <p:nvPr/>
        </p:nvSpPr>
        <p:spPr>
          <a:xfrm>
            <a:off x="485336" y="1139483"/>
            <a:ext cx="8229599" cy="1384995"/>
          </a:xfrm>
          <a:prstGeom prst="rect">
            <a:avLst/>
          </a:prstGeom>
          <a:noFill/>
        </p:spPr>
        <p:txBody>
          <a:bodyPr wrap="square" rtlCol="0">
            <a:spAutoFit/>
          </a:bodyPr>
          <a:lstStyle/>
          <a:p>
            <a:pPr marL="285750" indent="-285750">
              <a:buFont typeface="Arial" charset="0"/>
              <a:buChar char="•"/>
            </a:pPr>
            <a:r>
              <a:rPr lang="en-US" sz="2800">
                <a:latin typeface="Museo 100" charset="0"/>
                <a:ea typeface="Museo 100" charset="0"/>
                <a:cs typeface="Museo 100" charset="0"/>
              </a:rPr>
              <a:t>Collection of key, value pairs</a:t>
            </a:r>
          </a:p>
          <a:p>
            <a:pPr marL="285750" indent="-285750">
              <a:buFont typeface="Arial" charset="0"/>
              <a:buChar char="•"/>
            </a:pPr>
            <a:r>
              <a:rPr lang="en-US" sz="2800">
                <a:latin typeface="Museo 100" charset="0"/>
                <a:ea typeface="Museo 100" charset="0"/>
                <a:cs typeface="Museo 100" charset="0"/>
              </a:rPr>
              <a:t>Data indexed by key</a:t>
            </a:r>
            <a:endParaRPr lang="en-US" sz="2800" b="1">
              <a:latin typeface="Museo 100" charset="0"/>
              <a:ea typeface="Museo 100" charset="0"/>
              <a:cs typeface="Museo 100" charset="0"/>
            </a:endParaRPr>
          </a:p>
          <a:p>
            <a:pPr marL="285750" indent="-285750">
              <a:buFont typeface="Arial" charset="0"/>
              <a:buChar char="•"/>
            </a:pPr>
            <a:r>
              <a:rPr lang="en-US" sz="2800">
                <a:latin typeface="Museo 100" charset="0"/>
                <a:ea typeface="Museo 100" charset="0"/>
                <a:cs typeface="Museo 100" charset="0"/>
              </a:rPr>
              <a:t>Key must be unique</a:t>
            </a:r>
          </a:p>
        </p:txBody>
      </p:sp>
      <p:sp>
        <p:nvSpPr>
          <p:cNvPr id="4" name="TextBox 3"/>
          <p:cNvSpPr txBox="1"/>
          <p:nvPr/>
        </p:nvSpPr>
        <p:spPr>
          <a:xfrm>
            <a:off x="457200" y="3571816"/>
            <a:ext cx="7210564" cy="369332"/>
          </a:xfrm>
          <a:prstGeom prst="rect">
            <a:avLst/>
          </a:prstGeom>
          <a:noFill/>
        </p:spPr>
        <p:txBody>
          <a:bodyPr wrap="none" rtlCol="0">
            <a:spAutoFit/>
          </a:bodyPr>
          <a:lstStyle/>
          <a:p>
            <a:r>
              <a:rPr lang="en-US" b="1">
                <a:latin typeface="Museo 700" charset="0"/>
                <a:ea typeface="Museo 700" charset="0"/>
                <a:cs typeface="Museo 700" charset="0"/>
              </a:rPr>
              <a:t>https://www.tutorialspoint.com/python/python_dictionary.htm</a:t>
            </a:r>
          </a:p>
        </p:txBody>
      </p:sp>
    </p:spTree>
    <p:extLst>
      <p:ext uri="{BB962C8B-B14F-4D97-AF65-F5344CB8AC3E}">
        <p14:creationId xmlns:p14="http://schemas.microsoft.com/office/powerpoint/2010/main" val="103093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394</Words>
  <Application>Microsoft Macintosh PowerPoint</Application>
  <PresentationFormat>On-screen Show (4:3)</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Museo 100</vt:lpstr>
      <vt:lpstr>Museo 300</vt:lpstr>
      <vt:lpstr>Museo 700</vt:lpstr>
      <vt:lpstr>Arial</vt:lpstr>
      <vt:lpstr>Office Theme</vt:lpstr>
      <vt:lpstr>Python ACI Training</vt:lpstr>
      <vt:lpstr>What is Python?</vt:lpstr>
      <vt:lpstr>Python Basics – Ex. 1</vt:lpstr>
      <vt:lpstr>Arithmetic – Ex. 2</vt:lpstr>
      <vt:lpstr>Strings – Ex. 3</vt:lpstr>
      <vt:lpstr>String Formatting – Ex. 4</vt:lpstr>
      <vt:lpstr>Lists – Ex. 5, 6</vt:lpstr>
      <vt:lpstr>Functions – Ex. 7</vt:lpstr>
      <vt:lpstr>Dictionaries – Ex. 8, 9</vt:lpstr>
      <vt:lpstr>I/O and exceptions – Ex. 10</vt:lpstr>
      <vt:lpstr>for, while and if – Ex. 11</vt:lpstr>
      <vt:lpstr>OOP example – Ex. 13</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presentation title can run over three lines</dc:title>
  <dc:creator>Erika Smith</dc:creator>
  <cp:lastModifiedBy>Steve Corp</cp:lastModifiedBy>
  <cp:revision>61</cp:revision>
  <dcterms:created xsi:type="dcterms:W3CDTF">2015-07-26T17:31:07Z</dcterms:created>
  <dcterms:modified xsi:type="dcterms:W3CDTF">2016-12-18T00:17:34Z</dcterms:modified>
</cp:coreProperties>
</file>