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1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8ED3-F799-4591-8870-5B45F197D1D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FAED-178B-49DB-AB1A-A3A4B0B20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Data-Driven Optimal Targeting Control of Chaotic Dynamical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/>
          <a:lstStyle/>
          <a:p>
            <a:r>
              <a:rPr lang="en-US" dirty="0" smtClean="0"/>
              <a:t>MAE 546 Optimal Control and Estimation</a:t>
            </a:r>
          </a:p>
          <a:p>
            <a:r>
              <a:rPr lang="en-US" dirty="0" smtClean="0"/>
              <a:t>Samuel 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OGY Control using LQR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9144000" cy="5715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 fixed point of the Poincare map is located and linearized using the learned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A Linear Quadratic Regulator was designed to stabilize the unstable periodic orbit and minimize the following cost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𝐹𝑃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𝐹𝑃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𝐹𝑃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optimal feedback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sub>
                    </m:sSub>
                  </m:oMath>
                </a14:m>
                <a:r>
                  <a:rPr lang="en-US" dirty="0" smtClean="0"/>
                  <a:t> is found and OGY control is implemented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𝑂𝐺𝑌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1" i="1" smtClean="0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1" i="1" smtClean="0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1" i="1" smtClean="0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r>
                  <a:rPr lang="en-US" dirty="0" smtClean="0"/>
                  <a:t>Design choices: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𝑑𝑖𝑎𝑔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9144000" cy="5715000"/>
              </a:xfrm>
              <a:blipFill rotWithShape="1">
                <a:blip r:embed="rId2"/>
                <a:stretch>
                  <a:fillRect l="-1067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2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to Stabilize Scaling with Control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7619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Numerical experiments performed to determine scaling of expected time to control using the OGY method and LQR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𝐹𝑃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761999"/>
              </a:xfrm>
              <a:blipFill rotWithShape="1">
                <a:blip r:embed="rId2"/>
                <a:stretch>
                  <a:fillRect l="-933" t="-144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1628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9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Neighboring Optimal Control using Targeting Path</a:t>
            </a:r>
            <a:endParaRPr lang="en-US" dirty="0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733800" cy="285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5638800" cy="26991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900" dirty="0" smtClean="0"/>
                  <a:t>A path consisting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b="0" i="0" smtClean="0">
                        <a:latin typeface="Cambria Math"/>
                      </a:rPr>
                      <m:t>M</m:t>
                    </m:r>
                    <m:r>
                      <a:rPr lang="en-US" sz="2900" b="0" i="0" smtClean="0">
                        <a:latin typeface="Cambria Math"/>
                      </a:rPr>
                      <m:t>=</m:t>
                    </m:r>
                    <m:r>
                      <a:rPr lang="en-US" sz="2900" b="0" i="1" smtClean="0">
                        <a:latin typeface="Cambria Math"/>
                      </a:rPr>
                      <m:t>50</m:t>
                    </m:r>
                  </m:oMath>
                </a14:m>
                <a:r>
                  <a:rPr lang="en-US" sz="2900" dirty="0" smtClean="0"/>
                  <a:t> unforced training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9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9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9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900" b="0" i="1" smtClean="0">
                            <a:latin typeface="Cambria Math"/>
                          </a:rPr>
                          <m:t>=</m:t>
                        </m:r>
                        <m:r>
                          <a:rPr lang="en-US" sz="29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900" b="0" i="1" smtClean="0">
                            <a:latin typeface="Cambria Math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900" dirty="0" smtClean="0"/>
                  <a:t> leading to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9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00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900" b="0" i="1" dirty="0" smtClean="0">
                            <a:latin typeface="Cambria Math"/>
                          </a:rPr>
                          <m:t>𝐹𝑃</m:t>
                        </m:r>
                      </m:sub>
                    </m:sSub>
                  </m:oMath>
                </a14:m>
                <a:r>
                  <a:rPr lang="en-US" sz="2900" dirty="0" smtClean="0"/>
                  <a:t> was selected as the nominal targeting path</a:t>
                </a:r>
              </a:p>
              <a:p>
                <a:pPr lvl="1"/>
                <a:r>
                  <a:rPr lang="en-US" sz="2600" dirty="0" smtClean="0"/>
                  <a:t>Fast mixing time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 good coverage of attractor</a:t>
                </a:r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5638800" cy="2699196"/>
              </a:xfrm>
              <a:blipFill rotWithShape="1">
                <a:blip r:embed="rId3"/>
                <a:stretch>
                  <a:fillRect l="-1730" t="-3394" r="-865" b="-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9526" y="3994596"/>
                <a:ext cx="9153525" cy="28634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 </a:t>
                </a:r>
                <a:r>
                  <a:rPr lang="en-US" dirty="0"/>
                  <a:t>neighboring optimal controller was designed to capture points near the targeting </a:t>
                </a:r>
                <a:r>
                  <a:rPr lang="en-US" dirty="0" smtClean="0"/>
                  <a:t>path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following cost function with geometric weighting of the state was minimized with model-linearized dynamics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𝐽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6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600" b="0" i="1" smtClean="0">
                                  <a:latin typeface="Cambria Math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Δ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,     </m:t>
                      </m:r>
                      <m:r>
                        <a:rPr lang="en-US" sz="2600" b="0" i="1" smtClean="0">
                          <a:latin typeface="Cambria Math"/>
                        </a:rPr>
                        <m:t>𝛾</m:t>
                      </m:r>
                      <m:r>
                        <a:rPr lang="en-US" sz="2600" b="0" i="1" smtClean="0">
                          <a:latin typeface="Cambria Math"/>
                        </a:rPr>
                        <m:t>≥</m:t>
                      </m:r>
                      <m:r>
                        <a:rPr lang="en-US" sz="2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6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6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6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600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2600" b="0" i="1" dirty="0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6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600" b="1" i="1" dirty="0" smtClean="0">
                              <a:latin typeface="Cambria Math"/>
                            </a:rPr>
                            <m:t>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600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1" i="1" dirty="0" smtClean="0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6" y="3994596"/>
                <a:ext cx="9153525" cy="2863404"/>
              </a:xfrm>
              <a:prstGeom prst="rect">
                <a:avLst/>
              </a:prstGeom>
              <a:blipFill rotWithShape="1">
                <a:blip r:embed="rId4"/>
                <a:stretch>
                  <a:fillRect l="-1065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4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Neighboring Optimal Control using Targeting Path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371600"/>
                <a:ext cx="9153525" cy="548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Bellman’s equations were solved to perform the minimization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sz="2200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b="0" i="0" smtClean="0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 b="0" i="0" smtClean="0">
                                              <a:latin typeface="Cambria Math"/>
                                            </a:rPr>
                                            <m:t>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dirty="0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 smtClean="0"/>
              </a:p>
              <a:p>
                <a:r>
                  <a:rPr lang="en-US" dirty="0" smtClean="0"/>
                  <a:t>The optimal value function takes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. This gives optimal control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And the discrete time algebraic Riccati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53525" cy="5486400"/>
              </a:xfrm>
              <a:prstGeom prst="rect">
                <a:avLst/>
              </a:prstGeom>
              <a:blipFill rotWithShape="1">
                <a:blip r:embed="rId2"/>
                <a:stretch>
                  <a:fillRect l="-1465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to Stabilize Scaling with Control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9905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following design choices were made: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  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990599"/>
              </a:xfrm>
              <a:blipFill rotWithShape="1">
                <a:blip r:embed="rId2"/>
                <a:stretch>
                  <a:fillRect l="-1067" t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16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9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An Example Trajectory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01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2"/>
                <a:stretch>
                  <a:fillRect l="-1407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1" y="2286000"/>
            <a:ext cx="46672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4767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 rot="16200000">
                <a:off x="-342900" y="53721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𝐺𝑢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42900" y="5372100"/>
                <a:ext cx="914400" cy="228600"/>
              </a:xfrm>
              <a:prstGeom prst="rect">
                <a:avLst/>
              </a:prstGeom>
              <a:blipFill rotWithShape="1">
                <a:blip r:embed="rId5"/>
                <a:stretch>
                  <a:fillRect r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Optimal Control using Reinforcement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0"/>
                <a:ext cx="9144000" cy="5334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following constrained optimization problem was posed over the entire attractor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𝐹𝑃</m:t>
                        </m:r>
                      </m:sub>
                    </m:sSub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minimize</m:t>
                          </m:r>
                          <m:r>
                            <a:rPr lang="en-US" sz="2600" b="0" i="0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dirty="0" smtClean="0">
                                      <a:latin typeface="Cambria Math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lang="en-US" sz="2600" b="0" i="1" dirty="0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 dirty="0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 b="0" i="0" dirty="0" smtClean="0">
                                      <a:latin typeface="Cambria Math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26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 dirty="0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600" b="0" i="1" dirty="0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 dirty="0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6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 dirty="0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6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sz="2600" b="0" i="1" smtClean="0">
                          <a:latin typeface="Cambria Math"/>
                        </a:rPr>
                        <m:t>     </m:t>
                      </m:r>
                      <m:r>
                        <a:rPr lang="en-US" sz="2600" b="0" i="1" smtClean="0">
                          <a:latin typeface="Cambria Math"/>
                        </a:rPr>
                        <m:t>𝑠</m:t>
                      </m:r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  <m:r>
                        <a:rPr lang="en-US" sz="2600" b="0" i="1" smtClean="0">
                          <a:latin typeface="Cambria Math"/>
                        </a:rPr>
                        <m:t>𝑡</m:t>
                      </m:r>
                      <m:r>
                        <a:rPr lang="en-US" sz="2600" b="0" i="1" smtClean="0">
                          <a:latin typeface="Cambria Math"/>
                        </a:rPr>
                        <m:t>.     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𝑢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 smtClean="0"/>
              </a:p>
              <a:p>
                <a:r>
                  <a:rPr lang="en-US" dirty="0" smtClean="0"/>
                  <a:t>Subject to the nonlinear modeled 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000" b="1" i="1" smtClean="0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30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0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dirty="0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0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geometric decay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0</m:t>
                    </m:r>
                    <m:r>
                      <a:rPr lang="en-US" sz="3000" b="0" i="1" smtClean="0">
                        <a:latin typeface="Cambria Math"/>
                      </a:rPr>
                      <m:t>&lt;</m:t>
                    </m:r>
                    <m:r>
                      <a:rPr lang="en-US" sz="3000" b="0" i="1" smtClean="0">
                        <a:latin typeface="Cambria Math"/>
                      </a:rPr>
                      <m:t>𝛽</m:t>
                    </m:r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3000" dirty="0" smtClean="0"/>
              </a:p>
              <a:p>
                <a:r>
                  <a:rPr lang="en-US" dirty="0" smtClean="0"/>
                  <a:t>The optimal value function over the attractor is introduced and Bellman’s equations are formulated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2600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2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6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b="1" i="1" dirty="0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0"/>
                <a:ext cx="9144000" cy="5334000"/>
              </a:xfrm>
              <a:blipFill rotWithShape="1">
                <a:blip r:embed="rId2"/>
                <a:stretch>
                  <a:fillRect l="-1333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5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Fitted Value Iteration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subset of the training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 smtClean="0"/>
                  <a:t> are chosen and used to defined the value function globally by interpolation (or regression).</a:t>
                </a:r>
              </a:p>
              <a:p>
                <a:pPr lvl="1"/>
                <a:r>
                  <a:rPr lang="en-US" dirty="0" smtClean="0"/>
                  <a:t>Natural neighbor interpolation with 500 points was used</a:t>
                </a:r>
                <a:endParaRPr lang="en-US" dirty="0" smtClean="0"/>
              </a:p>
              <a:p>
                <a:r>
                  <a:rPr lang="en-US" dirty="0" smtClean="0"/>
                  <a:t>The value function at each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updated by performin</a:t>
                </a:r>
                <a:r>
                  <a:rPr lang="en-US" dirty="0" smtClean="0"/>
                  <a:t>g the following minimization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𝐹𝑃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𝐹𝑃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dirty="0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1" i="1" dirty="0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en-US" dirty="0" smtClean="0"/>
                  <a:t>Matlab’s </a:t>
                </a:r>
                <a:r>
                  <a:rPr lang="en-US" dirty="0" smtClean="0"/>
                  <a:t>fmincon</a:t>
                </a:r>
                <a:r>
                  <a:rPr lang="en-US" dirty="0" smtClean="0"/>
                  <a:t>() was used for minimization</a:t>
                </a:r>
              </a:p>
              <a:p>
                <a:r>
                  <a:rPr lang="en-US" dirty="0" smtClean="0"/>
                  <a:t>Iterate until the value function converges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 rotWithShape="1">
                <a:blip r:embed="rId2"/>
                <a:stretch>
                  <a:fillRect l="-1467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352800"/>
            <a:ext cx="4886324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Optimal Value Function and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2514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following design choices were made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𝛽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1</m:t>
                      </m:r>
                      <m:r>
                        <a:rPr lang="en-US" sz="2600" b="0" i="1" smtClean="0">
                          <a:latin typeface="Cambria Math"/>
                        </a:rPr>
                        <m:t>,     </m:t>
                      </m:r>
                      <m:r>
                        <a:rPr lang="en-US" sz="2600" b="0" i="1" smtClean="0">
                          <a:latin typeface="Cambria Math"/>
                        </a:rPr>
                        <m:t>𝑄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𝐹𝑃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𝐹𝑃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,     </m:t>
                      </m:r>
                      <m:r>
                        <a:rPr lang="en-US" sz="2600" b="0" i="1" smtClean="0">
                          <a:latin typeface="Cambria Math"/>
                        </a:rPr>
                        <m:t>𝑅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0</m:t>
                      </m:r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  <m:r>
                        <a:rPr lang="en-US" sz="2600" b="0" i="1" smtClean="0"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en-US" dirty="0" smtClean="0"/>
                  <a:t>The optimal control at each step was determined by performing a minimization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2600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1" i="1" dirty="0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1" i="1" smtClean="0"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𝐹𝑃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𝐹𝑃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600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b="1" i="1" dirty="0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2514600"/>
              </a:xfrm>
              <a:blipFill rotWithShape="1">
                <a:blip r:embed="rId3"/>
                <a:stretch>
                  <a:fillRect l="-1067" t="-3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0" y="3514723"/>
            <a:ext cx="4572000" cy="2581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</a:t>
            </a:r>
            <a:r>
              <a:rPr lang="en-US" u="sng" dirty="0"/>
              <a:t>Note</a:t>
            </a:r>
            <a:r>
              <a:rPr lang="en-US" dirty="0"/>
              <a:t>: It is possible to find the control at many points and </a:t>
            </a:r>
            <a:r>
              <a:rPr lang="en-US" i="1" dirty="0"/>
              <a:t>build a model for the optimal control directly</a:t>
            </a:r>
            <a:r>
              <a:rPr lang="en-US" dirty="0"/>
              <a:t> using a collection of nonlinear models and EM as with the dynamics)</a:t>
            </a:r>
          </a:p>
        </p:txBody>
      </p:sp>
    </p:spTree>
    <p:extLst>
      <p:ext uri="{BB962C8B-B14F-4D97-AF65-F5344CB8AC3E}">
        <p14:creationId xmlns:p14="http://schemas.microsoft.com/office/powerpoint/2010/main" val="21803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to Stabilize Scaling with Control Size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39100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Chaotic Dynamical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Found throughout nature, science, and engineering</a:t>
            </a:r>
          </a:p>
          <a:p>
            <a:pPr lvl="1"/>
            <a:r>
              <a:rPr lang="en-US" dirty="0" smtClean="0"/>
              <a:t>Biology: Atrial fibrillation</a:t>
            </a:r>
            <a:r>
              <a:rPr lang="en-US" dirty="0"/>
              <a:t> </a:t>
            </a:r>
            <a:r>
              <a:rPr lang="en-US" dirty="0" smtClean="0"/>
              <a:t>and epilepsy</a:t>
            </a:r>
          </a:p>
          <a:p>
            <a:pPr lvl="1"/>
            <a:r>
              <a:rPr lang="en-US" dirty="0" smtClean="0"/>
              <a:t>Lightly damped nonlinear structural vibrations</a:t>
            </a:r>
          </a:p>
          <a:p>
            <a:pPr lvl="1"/>
            <a:r>
              <a:rPr lang="en-US" dirty="0" smtClean="0"/>
              <a:t>Multi-body orbits perhaps encountered in asteroid mining</a:t>
            </a:r>
          </a:p>
          <a:p>
            <a:pPr lvl="1"/>
            <a:r>
              <a:rPr lang="en-US" dirty="0" smtClean="0"/>
              <a:t>Turbulence, passive and active flow control devices</a:t>
            </a:r>
          </a:p>
          <a:p>
            <a:r>
              <a:rPr lang="en-US" dirty="0" smtClean="0"/>
              <a:t>Chaotic systems are characterized by</a:t>
            </a:r>
          </a:p>
          <a:p>
            <a:pPr lvl="1"/>
            <a:r>
              <a:rPr lang="en-US" dirty="0" smtClean="0"/>
              <a:t>Sensitivity to initial conditions</a:t>
            </a:r>
          </a:p>
          <a:p>
            <a:pPr lvl="1"/>
            <a:r>
              <a:rPr lang="en-US" dirty="0" smtClean="0"/>
              <a:t>Mixing of trajectories in phase space</a:t>
            </a:r>
          </a:p>
          <a:p>
            <a:pPr lvl="1"/>
            <a:r>
              <a:rPr lang="en-US" dirty="0" smtClean="0"/>
              <a:t>Behavior can appear random or exhibit intermittent quasi-periodicity</a:t>
            </a:r>
          </a:p>
          <a:p>
            <a:r>
              <a:rPr lang="en-US" dirty="0" smtClean="0"/>
              <a:t>Technically: presence of a chaotic attractor with</a:t>
            </a:r>
          </a:p>
          <a:p>
            <a:pPr lvl="1"/>
            <a:r>
              <a:rPr lang="en-US" dirty="0" smtClean="0"/>
              <a:t>No stable embedded orbits</a:t>
            </a:r>
          </a:p>
          <a:p>
            <a:pPr lvl="1"/>
            <a:r>
              <a:rPr lang="en-US" dirty="0" smtClean="0"/>
              <a:t>Topological transitivity </a:t>
            </a:r>
            <a:r>
              <a:rPr lang="en-US" dirty="0"/>
              <a:t>(</a:t>
            </a:r>
            <a:r>
              <a:rPr lang="en-US" dirty="0" smtClean="0"/>
              <a:t>mixing) </a:t>
            </a:r>
            <a:r>
              <a:rPr lang="en-US" dirty="0" smtClean="0">
                <a:sym typeface="Wingdings" panose="05000000000000000000" pitchFamily="2" charset="2"/>
              </a:rPr>
              <a:t> ergodic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914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An Example Trajectory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01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914400"/>
              </a:xfrm>
              <a:blipFill rotWithShape="1">
                <a:blip r:embed="rId2"/>
                <a:stretch>
                  <a:fillRect l="-140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895725" cy="325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697776"/>
            <a:ext cx="5238750" cy="42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 rot="16200000">
                <a:off x="-342900" y="33909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𝐺𝑢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42900" y="3390900"/>
                <a:ext cx="914400" cy="228600"/>
              </a:xfrm>
              <a:prstGeom prst="rect">
                <a:avLst/>
              </a:prstGeom>
              <a:blipFill rotWithShape="1">
                <a:blip r:embed="rId5"/>
                <a:stretch>
                  <a:fillRect r="-47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5824"/>
            <a:ext cx="3895725" cy="261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9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91440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Novel data-driven modeling technique was introduced</a:t>
            </a:r>
          </a:p>
          <a:p>
            <a:r>
              <a:rPr lang="en-US" dirty="0" smtClean="0"/>
              <a:t>Accurate and efficient representation of nonlinear dynamics enabled the design of optimal targeting controllers</a:t>
            </a:r>
          </a:p>
          <a:p>
            <a:r>
              <a:rPr lang="en-US" dirty="0" smtClean="0"/>
              <a:t>Both targeting controllers show almost two orders of magnitude reduction in time to control over OGY only.</a:t>
            </a:r>
          </a:p>
          <a:p>
            <a:r>
              <a:rPr lang="en-US" dirty="0" smtClean="0"/>
              <a:t>In its current implementation, the reinforcement learning approach is expensive</a:t>
            </a:r>
          </a:p>
          <a:p>
            <a:pPr lvl="1"/>
            <a:r>
              <a:rPr lang="en-US" dirty="0" smtClean="0"/>
              <a:t>this cost can be reduced by learning a model for the optimal control</a:t>
            </a:r>
          </a:p>
          <a:p>
            <a:r>
              <a:rPr lang="en-US" dirty="0" smtClean="0"/>
              <a:t>Future work includes using the local nonlinear modeling technique for state estimation</a:t>
            </a:r>
          </a:p>
          <a:p>
            <a:pPr lvl="1"/>
            <a:r>
              <a:rPr lang="en-US" dirty="0" smtClean="0"/>
              <a:t>Multiple model estimation with extended or quasilinear Kalman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Controlling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Ott</a:t>
            </a:r>
            <a:r>
              <a:rPr lang="en-US" dirty="0" smtClean="0"/>
              <a:t>, </a:t>
            </a:r>
            <a:r>
              <a:rPr lang="en-US" dirty="0" smtClean="0"/>
              <a:t>Grebogi</a:t>
            </a:r>
            <a:r>
              <a:rPr lang="en-US" dirty="0" smtClean="0"/>
              <a:t>, and </a:t>
            </a:r>
            <a:r>
              <a:rPr lang="en-US" dirty="0" smtClean="0"/>
              <a:t>Yorke</a:t>
            </a:r>
            <a:r>
              <a:rPr lang="en-US" dirty="0" smtClean="0"/>
              <a:t> (OGY) seminal 1990 paper</a:t>
            </a:r>
          </a:p>
          <a:p>
            <a:pPr lvl="1"/>
            <a:r>
              <a:rPr lang="en-US" dirty="0" smtClean="0"/>
              <a:t>Unstable periodic orbits embedded in the chaotic attractor can be stabilized with arbitrarily small control</a:t>
            </a:r>
          </a:p>
          <a:p>
            <a:pPr lvl="1"/>
            <a:r>
              <a:rPr lang="en-US" dirty="0" smtClean="0"/>
              <a:t>Simply wait until trajectory enters sufficiently small neighborhood of desired orbit and activate stabilizing control system.</a:t>
            </a:r>
          </a:p>
          <a:p>
            <a:r>
              <a:rPr lang="en-US" dirty="0" smtClean="0"/>
              <a:t>Oftentimes, chaos is undesirable, but control over the system is limited</a:t>
            </a:r>
          </a:p>
          <a:p>
            <a:pPr lvl="1"/>
            <a:r>
              <a:rPr lang="en-US" dirty="0" smtClean="0"/>
              <a:t>Low-power device to stabilize </a:t>
            </a:r>
            <a:r>
              <a:rPr lang="en-US" dirty="0"/>
              <a:t>a</a:t>
            </a:r>
            <a:r>
              <a:rPr lang="en-US" dirty="0" smtClean="0"/>
              <a:t>trial fibrillation</a:t>
            </a:r>
          </a:p>
          <a:p>
            <a:pPr lvl="1"/>
            <a:r>
              <a:rPr lang="en-US" dirty="0" smtClean="0"/>
              <a:t>Low thrust control of chaotic asteroid orbit for mining</a:t>
            </a:r>
          </a:p>
          <a:p>
            <a:r>
              <a:rPr lang="en-US" dirty="0" smtClean="0"/>
              <a:t>Chaos may actually be desirable if it can be controlled</a:t>
            </a:r>
          </a:p>
          <a:p>
            <a:pPr lvl="1"/>
            <a:r>
              <a:rPr lang="en-US" dirty="0" smtClean="0"/>
              <a:t>Enables diverse behavior of the system</a:t>
            </a:r>
          </a:p>
          <a:p>
            <a:pPr lvl="1"/>
            <a:r>
              <a:rPr lang="en-US" dirty="0" smtClean="0"/>
              <a:t>Low power covert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Targeting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smtClean="0"/>
              <a:t>Problem: We may have to wait an extremely long time before a chaotic trajectory enters a sufficiently small neighborhood of the desired orbit</a:t>
            </a:r>
          </a:p>
          <a:p>
            <a:r>
              <a:rPr lang="en-US" dirty="0" smtClean="0"/>
              <a:t>Solution: (Targeting) use small perturbations to guide trajectories toward the desired orbit -- reducing time to stabilize it</a:t>
            </a:r>
          </a:p>
          <a:p>
            <a:r>
              <a:rPr lang="en-US" dirty="0" smtClean="0"/>
              <a:t>Two methods considered here: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Neighboring optimal control near a nominal targeting path or tree leading to the desired orbit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Reinforcement learning to construct optimal targeting controller over the entire attractor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Problem: Forced Duffing Eqn.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3352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r>
                        <a:rPr lang="en-US" sz="3400" b="0" i="1" smtClean="0">
                          <a:latin typeface="Cambria Math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𝜉</m:t>
                          </m:r>
                        </m:e>
                      </m:acc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r>
                        <a:rPr lang="en-US" sz="3400" b="0" i="1" smtClean="0">
                          <a:latin typeface="Cambria Math"/>
                        </a:rPr>
                        <m:t>𝛼𝜉</m:t>
                      </m:r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r>
                        <a:rPr lang="en-US" sz="3400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/>
                        </a:rPr>
                        <m:t>=</m:t>
                      </m:r>
                      <m:r>
                        <a:rPr lang="en-US" sz="3400" b="0" i="1" smtClean="0">
                          <a:latin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sz="3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r>
                        <a:rPr lang="en-US" sz="3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,     </m:t>
                      </m:r>
                      <m:r>
                        <a:rPr lang="en-US" sz="3400" b="1" i="1" smtClean="0">
                          <a:latin typeface="Cambria Math"/>
                        </a:rPr>
                        <m:t>𝒙</m:t>
                      </m:r>
                      <m:r>
                        <a:rPr lang="en-US" sz="3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sz="3400" dirty="0" smtClean="0"/>
              </a:p>
              <a:p>
                <a:r>
                  <a:rPr lang="en-US" sz="4000" dirty="0" smtClean="0"/>
                  <a:t>Forced oscillator with cubic nonlinear stiffness</a:t>
                </a:r>
              </a:p>
              <a:p>
                <a:r>
                  <a:rPr lang="en-US" sz="4000" dirty="0" smtClean="0"/>
                  <a:t>Exhibits transverse homoclinic tangle of stable and unstable manifolds in time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𝑇</m:t>
                    </m:r>
                    <m:r>
                      <a:rPr lang="en-US" sz="40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sz="4000" dirty="0" smtClean="0"/>
                  <a:t> Poincare map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4000" dirty="0" smtClean="0"/>
                  <a:t>Discrete time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3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400" b="0" i="1" smtClean="0">
                                <a:latin typeface="Cambria Math"/>
                              </a:rPr>
                              <m:t>, …,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3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3400" b="0" i="0" smtClean="0">
                        <a:latin typeface="Cambria Math"/>
                      </a:rPr>
                      <m:t>, </m:t>
                    </m:r>
                    <m:r>
                      <a:rPr lang="en-US" sz="3400" b="0" i="1" smtClean="0">
                        <a:latin typeface="Cambria Math"/>
                      </a:rPr>
                      <m:t>𝑡</m:t>
                    </m:r>
                    <m:r>
                      <a:rPr lang="en-US" sz="3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</a:rPr>
                          <m:t>𝑛𝑇</m:t>
                        </m:r>
                        <m:r>
                          <a:rPr lang="en-US" sz="3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3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34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34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100" b="0" i="1" smtClean="0">
                          <a:latin typeface="Cambria Math"/>
                        </a:rPr>
                        <m:t>=</m:t>
                      </m:r>
                      <m:r>
                        <a:rPr lang="en-US" sz="3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3100" b="0" i="1" smtClean="0">
                          <a:latin typeface="Cambria Math"/>
                        </a:rPr>
                        <m:t>+</m:t>
                      </m:r>
                      <m:r>
                        <a:rPr lang="en-US" sz="3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func>
                        <m:func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sz="3100" b="0" i="1" smtClean="0">
                          <a:latin typeface="Cambria Math"/>
                        </a:rPr>
                        <m:t>+</m:t>
                      </m:r>
                      <m:r>
                        <a:rPr lang="en-US" sz="3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func>
                        <m:func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sz="3100" b="0" i="1" smtClean="0">
                          <a:latin typeface="Cambria Math"/>
                        </a:rPr>
                        <m:t>+</m:t>
                      </m:r>
                      <m:r>
                        <a:rPr lang="en-US" sz="3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func>
                        <m:func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sz="3100" b="0" i="1" smtClean="0">
                          <a:latin typeface="Cambria Math"/>
                        </a:rPr>
                        <m:t>+</m:t>
                      </m:r>
                      <m:r>
                        <a:rPr lang="en-US" sz="31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func>
                        <m:funcPr>
                          <m:ctrlPr>
                            <a:rPr lang="en-US" sz="3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3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sz="3100" b="0" i="1" smtClean="0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1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3352800"/>
              </a:xfrm>
              <a:blipFill rotWithShape="1">
                <a:blip r:embed="rId2"/>
                <a:stretch>
                  <a:fillRect l="-113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24384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114800"/>
            <a:ext cx="4924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0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Entirely Data-Driven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Oftentimes, we do not have access to a model of the system’s dynamics which can be evaluated quickly enough to design control systems</a:t>
            </a:r>
          </a:p>
          <a:p>
            <a:r>
              <a:rPr lang="en-US" dirty="0" smtClean="0"/>
              <a:t>We will infer accurate and efficient models of highly nonlinear chaotic dynamics using data alone. </a:t>
            </a:r>
          </a:p>
          <a:p>
            <a:pPr lvl="1"/>
            <a:r>
              <a:rPr lang="en-US" b="1" dirty="0" smtClean="0"/>
              <a:t>All controllers designed using the learned dynamics model only!</a:t>
            </a:r>
          </a:p>
          <a:p>
            <a:r>
              <a:rPr lang="en-US" dirty="0" smtClean="0"/>
              <a:t>Challenges with Chaotic Poincare maps</a:t>
            </a:r>
          </a:p>
          <a:p>
            <a:pPr lvl="1"/>
            <a:r>
              <a:rPr lang="en-US" dirty="0" smtClean="0"/>
              <a:t>Highly nonlinear discrete time dynamics</a:t>
            </a:r>
          </a:p>
          <a:p>
            <a:pPr lvl="1"/>
            <a:r>
              <a:rPr lang="en-US" dirty="0" smtClean="0"/>
              <a:t>Filamented</a:t>
            </a:r>
            <a:r>
              <a:rPr lang="en-US" dirty="0" smtClean="0"/>
              <a:t>, fractal structure of data manifolds in Poincare map</a:t>
            </a:r>
          </a:p>
          <a:p>
            <a:r>
              <a:rPr lang="en-US" dirty="0" smtClean="0"/>
              <a:t>Global models with enough terms to capture nonlinearity are inefficient and tend to over-fit</a:t>
            </a:r>
          </a:p>
          <a:p>
            <a:r>
              <a:rPr lang="en-US" dirty="0" smtClean="0"/>
              <a:t>Local nonlinear modeling is preferable</a:t>
            </a:r>
          </a:p>
          <a:p>
            <a:pPr lvl="1"/>
            <a:r>
              <a:rPr lang="en-US" dirty="0" smtClean="0"/>
              <a:t>Each model has fewer terms </a:t>
            </a:r>
            <a:r>
              <a:rPr lang="en-US" dirty="0" smtClean="0">
                <a:sym typeface="Wingdings" panose="05000000000000000000" pitchFamily="2" charset="2"/>
              </a:rPr>
              <a:t> efficient predictions</a:t>
            </a:r>
            <a:endParaRPr lang="en-US" dirty="0" smtClean="0"/>
          </a:p>
          <a:p>
            <a:pPr lvl="1"/>
            <a:r>
              <a:rPr lang="en-US" dirty="0" smtClean="0"/>
              <a:t>Arbitrarily complex dynamics are represented by adding more models, not by increasing model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Local Nonlinear Models in Bayesian Framework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Novel approach to system modeling and analysis</a:t>
                </a:r>
              </a:p>
              <a:p>
                <a:r>
                  <a:rPr lang="en-US" dirty="0" smtClean="0"/>
                  <a:t>Each simple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takes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    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~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dirty="0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Latent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indicating the model. Categorical prior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Each model is associated with a region of validity defined by a Gaussian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Bayes rule to infer model probabilities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6019800"/>
              </a:xfrm>
              <a:blipFill rotWithShape="1">
                <a:blip r:embed="rId2"/>
                <a:stretch>
                  <a:fillRect l="-1467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Local Nonlinear Models in Bayesian Framework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144000" cy="2514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All parameters trained according to maximum likelihood criterion (min cross entropy) using the Expectation Maximization (EM) algorithm</a:t>
                </a:r>
              </a:p>
              <a:p>
                <a:r>
                  <a:rPr lang="en-US" dirty="0" smtClean="0"/>
                  <a:t>Nonlinear kernel regression used to build local models</a:t>
                </a:r>
              </a:p>
              <a:p>
                <a:r>
                  <a:rPr lang="en-US" dirty="0" smtClean="0"/>
                  <a:t>Maximum likelihood model assignment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6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6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600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600" b="1" i="1" dirty="0" smtClean="0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600" b="1" i="1" dirty="0" smtClean="0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</m:e>
                        <m:sup>
                          <m:sSup>
                            <m:sSup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/>
                        </a:rPr>
                        <m:t>,     </m:t>
                      </m:r>
                      <m:sSup>
                        <m:sSup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0" i="1" dirty="0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6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600" b="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,…,</m:t>
                                  </m:r>
                                  <m:r>
                                    <a:rPr lang="en-US" sz="2600" b="0" i="1" dirty="0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6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 smtClean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144000" cy="2514600"/>
              </a:xfrm>
              <a:blipFill rotWithShape="1">
                <a:blip r:embed="rId2"/>
                <a:stretch>
                  <a:fillRect l="-1067" t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899"/>
            <a:ext cx="5495925" cy="346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3390899"/>
            <a:ext cx="3648075" cy="346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Performance as Generative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Does the learned model approximate the statistical behavior of the real system?</a:t>
            </a:r>
          </a:p>
          <a:p>
            <a:pPr lvl="1"/>
            <a:r>
              <a:rPr lang="en-US" dirty="0" smtClean="0"/>
              <a:t>Look at (unforced) Poincare map generated by the model</a:t>
            </a:r>
          </a:p>
          <a:p>
            <a:pPr lvl="1"/>
            <a:r>
              <a:rPr lang="en-US" dirty="0" smtClean="0"/>
              <a:t>Look at autocorrelations for real and modeled system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556259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48000"/>
            <a:ext cx="3571876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5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2429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Data-Driven Optimal Targeting Control of Chaotic Dynamical Systems</vt:lpstr>
      <vt:lpstr>Chaotic Dynamical Systems</vt:lpstr>
      <vt:lpstr>Controlling Chaos</vt:lpstr>
      <vt:lpstr>Targeting Control</vt:lpstr>
      <vt:lpstr>Example Problem: Forced Duffing Eqn.</vt:lpstr>
      <vt:lpstr>Entirely Data-Driven Approach</vt:lpstr>
      <vt:lpstr>Local Nonlinear Models in Bayesian Framework</vt:lpstr>
      <vt:lpstr>Local Nonlinear Models in Bayesian Framework</vt:lpstr>
      <vt:lpstr>Performance as Generative Model</vt:lpstr>
      <vt:lpstr>OGY Control using LQR</vt:lpstr>
      <vt:lpstr>Time to Stabilize Scaling with Control Size</vt:lpstr>
      <vt:lpstr>Neighboring Optimal Control using Targeting Path</vt:lpstr>
      <vt:lpstr>Neighboring Optimal Control using Targeting Path</vt:lpstr>
      <vt:lpstr>Time to Stabilize Scaling with Control Size</vt:lpstr>
      <vt:lpstr>An Example Trajectory with ϵ_u=0.01</vt:lpstr>
      <vt:lpstr>Optimal Control using Reinforcement Learning</vt:lpstr>
      <vt:lpstr>Fitted Value Iteration</vt:lpstr>
      <vt:lpstr>Optimal Value Function and Control</vt:lpstr>
      <vt:lpstr>Time to Stabilize Scaling with Control Size</vt:lpstr>
      <vt:lpstr>An Example Trajectory with ϵ_u=0.01</vt:lpstr>
      <vt:lpstr>Conclusion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Optimal Targeting Control of Chaotic Dynamical Systems</dc:title>
  <dc:creator>Sam Otto</dc:creator>
  <cp:lastModifiedBy>Sam Otto</cp:lastModifiedBy>
  <cp:revision>39</cp:revision>
  <dcterms:created xsi:type="dcterms:W3CDTF">2017-05-18T21:36:11Z</dcterms:created>
  <dcterms:modified xsi:type="dcterms:W3CDTF">2017-05-19T02:28:18Z</dcterms:modified>
</cp:coreProperties>
</file>