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1"/>
  </p:notesMasterIdLst>
  <p:handoutMasterIdLst>
    <p:handoutMasterId r:id="rId92"/>
  </p:handoutMasterIdLst>
  <p:sldIdLst>
    <p:sldId id="370" r:id="rId5"/>
    <p:sldId id="382" r:id="rId6"/>
    <p:sldId id="384" r:id="rId7"/>
    <p:sldId id="383" r:id="rId8"/>
    <p:sldId id="385" r:id="rId9"/>
    <p:sldId id="386" r:id="rId10"/>
    <p:sldId id="387" r:id="rId11"/>
    <p:sldId id="394" r:id="rId12"/>
    <p:sldId id="395" r:id="rId13"/>
    <p:sldId id="396" r:id="rId14"/>
    <p:sldId id="390" r:id="rId15"/>
    <p:sldId id="392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397" r:id="rId24"/>
    <p:sldId id="39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33" r:id="rId35"/>
    <p:sldId id="421" r:id="rId36"/>
    <p:sldId id="423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431" r:id="rId45"/>
    <p:sldId id="432" r:id="rId46"/>
    <p:sldId id="434" r:id="rId47"/>
    <p:sldId id="435" r:id="rId48"/>
    <p:sldId id="437" r:id="rId49"/>
    <p:sldId id="439" r:id="rId50"/>
    <p:sldId id="438" r:id="rId51"/>
    <p:sldId id="440" r:id="rId52"/>
    <p:sldId id="441" r:id="rId53"/>
    <p:sldId id="466" r:id="rId54"/>
    <p:sldId id="442" r:id="rId55"/>
    <p:sldId id="443" r:id="rId56"/>
    <p:sldId id="444" r:id="rId57"/>
    <p:sldId id="446" r:id="rId58"/>
    <p:sldId id="445" r:id="rId59"/>
    <p:sldId id="448" r:id="rId60"/>
    <p:sldId id="449" r:id="rId61"/>
    <p:sldId id="450" r:id="rId62"/>
    <p:sldId id="451" r:id="rId63"/>
    <p:sldId id="452" r:id="rId64"/>
    <p:sldId id="454" r:id="rId65"/>
    <p:sldId id="456" r:id="rId66"/>
    <p:sldId id="457" r:id="rId67"/>
    <p:sldId id="458" r:id="rId68"/>
    <p:sldId id="462" r:id="rId69"/>
    <p:sldId id="463" r:id="rId70"/>
    <p:sldId id="464" r:id="rId71"/>
    <p:sldId id="465" r:id="rId72"/>
    <p:sldId id="467" r:id="rId73"/>
    <p:sldId id="468" r:id="rId74"/>
    <p:sldId id="469" r:id="rId75"/>
    <p:sldId id="470" r:id="rId76"/>
    <p:sldId id="471" r:id="rId77"/>
    <p:sldId id="472" r:id="rId78"/>
    <p:sldId id="473" r:id="rId79"/>
    <p:sldId id="474" r:id="rId80"/>
    <p:sldId id="475" r:id="rId81"/>
    <p:sldId id="476" r:id="rId82"/>
    <p:sldId id="436" r:id="rId83"/>
    <p:sldId id="477" r:id="rId84"/>
    <p:sldId id="478" r:id="rId85"/>
    <p:sldId id="479" r:id="rId86"/>
    <p:sldId id="455" r:id="rId87"/>
    <p:sldId id="461" r:id="rId88"/>
    <p:sldId id="459" r:id="rId89"/>
    <p:sldId id="460" r:id="rId90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5DB8B3CF-2FFC-47DC-9FAD-821886D9BC28}">
          <p14:sldIdLst>
            <p14:sldId id="370"/>
            <p14:sldId id="382"/>
            <p14:sldId id="384"/>
            <p14:sldId id="383"/>
            <p14:sldId id="385"/>
            <p14:sldId id="386"/>
          </p14:sldIdLst>
        </p14:section>
        <p14:section name="Cours Versionning" id="{482C51EC-CB1A-46E9-AE32-3428ED4B80D7}">
          <p14:sldIdLst>
            <p14:sldId id="387"/>
            <p14:sldId id="394"/>
            <p14:sldId id="395"/>
            <p14:sldId id="396"/>
            <p14:sldId id="390"/>
            <p14:sldId id="392"/>
            <p14:sldId id="405"/>
            <p14:sldId id="406"/>
            <p14:sldId id="407"/>
            <p14:sldId id="408"/>
            <p14:sldId id="409"/>
            <p14:sldId id="410"/>
            <p14:sldId id="411"/>
            <p14:sldId id="397"/>
            <p14:sldId id="39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33"/>
            <p14:sldId id="421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</p14:sldIdLst>
        </p14:section>
        <p14:section name="Cours logiciel" id="{0BC9F809-555F-4EDB-8387-01032205AC72}">
          <p14:sldIdLst>
            <p14:sldId id="431"/>
            <p14:sldId id="432"/>
            <p14:sldId id="434"/>
            <p14:sldId id="435"/>
            <p14:sldId id="437"/>
            <p14:sldId id="439"/>
            <p14:sldId id="438"/>
            <p14:sldId id="440"/>
            <p14:sldId id="441"/>
            <p14:sldId id="466"/>
            <p14:sldId id="442"/>
            <p14:sldId id="443"/>
            <p14:sldId id="444"/>
            <p14:sldId id="446"/>
            <p14:sldId id="445"/>
            <p14:sldId id="448"/>
            <p14:sldId id="449"/>
            <p14:sldId id="450"/>
            <p14:sldId id="451"/>
            <p14:sldId id="452"/>
            <p14:sldId id="454"/>
            <p14:sldId id="456"/>
            <p14:sldId id="457"/>
            <p14:sldId id="458"/>
            <p14:sldId id="462"/>
            <p14:sldId id="463"/>
            <p14:sldId id="464"/>
            <p14:sldId id="465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36"/>
            <p14:sldId id="477"/>
            <p14:sldId id="478"/>
            <p14:sldId id="479"/>
          </p14:sldIdLst>
        </p14:section>
        <p14:section name="Erxercice" id="{98AA3F20-57C4-4DAD-823B-FF91ADDEECD5}">
          <p14:sldIdLst>
            <p14:sldId id="455"/>
            <p14:sldId id="461"/>
            <p14:sldId id="459"/>
            <p14:sldId id="4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E0"/>
    <a:srgbClr val="F29400"/>
    <a:srgbClr val="006782"/>
    <a:srgbClr val="003E90"/>
    <a:srgbClr val="1A1DAA"/>
    <a:srgbClr val="BD8E01"/>
    <a:srgbClr val="FF014B"/>
    <a:srgbClr val="83B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7030"/>
  </p:normalViewPr>
  <p:slideViewPr>
    <p:cSldViewPr snapToGrid="0">
      <p:cViewPr varScale="1">
        <p:scale>
          <a:sx n="48" d="100"/>
          <a:sy n="48" d="100"/>
        </p:scale>
        <p:origin x="1258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2992" y="22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theme" Target="theme/theme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529F831-40E9-AD4C-A1ED-6377B20EE11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0904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0146E18-8D96-5E4A-BBD4-617B158448C2}" type="datetime1">
              <a:rPr lang="fr-FR"/>
              <a:pPr>
                <a:defRPr/>
              </a:pPr>
              <a:t>01/03/2021</a:t>
            </a:fld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1C68B7C-8F32-CC48-8184-E12CEE3A74E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32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17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67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430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https://azure.microsoft.com/fr-fr/blog/introducing-azure-devops/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40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https://youtu.be/JhqpF-5E10I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67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henallux_montgolfier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75" y="333375"/>
            <a:ext cx="1441450" cy="167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48908"/>
          </a:xfrm>
        </p:spPr>
        <p:txBody>
          <a:bodyPr/>
          <a:lstStyle>
            <a:lvl1pPr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Cliquez et modifiez le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99266" y="4224866"/>
            <a:ext cx="5858933" cy="1413933"/>
          </a:xfrm>
        </p:spPr>
        <p:txBody>
          <a:bodyPr anchor="b"/>
          <a:lstStyle>
            <a:lvl1pPr marL="0" indent="0" algn="l">
              <a:buNone/>
              <a:defRPr sz="2000" i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dirty="0"/>
              <a:t>Cliquez pour modifier le style des sous-titres du masque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7B36E-C8E7-AF46-A5B5-1297ACD31EAF}" type="datetime1">
              <a:rPr lang="fr-BE" smtClean="0"/>
              <a:t>01-03-21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583331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782BF"/>
                </a:solidFill>
              </a:defRPr>
            </a:lvl1pPr>
          </a:lstStyle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1241965"/>
            <a:ext cx="9144000" cy="34856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BE" noProof="0"/>
              <a:t>Faire glisser l'image vers l'espace réservé ou cliquer sur l'icône pour l'ajouter</a:t>
            </a:r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307AE-529A-1648-A5B0-80A329F3E1E8}" type="datetime1">
              <a:rPr lang="fr-BE" smtClean="0"/>
              <a:t>01-03-21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BC5BDB-30D9-874E-9178-28052D6825B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513018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35E80-3D15-A74E-93A3-1C069E316F09}" type="datetime1">
              <a:rPr lang="fr-BE" smtClean="0"/>
              <a:t>01-03-21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FE541D-7DDF-5E48-A44F-4037AD1768E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981805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412776"/>
            <a:ext cx="2057400" cy="4713387"/>
          </a:xfrm>
        </p:spPr>
        <p:txBody>
          <a:bodyPr vert="eaVert"/>
          <a:lstStyle>
            <a:lvl1pPr>
              <a:defRPr>
                <a:solidFill>
                  <a:srgbClr val="1782BF"/>
                </a:solidFill>
              </a:defRPr>
            </a:lvl1pPr>
          </a:lstStyle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12776"/>
            <a:ext cx="6019800" cy="4713387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7D33B-3A60-0545-9389-D1161C748F4F}" type="datetime1">
              <a:rPr lang="fr-BE" smtClean="0"/>
              <a:t>01-03-21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DCDD16-1E0A-2643-A97A-B49D3F59512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78637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FDA1-BFAD-9549-9C83-E6FB5D2CE3D3}" type="datetime1">
              <a:rPr lang="fr-BE" smtClean="0"/>
              <a:t>01-03-21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E4E265-2F72-DF4D-B77D-D3249BA76B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53326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060171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Cliquez et modifiez le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442224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dirty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9D778-2599-A241-8779-6330E2CB79D5}" type="datetime1">
              <a:rPr lang="fr-BE" smtClean="0"/>
              <a:t>01-03-21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174E2D-55EB-1646-8534-505E491D10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28233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Cliquez pour modifier les styles du texte du masque</a:t>
            </a:r>
          </a:p>
          <a:p>
            <a:pPr lvl="1"/>
            <a:r>
              <a:rPr lang="nl-BE" dirty="0"/>
              <a:t>Deuxième niveau</a:t>
            </a:r>
          </a:p>
          <a:p>
            <a:pPr lvl="2"/>
            <a:r>
              <a:rPr lang="nl-BE" dirty="0"/>
              <a:t>Troisième niveau</a:t>
            </a:r>
          </a:p>
          <a:p>
            <a:pPr lvl="3"/>
            <a:r>
              <a:rPr lang="nl-BE" dirty="0"/>
              <a:t>Quatrième niveau</a:t>
            </a:r>
          </a:p>
          <a:p>
            <a:pPr lvl="4"/>
            <a:r>
              <a:rPr lang="nl-BE" dirty="0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781F2-DADA-9D45-843F-5FF3CF072E26}" type="datetime1">
              <a:rPr lang="fr-BE" smtClean="0"/>
              <a:t>01-03-21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75AE84-FC5B-644C-B767-A4D234A13C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42619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318537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958299"/>
            <a:ext cx="4040188" cy="41678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Cliquez pour modifier les styles du texte du masque</a:t>
            </a:r>
          </a:p>
          <a:p>
            <a:pPr lvl="1"/>
            <a:r>
              <a:rPr lang="nl-BE" dirty="0"/>
              <a:t>Deuxième niveau</a:t>
            </a:r>
          </a:p>
          <a:p>
            <a:pPr lvl="2"/>
            <a:r>
              <a:rPr lang="nl-BE" dirty="0"/>
              <a:t>Troisième niveau</a:t>
            </a:r>
          </a:p>
          <a:p>
            <a:pPr lvl="3"/>
            <a:r>
              <a:rPr lang="nl-BE" dirty="0"/>
              <a:t>Quatrième niveau</a:t>
            </a:r>
          </a:p>
          <a:p>
            <a:pPr lvl="4"/>
            <a:r>
              <a:rPr lang="nl-BE" dirty="0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4" y="131853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958299"/>
            <a:ext cx="4041775" cy="41678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5E245-3E20-0549-8B83-BFC6180DFBF1}" type="datetime1">
              <a:rPr lang="fr-BE" smtClean="0"/>
              <a:t>01-03-21</a:t>
            </a:fld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4A49BC-A964-1A4D-A0D1-FC251F76C5F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00657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9ED0A-1720-474C-A0A4-C8A5F5F632FC}" type="datetime1">
              <a:rPr lang="fr-BE" smtClean="0"/>
              <a:t>01-03-21</a:t>
            </a:fld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479638-AE31-1342-9070-BA24DFF325A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0013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954D7-EE73-024E-A60B-70B9669DFB2E}" type="datetime1">
              <a:rPr lang="fr-BE" smtClean="0"/>
              <a:t>01-03-21</a:t>
            </a:fld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104AAD-CE3A-5F49-B8E6-B2B255CB018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521055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990DA9-FF11-3C4B-80FE-F71BF403F38C}" type="datetime1">
              <a:rPr lang="fr-BE" smtClean="0"/>
              <a:t>01-03-21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8FBAC-F17B-E84E-83CA-507A047E63EF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Rectangle 5"/>
          <p:cNvSpPr/>
          <p:nvPr userDrawn="1"/>
        </p:nvSpPr>
        <p:spPr bwMode="auto">
          <a:xfrm rot="10800000" flipH="1">
            <a:off x="2720257" y="6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8417612" y="4"/>
            <a:ext cx="726388" cy="444740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 rot="10800000" flipH="1">
            <a:off x="-1" y="6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 rot="10800000" flipH="1">
            <a:off x="433448" y="485"/>
            <a:ext cx="627001" cy="4442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 rot="10800000" flipH="1">
            <a:off x="1055967" y="484"/>
            <a:ext cx="1004132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rot="10800000" flipH="1">
            <a:off x="1993644" y="484"/>
            <a:ext cx="31140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rot="10800000" flipH="1">
            <a:off x="2301004" y="484"/>
            <a:ext cx="649037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 rot="10800000" flipH="1">
            <a:off x="3031611" y="6"/>
            <a:ext cx="926141" cy="444741"/>
          </a:xfrm>
          <a:prstGeom prst="rect">
            <a:avLst/>
          </a:prstGeom>
          <a:solidFill>
            <a:srgbClr val="B523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 rot="10800000" flipH="1">
            <a:off x="3920835" y="485"/>
            <a:ext cx="254290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 rot="10800000" flipH="1">
            <a:off x="4168560" y="485"/>
            <a:ext cx="649037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 rot="10800000" flipH="1">
            <a:off x="4791079" y="485"/>
            <a:ext cx="71754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 rot="10800000" flipH="1">
            <a:off x="5500982" y="485"/>
            <a:ext cx="561653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 rot="10800000" flipH="1">
            <a:off x="6036117" y="7"/>
            <a:ext cx="830881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 rot="10800000" flipH="1">
            <a:off x="6756240" y="485"/>
            <a:ext cx="530384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 rot="10800000" flipH="1">
            <a:off x="7281155" y="485"/>
            <a:ext cx="453554" cy="4442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Rectangle 20"/>
          <p:cNvSpPr/>
          <p:nvPr userDrawn="1"/>
        </p:nvSpPr>
        <p:spPr bwMode="auto">
          <a:xfrm rot="10800000" flipH="1">
            <a:off x="7716143" y="485"/>
            <a:ext cx="783331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Carré corné 21"/>
          <p:cNvSpPr/>
          <p:nvPr userDrawn="1"/>
        </p:nvSpPr>
        <p:spPr>
          <a:xfrm>
            <a:off x="-1" y="0"/>
            <a:ext cx="9144000" cy="339484"/>
          </a:xfrm>
          <a:prstGeom prst="foldedCorner">
            <a:avLst>
              <a:gd name="adj" fmla="val 50000"/>
            </a:avLst>
          </a:prstGeom>
          <a:gradFill>
            <a:gsLst>
              <a:gs pos="0">
                <a:srgbClr val="009EE0"/>
              </a:gs>
              <a:gs pos="100000">
                <a:srgbClr val="003E90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fr-FR"/>
          </a:p>
        </p:txBody>
      </p:sp>
      <p:pic>
        <p:nvPicPr>
          <p:cNvPr id="24" name="Image 8" descr="henallux_montgolfier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05500"/>
            <a:ext cx="679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6560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117850" cy="6516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1241966"/>
            <a:ext cx="5568950" cy="46240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41966"/>
            <a:ext cx="3008313" cy="46240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DF0F8-2037-3A41-89CA-C74E42CFE50C}" type="datetime1">
              <a:rPr lang="fr-BE" smtClean="0"/>
              <a:t>01-03-21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9044F9-8BE6-BB4C-B653-ED10AD4EF6E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58675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 bwMode="auto">
          <a:xfrm rot="10800000" flipH="1">
            <a:off x="2720258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0800000" flipH="1">
            <a:off x="8417613" y="431133"/>
            <a:ext cx="726388" cy="757861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10800000" flipH="1">
            <a:off x="0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10800000" flipH="1">
            <a:off x="433449" y="744733"/>
            <a:ext cx="627001" cy="4442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10800000" flipH="1">
            <a:off x="1055968" y="744732"/>
            <a:ext cx="1004132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10800000" flipH="1">
            <a:off x="1993645" y="744732"/>
            <a:ext cx="31140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10800000" flipH="1">
            <a:off x="2301005" y="744732"/>
            <a:ext cx="649037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10800000" flipH="1">
            <a:off x="3031612" y="744254"/>
            <a:ext cx="926141" cy="444741"/>
          </a:xfrm>
          <a:prstGeom prst="rect">
            <a:avLst/>
          </a:prstGeom>
          <a:solidFill>
            <a:srgbClr val="B523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0800000" flipH="1">
            <a:off x="3920836" y="744733"/>
            <a:ext cx="254290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0800000" flipH="1">
            <a:off x="4168561" y="744733"/>
            <a:ext cx="649037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 rot="10800000" flipH="1">
            <a:off x="4791080" y="744733"/>
            <a:ext cx="71754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 rot="10800000" flipH="1">
            <a:off x="5500983" y="744733"/>
            <a:ext cx="561653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0800000" flipH="1">
            <a:off x="6036118" y="744255"/>
            <a:ext cx="830881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10800000" flipH="1">
            <a:off x="6756241" y="744733"/>
            <a:ext cx="530384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rot="10800000" flipH="1">
            <a:off x="7281156" y="744733"/>
            <a:ext cx="453554" cy="4442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0800000" flipH="1">
            <a:off x="7716144" y="744733"/>
            <a:ext cx="783331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Carré corné 26"/>
          <p:cNvSpPr/>
          <p:nvPr userDrawn="1"/>
        </p:nvSpPr>
        <p:spPr>
          <a:xfrm>
            <a:off x="0" y="1"/>
            <a:ext cx="9144000" cy="1083732"/>
          </a:xfrm>
          <a:prstGeom prst="foldedCorner">
            <a:avLst>
              <a:gd name="adj" fmla="val 50000"/>
            </a:avLst>
          </a:prstGeom>
          <a:gradFill>
            <a:gsLst>
              <a:gs pos="0">
                <a:srgbClr val="009EE0"/>
              </a:gs>
              <a:gs pos="100000">
                <a:srgbClr val="003E90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57200" y="61533"/>
            <a:ext cx="8229600" cy="946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306324"/>
            <a:ext cx="8229600" cy="481983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457200" y="6426054"/>
            <a:ext cx="16668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0686F793-5C58-FD4B-966B-76597F7D4510}" type="datetime1">
              <a:rPr lang="fr-BE" smtClean="0"/>
              <a:t>01-03-21</a:t>
            </a:fld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2339975" y="6426054"/>
            <a:ext cx="4464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7019925" y="6426054"/>
            <a:ext cx="1081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404040"/>
                </a:solidFill>
                <a:latin typeface="Arial" charset="0"/>
              </a:defRPr>
            </a:lvl1pPr>
          </a:lstStyle>
          <a:p>
            <a:pPr>
              <a:defRPr/>
            </a:pPr>
            <a:fld id="{0D88FBAC-F17B-E84E-83CA-507A047E63E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033" name="Image 8" descr="henallux_montgolfiere.png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05500"/>
            <a:ext cx="679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70" r:id="rId8"/>
    <p:sldLayoutId id="2147483766" r:id="rId9"/>
    <p:sldLayoutId id="2147483767" r:id="rId10"/>
    <p:sldLayoutId id="2147483768" r:id="rId11"/>
    <p:sldLayoutId id="2147483769" r:id="rId12"/>
  </p:sldLayoutIdLst>
  <p:transition spd="slow">
    <p:fade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404040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04040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04040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04040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resolutions.com/fr/microsoft-tfs-azure-devops/#:~:text=Microsoft%20Team%20Foundation%20Server%2C%20ou,de%20gestion%20des%20versions%20au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TI2O4-Option : Entreprise numérique</a:t>
            </a:r>
          </a:p>
        </p:txBody>
      </p:sp>
      <p:sp>
        <p:nvSpPr>
          <p:cNvPr id="30722" name="Sous-titre 2"/>
          <p:cNvSpPr>
            <a:spLocks noGrp="1"/>
          </p:cNvSpPr>
          <p:nvPr>
            <p:ph type="subTitle" idx="1"/>
          </p:nvPr>
        </p:nvSpPr>
        <p:spPr>
          <a:xfrm>
            <a:off x="502617" y="3886199"/>
            <a:ext cx="7955583" cy="2883994"/>
          </a:xfrm>
        </p:spPr>
        <p:txBody>
          <a:bodyPr/>
          <a:lstStyle/>
          <a:p>
            <a:r>
              <a:rPr lang="fr-FR" sz="2800" dirty="0"/>
              <a:t>Outils de productivités et d'organisation du travail </a:t>
            </a:r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pPr algn="r"/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Adrien Huygens</a:t>
            </a:r>
            <a:endParaRPr lang="fr-FR" i="1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DEB6F-AAEA-47B9-A5AF-9655466E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F7A4B7-A7BC-4DD5-AF51-433337D3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Explosion du nombre de fichier</a:t>
            </a:r>
          </a:p>
          <a:p>
            <a:r>
              <a:rPr lang="fr-BE" dirty="0"/>
              <a:t>Gestion manuelle du graphe </a:t>
            </a:r>
          </a:p>
          <a:p>
            <a:r>
              <a:rPr lang="fr-BE" dirty="0"/>
              <a:t>Complexe pour le travail à plusieurs</a:t>
            </a:r>
          </a:p>
          <a:p>
            <a:endParaRPr lang="fr-BE" dirty="0"/>
          </a:p>
          <a:p>
            <a:endParaRPr lang="fr-BE" dirty="0"/>
          </a:p>
          <a:p>
            <a:pPr marL="0" indent="0">
              <a:buNone/>
            </a:pPr>
            <a:r>
              <a:rPr lang="fr-BE" dirty="0"/>
              <a:t> Solution à nos problème:</a:t>
            </a:r>
          </a:p>
          <a:p>
            <a:pPr marL="0" indent="0">
              <a:buNone/>
            </a:pPr>
            <a:r>
              <a:rPr lang="fr-BE" dirty="0"/>
              <a:t>Logiciel de gestion de version.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451493-E9DB-4540-B8C5-2460BFB9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0D20B3-B505-45D7-A3AD-CB46C2E7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541633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6EF9128A-1B81-45AF-89CD-9F91E483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 de gestion de versions</a:t>
            </a:r>
            <a:endParaRPr lang="fr-BE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3576924-FE18-4053-A454-F2B83F29D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97" y="1306324"/>
            <a:ext cx="7210338" cy="4819839"/>
          </a:xfrm>
        </p:spPr>
        <p:txBody>
          <a:bodyPr/>
          <a:lstStyle/>
          <a:p>
            <a:r>
              <a:rPr lang="fr-FR" sz="2000" dirty="0"/>
              <a:t>Activité consistant à </a:t>
            </a:r>
            <a:r>
              <a:rPr lang="fr-FR" sz="2000" dirty="0" err="1"/>
              <a:t>mainternir</a:t>
            </a:r>
            <a:r>
              <a:rPr lang="fr-FR" sz="2000" dirty="0"/>
              <a:t> l’intégrité de l’historique de des fichiers</a:t>
            </a:r>
          </a:p>
          <a:p>
            <a:r>
              <a:rPr lang="fr-FR" sz="2000" dirty="0"/>
              <a:t>Toutes les versions sont enregistrées </a:t>
            </a:r>
          </a:p>
          <a:p>
            <a:r>
              <a:rPr lang="fr-FR" sz="2000" dirty="0"/>
              <a:t>Le logiciel permet:</a:t>
            </a:r>
          </a:p>
          <a:p>
            <a:pPr lvl="1"/>
            <a:r>
              <a:rPr lang="fr-FR" sz="1600" dirty="0"/>
              <a:t>Retour en arrière</a:t>
            </a:r>
          </a:p>
          <a:p>
            <a:pPr lvl="1"/>
            <a:r>
              <a:rPr lang="fr-FR" sz="1600" dirty="0"/>
              <a:t>Relecture des modifications</a:t>
            </a:r>
          </a:p>
          <a:p>
            <a:pPr lvl="1"/>
            <a:r>
              <a:rPr lang="fr-FR" sz="1600" dirty="0"/>
              <a:t>Travail à plusieurs </a:t>
            </a:r>
          </a:p>
          <a:p>
            <a:pPr lvl="1"/>
            <a:r>
              <a:rPr lang="fr-FR" sz="1600" dirty="0"/>
              <a:t>Développement en parallèles</a:t>
            </a:r>
          </a:p>
          <a:p>
            <a:r>
              <a:rPr lang="fr-FR" sz="2000" dirty="0"/>
              <a:t>Schématiquement, on passera de la version N à la version N + 1 en appliquant une modification M. </a:t>
            </a:r>
          </a:p>
          <a:p>
            <a:r>
              <a:rPr lang="fr-FR" sz="2000" dirty="0"/>
              <a:t>Cette activité étant fastidieuse et relativement complexe</a:t>
            </a:r>
          </a:p>
          <a:p>
            <a:pPr marL="457200" lvl="1" indent="0">
              <a:buNone/>
            </a:pPr>
            <a:endParaRPr lang="fr-BE" sz="16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36DA8F-5328-4CC0-B3B3-03EA056A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07C760-A410-4F22-B4D2-4F968854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74E2D-55EB-1646-8534-505E491D1059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7B09B9-92D2-481A-9E66-69F902D9D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156" y="1846017"/>
            <a:ext cx="1509713" cy="370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03597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34A01-D331-4874-90A1-C85DD17B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 de gestion de versions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1421B6-3FAD-4B30-A728-057D357E2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</a:t>
            </a:r>
            <a:r>
              <a:rPr lang="fr-FR" sz="2000" dirty="0"/>
              <a:t>:</a:t>
            </a:r>
          </a:p>
          <a:p>
            <a:pPr lvl="1"/>
            <a:r>
              <a:rPr lang="fr-FR" sz="1600" dirty="0"/>
              <a:t>gestion des codes source</a:t>
            </a:r>
          </a:p>
          <a:p>
            <a:pPr lvl="1"/>
            <a:r>
              <a:rPr lang="fr-FR" sz="1600" dirty="0"/>
              <a:t>Documents</a:t>
            </a:r>
          </a:p>
          <a:p>
            <a:pPr lvl="1"/>
            <a:r>
              <a:rPr lang="fr-FR" sz="1600" dirty="0" err="1"/>
              <a:t>ect</a:t>
            </a:r>
            <a:endParaRPr lang="fr-FR" sz="1600" dirty="0"/>
          </a:p>
          <a:p>
            <a:r>
              <a:rPr lang="fr-BE" dirty="0"/>
              <a:t>Indispensable pour le travail en équipe</a:t>
            </a:r>
          </a:p>
          <a:p>
            <a:pPr lvl="1"/>
            <a:r>
              <a:rPr lang="fr-BE" dirty="0"/>
              <a:t>Utilisé initialement dans les développement open source</a:t>
            </a:r>
          </a:p>
          <a:p>
            <a:r>
              <a:rPr lang="fr-BE" dirty="0"/>
              <a:t>Très pratique quand on est seul</a:t>
            </a:r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2ADF8F-5A56-4F1E-8C88-6F3603D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DB89FB-6045-4B90-869F-FF18FC11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129951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901223-AF1F-4E3D-81D1-8D52F614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Fonctionnement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8FD6801-21DC-4389-BD5F-7B3C42E89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235" y="1306513"/>
            <a:ext cx="5981529" cy="4819650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5D9B91-F3B1-4B9F-9356-B89C48E1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214F1C-CA92-4331-91BD-A6373C73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730241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D8013-AFA1-452B-8B5E-6CFAC06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Problème SGV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9EEEC1-7668-4FBE-965F-AE01F07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7ED04-14B2-4D6F-8CBB-AC4DA7B0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BE8AA2-1914-4850-814F-E01264A8EAB5}"/>
              </a:ext>
            </a:extLst>
          </p:cNvPr>
          <p:cNvSpPr txBox="1"/>
          <p:nvPr/>
        </p:nvSpPr>
        <p:spPr>
          <a:xfrm>
            <a:off x="2555310" y="1891430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99FE4-43CA-45E7-9613-44DB06DAE1F0}"/>
              </a:ext>
            </a:extLst>
          </p:cNvPr>
          <p:cNvSpPr/>
          <p:nvPr/>
        </p:nvSpPr>
        <p:spPr>
          <a:xfrm>
            <a:off x="2818358" y="1530205"/>
            <a:ext cx="2217106" cy="133825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4C5E1A-5965-401C-9749-CF44EF93686F}"/>
              </a:ext>
            </a:extLst>
          </p:cNvPr>
          <p:cNvSpPr txBox="1"/>
          <p:nvPr/>
        </p:nvSpPr>
        <p:spPr>
          <a:xfrm>
            <a:off x="1002083" y="5125647"/>
            <a:ext cx="204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Laura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D8EE38-04B6-4528-BCA0-6145385C2FF8}"/>
              </a:ext>
            </a:extLst>
          </p:cNvPr>
          <p:cNvSpPr txBox="1"/>
          <p:nvPr/>
        </p:nvSpPr>
        <p:spPr>
          <a:xfrm>
            <a:off x="6400799" y="5209583"/>
            <a:ext cx="174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Alexandre</a:t>
            </a:r>
          </a:p>
        </p:txBody>
      </p:sp>
      <p:pic>
        <p:nvPicPr>
          <p:cNvPr id="3074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0A2942D9-C9C3-44B6-AFED-9FD9F9A1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0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ACF37685-55B2-483D-9258-96F01422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7" y="349142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F473E71-C79F-41CD-AAD6-E8C1930F3C0F}"/>
              </a:ext>
            </a:extLst>
          </p:cNvPr>
          <p:cNvCxnSpPr>
            <a:stCxn id="7" idx="2"/>
            <a:endCxn id="3074" idx="0"/>
          </p:cNvCxnSpPr>
          <p:nvPr/>
        </p:nvCxnSpPr>
        <p:spPr>
          <a:xfrm flipH="1">
            <a:off x="1734138" y="2868460"/>
            <a:ext cx="2192773" cy="56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A98BAF9-987E-4355-8655-5A709CBE2F73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3926911" y="2868460"/>
            <a:ext cx="3093014" cy="62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97B49837-DA98-4E1C-8B16-35B7CBCF8B05}"/>
              </a:ext>
            </a:extLst>
          </p:cNvPr>
          <p:cNvSpPr txBox="1"/>
          <p:nvPr/>
        </p:nvSpPr>
        <p:spPr>
          <a:xfrm>
            <a:off x="1533977" y="2925586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Lecture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439A86E-C34F-4964-AF7E-302CFD0171EE}"/>
              </a:ext>
            </a:extLst>
          </p:cNvPr>
          <p:cNvSpPr txBox="1"/>
          <p:nvPr/>
        </p:nvSpPr>
        <p:spPr>
          <a:xfrm>
            <a:off x="5937337" y="2868460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Lecture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C848B1-312D-45F4-AAFE-90609533847F}"/>
              </a:ext>
            </a:extLst>
          </p:cNvPr>
          <p:cNvSpPr txBox="1"/>
          <p:nvPr/>
        </p:nvSpPr>
        <p:spPr>
          <a:xfrm>
            <a:off x="3491535" y="1175396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</a:rPr>
              <a:t>Dépôt </a:t>
            </a:r>
          </a:p>
          <a:p>
            <a:endParaRPr lang="fr-BE" sz="16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C2F60F1-CAB4-4FC6-82C7-1A79C11411EE}"/>
              </a:ext>
            </a:extLst>
          </p:cNvPr>
          <p:cNvSpPr txBox="1"/>
          <p:nvPr/>
        </p:nvSpPr>
        <p:spPr>
          <a:xfrm>
            <a:off x="427678" y="3953162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83EEFE7-91FE-4D4E-8923-FCEACF643A3F}"/>
              </a:ext>
            </a:extLst>
          </p:cNvPr>
          <p:cNvSpPr txBox="1"/>
          <p:nvPr/>
        </p:nvSpPr>
        <p:spPr>
          <a:xfrm>
            <a:off x="5779847" y="3961983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065854975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D8013-AFA1-452B-8B5E-6CFAC06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Problème SGV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9EEEC1-7668-4FBE-965F-AE01F07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7ED04-14B2-4D6F-8CBB-AC4DA7B0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BE8AA2-1914-4850-814F-E01264A8EAB5}"/>
              </a:ext>
            </a:extLst>
          </p:cNvPr>
          <p:cNvSpPr txBox="1"/>
          <p:nvPr/>
        </p:nvSpPr>
        <p:spPr>
          <a:xfrm>
            <a:off x="2555310" y="1891430"/>
            <a:ext cx="24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>
                <a:solidFill>
                  <a:srgbClr val="FF0000"/>
                </a:solidFill>
                <a:latin typeface="+mn-lt"/>
              </a:rPr>
              <a:t>A</a:t>
            </a:r>
            <a:r>
              <a:rPr lang="fr-BE" sz="1600" dirty="0">
                <a:solidFill>
                  <a:srgbClr val="FF0000"/>
                </a:solidFill>
                <a:latin typeface="+mn-lt"/>
              </a:rPr>
              <a:t>’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99FE4-43CA-45E7-9613-44DB06DAE1F0}"/>
              </a:ext>
            </a:extLst>
          </p:cNvPr>
          <p:cNvSpPr/>
          <p:nvPr/>
        </p:nvSpPr>
        <p:spPr>
          <a:xfrm>
            <a:off x="2818358" y="1530205"/>
            <a:ext cx="2217106" cy="133825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4C5E1A-5965-401C-9749-CF44EF93686F}"/>
              </a:ext>
            </a:extLst>
          </p:cNvPr>
          <p:cNvSpPr txBox="1"/>
          <p:nvPr/>
        </p:nvSpPr>
        <p:spPr>
          <a:xfrm>
            <a:off x="1002083" y="5125647"/>
            <a:ext cx="204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Laura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D8EE38-04B6-4528-BCA0-6145385C2FF8}"/>
              </a:ext>
            </a:extLst>
          </p:cNvPr>
          <p:cNvSpPr txBox="1"/>
          <p:nvPr/>
        </p:nvSpPr>
        <p:spPr>
          <a:xfrm>
            <a:off x="6400799" y="5209583"/>
            <a:ext cx="174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Alexandre</a:t>
            </a:r>
          </a:p>
        </p:txBody>
      </p:sp>
      <p:pic>
        <p:nvPicPr>
          <p:cNvPr id="3074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0A2942D9-C9C3-44B6-AFED-9FD9F9A1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0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ACF37685-55B2-483D-9258-96F01422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7" y="349142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0C848B1-312D-45F4-AAFE-90609533847F}"/>
              </a:ext>
            </a:extLst>
          </p:cNvPr>
          <p:cNvSpPr txBox="1"/>
          <p:nvPr/>
        </p:nvSpPr>
        <p:spPr>
          <a:xfrm>
            <a:off x="3491535" y="1175396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</a:rPr>
              <a:t>Dépôt </a:t>
            </a:r>
          </a:p>
          <a:p>
            <a:endParaRPr lang="fr-BE" sz="16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C2F60F1-CAB4-4FC6-82C7-1A79C11411EE}"/>
              </a:ext>
            </a:extLst>
          </p:cNvPr>
          <p:cNvSpPr txBox="1"/>
          <p:nvPr/>
        </p:nvSpPr>
        <p:spPr>
          <a:xfrm>
            <a:off x="427678" y="3953162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83EEFE7-91FE-4D4E-8923-FCEACF643A3F}"/>
              </a:ext>
            </a:extLst>
          </p:cNvPr>
          <p:cNvSpPr txBox="1"/>
          <p:nvPr/>
        </p:nvSpPr>
        <p:spPr>
          <a:xfrm>
            <a:off x="5779847" y="3961983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A’’</a:t>
            </a:r>
          </a:p>
        </p:txBody>
      </p:sp>
    </p:spTree>
    <p:extLst>
      <p:ext uri="{BB962C8B-B14F-4D97-AF65-F5344CB8AC3E}">
        <p14:creationId xmlns:p14="http://schemas.microsoft.com/office/powerpoint/2010/main" val="386126420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D8013-AFA1-452B-8B5E-6CFAC06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Problème SGV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9EEEC1-7668-4FBE-965F-AE01F07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7ED04-14B2-4D6F-8CBB-AC4DA7B0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BE8AA2-1914-4850-814F-E01264A8EAB5}"/>
              </a:ext>
            </a:extLst>
          </p:cNvPr>
          <p:cNvSpPr txBox="1"/>
          <p:nvPr/>
        </p:nvSpPr>
        <p:spPr>
          <a:xfrm>
            <a:off x="2555310" y="1891430"/>
            <a:ext cx="24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>
                <a:solidFill>
                  <a:srgbClr val="FF0000"/>
                </a:solidFill>
                <a:latin typeface="+mn-lt"/>
              </a:rPr>
              <a:t>A</a:t>
            </a:r>
            <a:r>
              <a:rPr lang="fr-BE" sz="1600" dirty="0">
                <a:solidFill>
                  <a:srgbClr val="FF0000"/>
                </a:solidFill>
                <a:latin typeface="+mn-lt"/>
              </a:rPr>
              <a:t>’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99FE4-43CA-45E7-9613-44DB06DAE1F0}"/>
              </a:ext>
            </a:extLst>
          </p:cNvPr>
          <p:cNvSpPr/>
          <p:nvPr/>
        </p:nvSpPr>
        <p:spPr>
          <a:xfrm>
            <a:off x="2818358" y="1530205"/>
            <a:ext cx="2217106" cy="133825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4C5E1A-5965-401C-9749-CF44EF93686F}"/>
              </a:ext>
            </a:extLst>
          </p:cNvPr>
          <p:cNvSpPr txBox="1"/>
          <p:nvPr/>
        </p:nvSpPr>
        <p:spPr>
          <a:xfrm>
            <a:off x="1002083" y="5125647"/>
            <a:ext cx="204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Laura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D8EE38-04B6-4528-BCA0-6145385C2FF8}"/>
              </a:ext>
            </a:extLst>
          </p:cNvPr>
          <p:cNvSpPr txBox="1"/>
          <p:nvPr/>
        </p:nvSpPr>
        <p:spPr>
          <a:xfrm>
            <a:off x="6400799" y="5209583"/>
            <a:ext cx="174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Alexandre</a:t>
            </a:r>
          </a:p>
        </p:txBody>
      </p:sp>
      <p:pic>
        <p:nvPicPr>
          <p:cNvPr id="3074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0A2942D9-C9C3-44B6-AFED-9FD9F9A1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0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ACF37685-55B2-483D-9258-96F01422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7" y="349142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7B49837-DA98-4E1C-8B16-35B7CBCF8B05}"/>
              </a:ext>
            </a:extLst>
          </p:cNvPr>
          <p:cNvSpPr txBox="1"/>
          <p:nvPr/>
        </p:nvSpPr>
        <p:spPr>
          <a:xfrm>
            <a:off x="1533977" y="2925586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Ecriture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C848B1-312D-45F4-AAFE-90609533847F}"/>
              </a:ext>
            </a:extLst>
          </p:cNvPr>
          <p:cNvSpPr txBox="1"/>
          <p:nvPr/>
        </p:nvSpPr>
        <p:spPr>
          <a:xfrm>
            <a:off x="3491535" y="1175396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</a:rPr>
              <a:t>Dépôt </a:t>
            </a:r>
          </a:p>
          <a:p>
            <a:endParaRPr lang="fr-BE" sz="16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C2F60F1-CAB4-4FC6-82C7-1A79C11411EE}"/>
              </a:ext>
            </a:extLst>
          </p:cNvPr>
          <p:cNvSpPr txBox="1"/>
          <p:nvPr/>
        </p:nvSpPr>
        <p:spPr>
          <a:xfrm>
            <a:off x="427678" y="3953162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83EEFE7-91FE-4D4E-8923-FCEACF643A3F}"/>
              </a:ext>
            </a:extLst>
          </p:cNvPr>
          <p:cNvSpPr txBox="1"/>
          <p:nvPr/>
        </p:nvSpPr>
        <p:spPr>
          <a:xfrm>
            <a:off x="5779847" y="3961983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A’’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6EF6103-37A9-4773-8201-3E7EBEE9072B}"/>
              </a:ext>
            </a:extLst>
          </p:cNvPr>
          <p:cNvCxnSpPr>
            <a:stCxn id="3074" idx="0"/>
            <a:endCxn id="7" idx="2"/>
          </p:cNvCxnSpPr>
          <p:nvPr/>
        </p:nvCxnSpPr>
        <p:spPr>
          <a:xfrm flipV="1">
            <a:off x="1734138" y="2868460"/>
            <a:ext cx="2192773" cy="56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501085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5A139049-8F03-420A-8537-2F340A0F817A}"/>
              </a:ext>
            </a:extLst>
          </p:cNvPr>
          <p:cNvSpPr/>
          <p:nvPr/>
        </p:nvSpPr>
        <p:spPr>
          <a:xfrm>
            <a:off x="2514143" y="1205441"/>
            <a:ext cx="2768252" cy="19614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6D8013-AFA1-452B-8B5E-6CFAC06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Problème SGV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9EEEC1-7668-4FBE-965F-AE01F07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7ED04-14B2-4D6F-8CBB-AC4DA7B0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BE8AA2-1914-4850-814F-E01264A8EAB5}"/>
              </a:ext>
            </a:extLst>
          </p:cNvPr>
          <p:cNvSpPr txBox="1"/>
          <p:nvPr/>
        </p:nvSpPr>
        <p:spPr>
          <a:xfrm>
            <a:off x="2555310" y="1891430"/>
            <a:ext cx="24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>
                <a:solidFill>
                  <a:srgbClr val="FF0000"/>
                </a:solidFill>
                <a:latin typeface="+mn-lt"/>
              </a:rPr>
              <a:t>A’’</a:t>
            </a:r>
            <a:endParaRPr lang="fr-BE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99FE4-43CA-45E7-9613-44DB06DAE1F0}"/>
              </a:ext>
            </a:extLst>
          </p:cNvPr>
          <p:cNvSpPr/>
          <p:nvPr/>
        </p:nvSpPr>
        <p:spPr>
          <a:xfrm>
            <a:off x="2818358" y="1530205"/>
            <a:ext cx="2217106" cy="133825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4C5E1A-5965-401C-9749-CF44EF93686F}"/>
              </a:ext>
            </a:extLst>
          </p:cNvPr>
          <p:cNvSpPr txBox="1"/>
          <p:nvPr/>
        </p:nvSpPr>
        <p:spPr>
          <a:xfrm>
            <a:off x="1002083" y="5125647"/>
            <a:ext cx="204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Laura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D8EE38-04B6-4528-BCA0-6145385C2FF8}"/>
              </a:ext>
            </a:extLst>
          </p:cNvPr>
          <p:cNvSpPr txBox="1"/>
          <p:nvPr/>
        </p:nvSpPr>
        <p:spPr>
          <a:xfrm>
            <a:off x="6400799" y="5209583"/>
            <a:ext cx="174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Alexandre</a:t>
            </a:r>
          </a:p>
        </p:txBody>
      </p:sp>
      <p:pic>
        <p:nvPicPr>
          <p:cNvPr id="3074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0A2942D9-C9C3-44B6-AFED-9FD9F9A1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0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ACF37685-55B2-483D-9258-96F01422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7" y="349142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7B49837-DA98-4E1C-8B16-35B7CBCF8B05}"/>
              </a:ext>
            </a:extLst>
          </p:cNvPr>
          <p:cNvSpPr txBox="1"/>
          <p:nvPr/>
        </p:nvSpPr>
        <p:spPr>
          <a:xfrm>
            <a:off x="6097930" y="2839226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Ecriture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C848B1-312D-45F4-AAFE-90609533847F}"/>
              </a:ext>
            </a:extLst>
          </p:cNvPr>
          <p:cNvSpPr txBox="1"/>
          <p:nvPr/>
        </p:nvSpPr>
        <p:spPr>
          <a:xfrm>
            <a:off x="3491535" y="1175396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</a:rPr>
              <a:t>Dépôt </a:t>
            </a:r>
          </a:p>
          <a:p>
            <a:endParaRPr lang="fr-BE" sz="16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C2F60F1-CAB4-4FC6-82C7-1A79C11411EE}"/>
              </a:ext>
            </a:extLst>
          </p:cNvPr>
          <p:cNvSpPr txBox="1"/>
          <p:nvPr/>
        </p:nvSpPr>
        <p:spPr>
          <a:xfrm>
            <a:off x="427678" y="3953162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83EEFE7-91FE-4D4E-8923-FCEACF643A3F}"/>
              </a:ext>
            </a:extLst>
          </p:cNvPr>
          <p:cNvSpPr txBox="1"/>
          <p:nvPr/>
        </p:nvSpPr>
        <p:spPr>
          <a:xfrm>
            <a:off x="5779847" y="3961983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A’’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6EF6103-37A9-4773-8201-3E7EBEE9072B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3926911" y="2868460"/>
            <a:ext cx="3093014" cy="62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671393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5A139049-8F03-420A-8537-2F340A0F817A}"/>
              </a:ext>
            </a:extLst>
          </p:cNvPr>
          <p:cNvSpPr/>
          <p:nvPr/>
        </p:nvSpPr>
        <p:spPr>
          <a:xfrm>
            <a:off x="2514143" y="1205441"/>
            <a:ext cx="2768252" cy="19614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6D8013-AFA1-452B-8B5E-6CFAC06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Solution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9EEEC1-7668-4FBE-965F-AE01F07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7ED04-14B2-4D6F-8CBB-AC4DA7B0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BE8AA2-1914-4850-814F-E01264A8EAB5}"/>
              </a:ext>
            </a:extLst>
          </p:cNvPr>
          <p:cNvSpPr txBox="1"/>
          <p:nvPr/>
        </p:nvSpPr>
        <p:spPr>
          <a:xfrm>
            <a:off x="2555310" y="1891430"/>
            <a:ext cx="24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>
                <a:solidFill>
                  <a:srgbClr val="FF0000"/>
                </a:solidFill>
                <a:latin typeface="+mn-lt"/>
              </a:rPr>
              <a:t>A’</a:t>
            </a:r>
            <a:endParaRPr lang="fr-BE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99FE4-43CA-45E7-9613-44DB06DAE1F0}"/>
              </a:ext>
            </a:extLst>
          </p:cNvPr>
          <p:cNvSpPr/>
          <p:nvPr/>
        </p:nvSpPr>
        <p:spPr>
          <a:xfrm>
            <a:off x="2818358" y="1530205"/>
            <a:ext cx="2217106" cy="133825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4C5E1A-5965-401C-9749-CF44EF93686F}"/>
              </a:ext>
            </a:extLst>
          </p:cNvPr>
          <p:cNvSpPr txBox="1"/>
          <p:nvPr/>
        </p:nvSpPr>
        <p:spPr>
          <a:xfrm>
            <a:off x="1002083" y="5125647"/>
            <a:ext cx="204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Laura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D8EE38-04B6-4528-BCA0-6145385C2FF8}"/>
              </a:ext>
            </a:extLst>
          </p:cNvPr>
          <p:cNvSpPr txBox="1"/>
          <p:nvPr/>
        </p:nvSpPr>
        <p:spPr>
          <a:xfrm>
            <a:off x="6400799" y="5209583"/>
            <a:ext cx="174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Alexandre</a:t>
            </a:r>
          </a:p>
        </p:txBody>
      </p:sp>
      <p:pic>
        <p:nvPicPr>
          <p:cNvPr id="3074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0A2942D9-C9C3-44B6-AFED-9FD9F9A1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0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ACF37685-55B2-483D-9258-96F01422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7" y="349142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7B49837-DA98-4E1C-8B16-35B7CBCF8B05}"/>
              </a:ext>
            </a:extLst>
          </p:cNvPr>
          <p:cNvSpPr txBox="1"/>
          <p:nvPr/>
        </p:nvSpPr>
        <p:spPr>
          <a:xfrm>
            <a:off x="5545443" y="2739859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Ecriture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C848B1-312D-45F4-AAFE-90609533847F}"/>
              </a:ext>
            </a:extLst>
          </p:cNvPr>
          <p:cNvSpPr txBox="1"/>
          <p:nvPr/>
        </p:nvSpPr>
        <p:spPr>
          <a:xfrm>
            <a:off x="3491535" y="1175396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</a:rPr>
              <a:t>Dépôt </a:t>
            </a:r>
          </a:p>
          <a:p>
            <a:endParaRPr lang="fr-BE" sz="16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C2F60F1-CAB4-4FC6-82C7-1A79C11411EE}"/>
              </a:ext>
            </a:extLst>
          </p:cNvPr>
          <p:cNvSpPr txBox="1"/>
          <p:nvPr/>
        </p:nvSpPr>
        <p:spPr>
          <a:xfrm>
            <a:off x="427678" y="3953162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83EEFE7-91FE-4D4E-8923-FCEACF643A3F}"/>
              </a:ext>
            </a:extLst>
          </p:cNvPr>
          <p:cNvSpPr txBox="1"/>
          <p:nvPr/>
        </p:nvSpPr>
        <p:spPr>
          <a:xfrm>
            <a:off x="5779847" y="3961983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A’+A’’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6EF6103-37A9-4773-8201-3E7EBEE9072B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3926911" y="2868460"/>
            <a:ext cx="3093014" cy="62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2434FA8-423F-4086-BDB6-09ED2CFD51AF}"/>
              </a:ext>
            </a:extLst>
          </p:cNvPr>
          <p:cNvCxnSpPr/>
          <p:nvPr/>
        </p:nvCxnSpPr>
        <p:spPr>
          <a:xfrm flipH="1">
            <a:off x="5282395" y="2442575"/>
            <a:ext cx="1521630" cy="98642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44E69CC-56DF-4CF4-8D88-914157E8FDAE}"/>
              </a:ext>
            </a:extLst>
          </p:cNvPr>
          <p:cNvCxnSpPr>
            <a:cxnSpLocks/>
          </p:cNvCxnSpPr>
          <p:nvPr/>
        </p:nvCxnSpPr>
        <p:spPr>
          <a:xfrm>
            <a:off x="5874707" y="2442575"/>
            <a:ext cx="526092" cy="117744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72BA207-664F-48FC-9DE1-39FCD7F28085}"/>
              </a:ext>
            </a:extLst>
          </p:cNvPr>
          <p:cNvCxnSpPr>
            <a:stCxn id="7" idx="2"/>
          </p:cNvCxnSpPr>
          <p:nvPr/>
        </p:nvCxnSpPr>
        <p:spPr>
          <a:xfrm>
            <a:off x="3926911" y="2868460"/>
            <a:ext cx="1783326" cy="117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90E600CA-EE58-4D96-B48C-6A5014010B83}"/>
              </a:ext>
            </a:extLst>
          </p:cNvPr>
          <p:cNvSpPr txBox="1"/>
          <p:nvPr/>
        </p:nvSpPr>
        <p:spPr>
          <a:xfrm>
            <a:off x="4320599" y="3669799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Lecture</a:t>
            </a:r>
          </a:p>
        </p:txBody>
      </p:sp>
    </p:spTree>
    <p:extLst>
      <p:ext uri="{BB962C8B-B14F-4D97-AF65-F5344CB8AC3E}">
        <p14:creationId xmlns:p14="http://schemas.microsoft.com/office/powerpoint/2010/main" val="2401848136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5A139049-8F03-420A-8537-2F340A0F817A}"/>
              </a:ext>
            </a:extLst>
          </p:cNvPr>
          <p:cNvSpPr/>
          <p:nvPr/>
        </p:nvSpPr>
        <p:spPr>
          <a:xfrm>
            <a:off x="2514143" y="1205441"/>
            <a:ext cx="2768252" cy="19614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6D8013-AFA1-452B-8B5E-6CFAC06A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Solution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9EEEC1-7668-4FBE-965F-AE01F07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7ED04-14B2-4D6F-8CBB-AC4DA7B0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BE8AA2-1914-4850-814F-E01264A8EAB5}"/>
              </a:ext>
            </a:extLst>
          </p:cNvPr>
          <p:cNvSpPr txBox="1"/>
          <p:nvPr/>
        </p:nvSpPr>
        <p:spPr>
          <a:xfrm>
            <a:off x="2555310" y="1891430"/>
            <a:ext cx="248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>
                <a:solidFill>
                  <a:srgbClr val="FF0000"/>
                </a:solidFill>
                <a:latin typeface="+mn-lt"/>
              </a:rPr>
              <a:t>A$</a:t>
            </a:r>
            <a:endParaRPr lang="fr-BE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99FE4-43CA-45E7-9613-44DB06DAE1F0}"/>
              </a:ext>
            </a:extLst>
          </p:cNvPr>
          <p:cNvSpPr/>
          <p:nvPr/>
        </p:nvSpPr>
        <p:spPr>
          <a:xfrm>
            <a:off x="2818358" y="1530205"/>
            <a:ext cx="2217106" cy="133825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4C5E1A-5965-401C-9749-CF44EF93686F}"/>
              </a:ext>
            </a:extLst>
          </p:cNvPr>
          <p:cNvSpPr txBox="1"/>
          <p:nvPr/>
        </p:nvSpPr>
        <p:spPr>
          <a:xfrm>
            <a:off x="1002083" y="5125647"/>
            <a:ext cx="204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Laura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D8EE38-04B6-4528-BCA0-6145385C2FF8}"/>
              </a:ext>
            </a:extLst>
          </p:cNvPr>
          <p:cNvSpPr txBox="1"/>
          <p:nvPr/>
        </p:nvSpPr>
        <p:spPr>
          <a:xfrm>
            <a:off x="6400799" y="5209583"/>
            <a:ext cx="174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Alexandre</a:t>
            </a:r>
          </a:p>
        </p:txBody>
      </p:sp>
      <p:pic>
        <p:nvPicPr>
          <p:cNvPr id="3074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0A2942D9-C9C3-44B6-AFED-9FD9F9A1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0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sin Au Trait Continu Dun Ordinateur Portable Modern Vecteurs libres de  droits et plus d'images vectorielles de Application mobile - iStock">
            <a:extLst>
              <a:ext uri="{FF2B5EF4-FFF2-40B4-BE49-F238E27FC236}">
                <a16:creationId xmlns:a16="http://schemas.microsoft.com/office/drawing/2014/main" id="{ACF37685-55B2-483D-9258-96F01422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7" y="349142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7B49837-DA98-4E1C-8B16-35B7CBCF8B05}"/>
              </a:ext>
            </a:extLst>
          </p:cNvPr>
          <p:cNvSpPr txBox="1"/>
          <p:nvPr/>
        </p:nvSpPr>
        <p:spPr>
          <a:xfrm>
            <a:off x="5545443" y="2739859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Ecriture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C848B1-312D-45F4-AAFE-90609533847F}"/>
              </a:ext>
            </a:extLst>
          </p:cNvPr>
          <p:cNvSpPr txBox="1"/>
          <p:nvPr/>
        </p:nvSpPr>
        <p:spPr>
          <a:xfrm>
            <a:off x="3491535" y="1175396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</a:rPr>
              <a:t>Dépôt </a:t>
            </a:r>
          </a:p>
          <a:p>
            <a:endParaRPr lang="fr-BE" sz="160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C2F60F1-CAB4-4FC6-82C7-1A79C11411EE}"/>
              </a:ext>
            </a:extLst>
          </p:cNvPr>
          <p:cNvSpPr txBox="1"/>
          <p:nvPr/>
        </p:nvSpPr>
        <p:spPr>
          <a:xfrm>
            <a:off x="427678" y="3953162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A’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83EEFE7-91FE-4D4E-8923-FCEACF643A3F}"/>
              </a:ext>
            </a:extLst>
          </p:cNvPr>
          <p:cNvSpPr txBox="1"/>
          <p:nvPr/>
        </p:nvSpPr>
        <p:spPr>
          <a:xfrm>
            <a:off x="5779847" y="3961983"/>
            <a:ext cx="2480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  <a:latin typeface="+mn-lt"/>
              </a:rPr>
              <a:t>A$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6EF6103-37A9-4773-8201-3E7EBEE9072B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3926911" y="2868460"/>
            <a:ext cx="3093014" cy="62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09936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Entreprise numérique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IE-TI-B2-OUPOT-Outils de productivités et d'organisation du travail </a:t>
            </a:r>
          </a:p>
          <a:p>
            <a:r>
              <a:rPr lang="fr-FR" dirty="0"/>
              <a:t>IE-TI-B2-TRNDO-Transition numérique et DevOps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95271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ECC7B-6A76-4DDE-A43F-8B3E2D96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Architecture de logiciel de version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BDFCFA-FC04-446D-A95C-81403EB2C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Gestion centralisé </a:t>
            </a:r>
          </a:p>
          <a:p>
            <a:r>
              <a:rPr lang="fr-BE" dirty="0"/>
              <a:t>Gestion décentralisée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AECA67-A959-43CC-A34E-9D2FC81B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A79911-D055-4D68-BC3D-A5CF7E4A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926767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1EFAA-8ECB-4D0C-88F8-CD8EC555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Systèmes centralisés et décentralisés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B3FFE9-DC89-453E-8B01-6D410F871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CVS et Subversion</a:t>
            </a:r>
          </a:p>
          <a:p>
            <a:r>
              <a:rPr lang="fr-BE" dirty="0"/>
              <a:t>1 seul dépôt qui fait référence</a:t>
            </a:r>
          </a:p>
          <a:p>
            <a:r>
              <a:rPr lang="fr-BE" dirty="0"/>
              <a:t>Simplification de la gestion des version</a:t>
            </a:r>
          </a:p>
          <a:p>
            <a:r>
              <a:rPr lang="fr-BE" dirty="0"/>
              <a:t>Problématique pour le travail sans connexion</a:t>
            </a:r>
          </a:p>
          <a:p>
            <a:pPr lvl="1"/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B46122-053F-4CCD-8A76-A168971D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8B587D-752E-445D-BF11-74DF5815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  <p:pic>
        <p:nvPicPr>
          <p:cNvPr id="2050" name="Picture 2" descr="Une gestion centralisée de l'information - Les Carnets de Byfeel">
            <a:extLst>
              <a:ext uri="{FF2B5EF4-FFF2-40B4-BE49-F238E27FC236}">
                <a16:creationId xmlns:a16="http://schemas.microsoft.com/office/drawing/2014/main" id="{04A6D841-F081-4A31-800F-4E593488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3429000"/>
            <a:ext cx="3429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193947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1EFAA-8ECB-4D0C-88F8-CD8EC555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fr-BE" dirty="0"/>
              <a:t>Systèmes centralisés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366B166-CDAE-4B49-8194-A1640646B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6949440" cy="4818739"/>
          </a:xfrm>
        </p:spPr>
        <p:txBody>
          <a:bodyPr/>
          <a:lstStyle/>
          <a:p>
            <a:r>
              <a:rPr lang="en-US" dirty="0" err="1"/>
              <a:t>Qualité</a:t>
            </a:r>
            <a:endParaRPr lang="en-US" dirty="0"/>
          </a:p>
          <a:p>
            <a:pPr lvl="1"/>
            <a:r>
              <a:rPr lang="en-US" dirty="0" err="1"/>
              <a:t>Technologie</a:t>
            </a:r>
            <a:r>
              <a:rPr lang="en-US" dirty="0"/>
              <a:t> </a:t>
            </a:r>
            <a:r>
              <a:rPr lang="en-US" dirty="0" err="1"/>
              <a:t>éprouvée</a:t>
            </a:r>
            <a:endParaRPr lang="en-US" dirty="0"/>
          </a:p>
          <a:p>
            <a:pPr lvl="1"/>
            <a:r>
              <a:rPr lang="en-US" dirty="0" err="1"/>
              <a:t>Portabilité</a:t>
            </a:r>
            <a:endParaRPr lang="en-US" dirty="0"/>
          </a:p>
          <a:p>
            <a:pPr lvl="1"/>
            <a:r>
              <a:rPr lang="en-US" dirty="0" err="1"/>
              <a:t>Sécurité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Problème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Echange</a:t>
            </a:r>
            <a:r>
              <a:rPr lang="en-US" dirty="0"/>
              <a:t> entre </a:t>
            </a:r>
            <a:r>
              <a:rPr lang="en-US" dirty="0" err="1"/>
              <a:t>plusieurs</a:t>
            </a:r>
            <a:r>
              <a:rPr lang="en-US" dirty="0"/>
              <a:t> depot impossible</a:t>
            </a:r>
          </a:p>
          <a:p>
            <a:pPr lvl="1"/>
            <a:r>
              <a:rPr lang="en-US" dirty="0" err="1"/>
              <a:t>Echange</a:t>
            </a:r>
            <a:r>
              <a:rPr lang="en-US" dirty="0"/>
              <a:t> entre </a:t>
            </a:r>
            <a:r>
              <a:rPr lang="en-US" dirty="0" err="1"/>
              <a:t>compie</a:t>
            </a:r>
            <a:r>
              <a:rPr lang="en-US" dirty="0"/>
              <a:t> local impossible</a:t>
            </a:r>
          </a:p>
          <a:p>
            <a:pPr lvl="1"/>
            <a:r>
              <a:rPr lang="en-US" dirty="0"/>
              <a:t>Travail hors </a:t>
            </a:r>
            <a:r>
              <a:rPr lang="en-US" dirty="0" err="1"/>
              <a:t>connexion</a:t>
            </a:r>
            <a:endParaRPr lang="en-US" dirty="0"/>
          </a:p>
          <a:p>
            <a:pPr lvl="1"/>
            <a:r>
              <a:rPr lang="en-US" dirty="0"/>
              <a:t>Temps de mise à jour long pour </a:t>
            </a:r>
            <a:r>
              <a:rPr lang="en-US" dirty="0" err="1"/>
              <a:t>gros</a:t>
            </a:r>
            <a:r>
              <a:rPr lang="en-US" dirty="0"/>
              <a:t> </a:t>
            </a:r>
            <a:r>
              <a:rPr lang="en-US" dirty="0" err="1"/>
              <a:t>projet</a:t>
            </a:r>
            <a:endParaRPr lang="en-US" dirty="0"/>
          </a:p>
          <a:p>
            <a:pPr lvl="1"/>
            <a:r>
              <a:rPr lang="en-US" dirty="0"/>
              <a:t>QUID </a:t>
            </a:r>
            <a:r>
              <a:rPr lang="en-US" dirty="0" err="1"/>
              <a:t>si</a:t>
            </a:r>
            <a:r>
              <a:rPr lang="en-US" dirty="0"/>
              <a:t> le </a:t>
            </a:r>
            <a:r>
              <a:rPr lang="en-US" dirty="0" err="1"/>
              <a:t>serveur</a:t>
            </a:r>
            <a:r>
              <a:rPr lang="en-US" dirty="0"/>
              <a:t> </a:t>
            </a:r>
            <a:r>
              <a:rPr lang="en-US" dirty="0" err="1"/>
              <a:t>tombe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panne? </a:t>
            </a:r>
          </a:p>
          <a:p>
            <a:pPr lvl="1"/>
            <a:endParaRPr lang="en-US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6ABC168-6869-4D5E-AA81-40ED39F132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0625" y="1510422"/>
            <a:ext cx="4038600" cy="2160651"/>
          </a:xfrm>
          <a:prstGeom prst="rect">
            <a:avLst/>
          </a:prstGeom>
          <a:noFill/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F7CCE94-9293-493E-98CA-2CF215AF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8B587D-752E-445D-BF11-74DF5815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70068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1EFAA-8ECB-4D0C-88F8-CD8EC555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fr-BE" dirty="0"/>
              <a:t>Systèmes Décentralisés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366B166-CDAE-4B49-8194-A1640646B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1" y="1307423"/>
            <a:ext cx="8229599" cy="4818739"/>
          </a:xfrm>
        </p:spPr>
        <p:txBody>
          <a:bodyPr/>
          <a:lstStyle/>
          <a:p>
            <a:pPr lvl="1"/>
            <a:r>
              <a:rPr lang="en-US" dirty="0"/>
              <a:t>Objectif:</a:t>
            </a:r>
          </a:p>
          <a:p>
            <a:pPr lvl="2"/>
            <a:r>
              <a:rPr lang="fr-BE" dirty="0"/>
              <a:t>Pouvoir utilisé ce système hors connexion</a:t>
            </a:r>
          </a:p>
          <a:p>
            <a:pPr lvl="2"/>
            <a:r>
              <a:rPr lang="fr-BE" dirty="0"/>
              <a:t>Ne pas dépendre d’un seul dépôt </a:t>
            </a:r>
          </a:p>
          <a:p>
            <a:pPr lvl="2"/>
            <a:r>
              <a:rPr lang="fr-BE" dirty="0"/>
              <a:t>Possibilité d’échange de fichier </a:t>
            </a:r>
          </a:p>
          <a:p>
            <a:pPr lvl="2"/>
            <a:r>
              <a:rPr lang="fr-BE" dirty="0" err="1"/>
              <a:t>Ect</a:t>
            </a:r>
            <a:endParaRPr lang="fr-BE" dirty="0"/>
          </a:p>
          <a:p>
            <a:pPr lvl="2">
              <a:buFont typeface="Wingdings" panose="05000000000000000000" pitchFamily="2" charset="2"/>
              <a:buChar char="è"/>
            </a:pPr>
            <a:r>
              <a:rPr lang="fr-BE" dirty="0">
                <a:sym typeface="Wingdings" panose="05000000000000000000" pitchFamily="2" charset="2"/>
              </a:rPr>
              <a:t>Chaque personne aura son propre dépôt </a:t>
            </a:r>
          </a:p>
          <a:p>
            <a:pPr marL="914400" lvl="2" indent="0">
              <a:buNone/>
            </a:pPr>
            <a:endParaRPr lang="fr-BE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F7CCE94-9293-493E-98CA-2CF215AF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8B587D-752E-445D-BF11-74DF5815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23</a:t>
            </a:fld>
            <a:endParaRPr lang="fr-FR"/>
          </a:p>
        </p:txBody>
      </p:sp>
      <p:pic>
        <p:nvPicPr>
          <p:cNvPr id="4098" name="Picture 2" descr="Document 6 – Structure centralisée et décentralisée">
            <a:extLst>
              <a:ext uri="{FF2B5EF4-FFF2-40B4-BE49-F238E27FC236}">
                <a16:creationId xmlns:a16="http://schemas.microsoft.com/office/drawing/2014/main" id="{F89C0B9A-1F06-4DD1-BB61-4B51BB084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840289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166063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1EFAA-8ECB-4D0C-88F8-CD8EC555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fr-BE" dirty="0"/>
              <a:t>Systèmes Décentralisés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366B166-CDAE-4B49-8194-A1640646B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1" y="1307423"/>
            <a:ext cx="8229599" cy="4818739"/>
          </a:xfrm>
        </p:spPr>
        <p:txBody>
          <a:bodyPr/>
          <a:lstStyle/>
          <a:p>
            <a:pPr lvl="1"/>
            <a:r>
              <a:rPr lang="en-US" dirty="0"/>
              <a:t>Objectif:</a:t>
            </a:r>
          </a:p>
          <a:p>
            <a:pPr lvl="2"/>
            <a:r>
              <a:rPr lang="fr-BE" dirty="0"/>
              <a:t>Pouvoir utilisé ce système hors connexion</a:t>
            </a:r>
          </a:p>
          <a:p>
            <a:pPr lvl="2"/>
            <a:r>
              <a:rPr lang="fr-BE" dirty="0"/>
              <a:t>Ne pas dépendre d’un seul dépôt </a:t>
            </a:r>
          </a:p>
          <a:p>
            <a:pPr lvl="2"/>
            <a:r>
              <a:rPr lang="fr-BE" dirty="0"/>
              <a:t>Possibilité d’échange de fichier </a:t>
            </a:r>
          </a:p>
          <a:p>
            <a:pPr lvl="2"/>
            <a:r>
              <a:rPr lang="fr-BE" dirty="0" err="1"/>
              <a:t>Ect</a:t>
            </a:r>
            <a:endParaRPr lang="fr-BE" dirty="0"/>
          </a:p>
          <a:p>
            <a:pPr lvl="2">
              <a:buFont typeface="Wingdings" panose="05000000000000000000" pitchFamily="2" charset="2"/>
              <a:buChar char="è"/>
            </a:pPr>
            <a:r>
              <a:rPr lang="fr-BE" dirty="0">
                <a:sym typeface="Wingdings" panose="05000000000000000000" pitchFamily="2" charset="2"/>
              </a:rPr>
              <a:t>Chaque personne aura son propre dépôt </a:t>
            </a:r>
          </a:p>
          <a:p>
            <a:pPr marL="914400" lvl="2" indent="0">
              <a:buNone/>
            </a:pPr>
            <a:endParaRPr lang="fr-BE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F7CCE94-9293-493E-98CA-2CF215AF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8B587D-752E-445D-BF11-74DF5815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24</a:t>
            </a:fld>
            <a:endParaRPr lang="fr-FR"/>
          </a:p>
        </p:txBody>
      </p:sp>
      <p:pic>
        <p:nvPicPr>
          <p:cNvPr id="4098" name="Picture 2" descr="Document 6 – Structure centralisée et décentralisée">
            <a:extLst>
              <a:ext uri="{FF2B5EF4-FFF2-40B4-BE49-F238E27FC236}">
                <a16:creationId xmlns:a16="http://schemas.microsoft.com/office/drawing/2014/main" id="{F89C0B9A-1F06-4DD1-BB61-4B51BB084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840289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787664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3678C-9572-450D-92A0-1E3E2B58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Systèmes Décentralisés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AC40724-318D-4750-80BB-C50B4AC8C2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3487" y="2807494"/>
            <a:ext cx="2486025" cy="1819275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A84F5-1F52-41EC-9A2E-46614B3C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 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EA3325-303F-4209-89D7-48A61C5C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AE84-FC5B-644C-B767-A4D234A13C47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19609A2-6943-49B9-9D15-9CBC6D345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132" y="2771388"/>
            <a:ext cx="3016949" cy="249478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F8B5B89-0A54-476B-B99B-28CA11A3DDDB}"/>
              </a:ext>
            </a:extLst>
          </p:cNvPr>
          <p:cNvSpPr txBox="1"/>
          <p:nvPr/>
        </p:nvSpPr>
        <p:spPr>
          <a:xfrm>
            <a:off x="768096" y="1463040"/>
            <a:ext cx="746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Les dépôts locaux peuvent communiqué </a:t>
            </a:r>
          </a:p>
        </p:txBody>
      </p:sp>
    </p:spTree>
    <p:extLst>
      <p:ext uri="{BB962C8B-B14F-4D97-AF65-F5344CB8AC3E}">
        <p14:creationId xmlns:p14="http://schemas.microsoft.com/office/powerpoint/2010/main" val="3765409688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F7EFC-B6FF-4DED-82AD-25C7BC67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Systèmes Décentralisés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4C87A3-BFCC-415C-BF43-E7E6A3E16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8229600" cy="4818739"/>
          </a:xfrm>
        </p:spPr>
        <p:txBody>
          <a:bodyPr/>
          <a:lstStyle/>
          <a:p>
            <a:r>
              <a:rPr lang="fr-BE" dirty="0"/>
              <a:t>Possibilité d’avoir un dépôt central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40A279-2047-4176-99F8-9541224E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 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22535A-E6BD-411C-84C9-CE40F84F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AE84-FC5B-644C-B767-A4D234A13C47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8CB85BC-6640-440A-9D99-A33DC7792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388276"/>
            <a:ext cx="55435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78380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495FF4-D7F4-43E8-878F-FE676900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Logiciel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91FE39-0586-4573-A971-01BF44E68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209" y="1307424"/>
            <a:ext cx="8398701" cy="4818739"/>
          </a:xfrm>
        </p:spPr>
        <p:txBody>
          <a:bodyPr/>
          <a:lstStyle/>
          <a:p>
            <a:r>
              <a:rPr lang="fr-BE" dirty="0"/>
              <a:t>SVN et GIT</a:t>
            </a:r>
          </a:p>
          <a:p>
            <a:r>
              <a:rPr lang="fr-BE" dirty="0"/>
              <a:t>Logiciels Libre</a:t>
            </a:r>
          </a:p>
          <a:p>
            <a:r>
              <a:rPr lang="fr-BE" dirty="0"/>
              <a:t>Multi OS</a:t>
            </a:r>
          </a:p>
          <a:p>
            <a:r>
              <a:rPr lang="fr-BE" dirty="0"/>
              <a:t>Très répandus</a:t>
            </a:r>
          </a:p>
          <a:p>
            <a:r>
              <a:rPr lang="fr-BE" dirty="0"/>
              <a:t>Sécurisés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A6DB08-250A-4378-ACDE-4D76E512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 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5A164D-6EF3-4F2A-99BA-473E540F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AE84-FC5B-644C-B767-A4D234A13C47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  <p:pic>
        <p:nvPicPr>
          <p:cNvPr id="12290" name="Picture 2" descr="Maîtriser l'essentiel de Git en quelques minutes - karac blog">
            <a:extLst>
              <a:ext uri="{FF2B5EF4-FFF2-40B4-BE49-F238E27FC236}">
                <a16:creationId xmlns:a16="http://schemas.microsoft.com/office/drawing/2014/main" id="{789486A2-501E-4C06-A269-7DAEA38B4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665161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Apache Subversion — Wikipédia">
            <a:extLst>
              <a:ext uri="{FF2B5EF4-FFF2-40B4-BE49-F238E27FC236}">
                <a16:creationId xmlns:a16="http://schemas.microsoft.com/office/drawing/2014/main" id="{F2CD204B-6B5B-472E-837B-804DD5A43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3409856"/>
            <a:ext cx="2452878" cy="218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094711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80FFF83-BD8A-40BC-93B5-8E92F24A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533"/>
            <a:ext cx="8229600" cy="946000"/>
          </a:xfrm>
        </p:spPr>
        <p:txBody>
          <a:bodyPr/>
          <a:lstStyle/>
          <a:p>
            <a:r>
              <a:rPr lang="en-US" dirty="0"/>
              <a:t>GIT	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A738989-8D5C-4FCC-BF6D-28EF77981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6324"/>
            <a:ext cx="8229600" cy="4819839"/>
          </a:xfrm>
        </p:spPr>
        <p:txBody>
          <a:bodyPr/>
          <a:lstStyle/>
          <a:p>
            <a:r>
              <a:rPr lang="fr-BE" dirty="0"/>
              <a:t>Logiciel Décentralisé</a:t>
            </a:r>
          </a:p>
          <a:p>
            <a:r>
              <a:rPr lang="fr-BE" dirty="0"/>
              <a:t>Créateur: Linus </a:t>
            </a:r>
            <a:r>
              <a:rPr lang="fr-BE" dirty="0" err="1"/>
              <a:t>Torvalds</a:t>
            </a:r>
            <a:endParaRPr lang="fr-BE" dirty="0"/>
          </a:p>
          <a:p>
            <a:r>
              <a:rPr lang="fr-BE" dirty="0"/>
              <a:t>Logiciel de gestion de version le plus Populaire</a:t>
            </a:r>
          </a:p>
          <a:p>
            <a:r>
              <a:rPr lang="fr-BE" dirty="0"/>
              <a:t>Création: 2005</a:t>
            </a:r>
          </a:p>
          <a:p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CD1C48-4D00-421E-B1E0-5339A1F6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r-FR"/>
              <a:t>Adrien Huygens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0575EF-2FF4-45FE-A5E7-583500BE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4A75AE84-FC5B-644C-B767-A4D234A13C47}" type="slidenum">
              <a:rPr lang="fr-FR" smtClean="0"/>
              <a:pPr>
                <a:spcAft>
                  <a:spcPts val="600"/>
                </a:spcAft>
                <a:defRPr/>
              </a:pPr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261040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894CE-6811-4D9F-B9EA-83B006FB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- Particularités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72A92-03F2-4F9A-A461-F178AA85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Pas de serveur centralisé </a:t>
            </a:r>
          </a:p>
          <a:p>
            <a:r>
              <a:rPr lang="fr-BE" dirty="0"/>
              <a:t>Connexion pair à pair</a:t>
            </a:r>
          </a:p>
          <a:p>
            <a:r>
              <a:rPr lang="fr-BE" dirty="0"/>
              <a:t>Outil de bas niveau</a:t>
            </a:r>
          </a:p>
          <a:p>
            <a:r>
              <a:rPr lang="fr-BE" dirty="0"/>
              <a:t>Indexation des fichiers sur la somme de contrôle en SHA-1</a:t>
            </a:r>
          </a:p>
          <a:p>
            <a:pPr lvl="1"/>
            <a:r>
              <a:rPr lang="fr-BE" dirty="0"/>
              <a:t>Si modification alors on stock les 2 </a:t>
            </a:r>
            <a:r>
              <a:rPr lang="fr-BE" dirty="0" err="1"/>
              <a:t>fichiés</a:t>
            </a:r>
            <a:endParaRPr lang="fr-BE" dirty="0"/>
          </a:p>
          <a:p>
            <a:r>
              <a:rPr lang="fr-FR" dirty="0"/>
              <a:t>Git utilisent par défaut le port 9418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D5BBF9-FE35-4620-A7FC-F2238E2D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880D15-09B6-4F7D-B7CC-CF4D1692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14743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23E2A9-E564-4037-8889-979ABFDA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Acquis d'apprentissage spécifiques de l'UE sanctionnés par l'évaluation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5C2343-3E56-4FC2-A1EE-6922C17ED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Comprendre les concepts de la transition numérique</a:t>
            </a:r>
          </a:p>
          <a:p>
            <a:r>
              <a:rPr lang="fr-FR" sz="2400" dirty="0"/>
              <a:t>Comprendre ce qu'est un changement</a:t>
            </a:r>
          </a:p>
          <a:p>
            <a:r>
              <a:rPr lang="fr-FR" sz="2400" dirty="0"/>
              <a:t>Comprendre pourquoi il faut amener le changement et comment</a:t>
            </a:r>
          </a:p>
          <a:p>
            <a:r>
              <a:rPr lang="fr-FR" sz="2400" dirty="0"/>
              <a:t>Comprendre et analyser le besoin d’un client </a:t>
            </a:r>
          </a:p>
          <a:p>
            <a:r>
              <a:rPr lang="fr-FR" sz="2400" dirty="0"/>
              <a:t>Organiser le changement</a:t>
            </a:r>
          </a:p>
          <a:p>
            <a:r>
              <a:rPr lang="fr-FR" sz="2400" dirty="0"/>
              <a:t>Méthodologie de mise en production</a:t>
            </a:r>
          </a:p>
          <a:p>
            <a:r>
              <a:rPr lang="fr-FR" sz="2400" dirty="0"/>
              <a:t>Utiliser des outils d’aide à la collaboration</a:t>
            </a:r>
          </a:p>
          <a:p>
            <a:r>
              <a:rPr lang="fr-FR" sz="2400" dirty="0"/>
              <a:t>Configurer les outils en fonction du besoin</a:t>
            </a:r>
          </a:p>
          <a:p>
            <a:r>
              <a:rPr lang="fr-FR" sz="2400" dirty="0"/>
              <a:t> L’étudiant sera capable de motiver ses choix et les expliquer aux clients</a:t>
            </a:r>
            <a:endParaRPr lang="fr-BE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BB499E-28E7-4704-803D-53AE2E91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0B21FE-2830-4C5F-AD94-C4E6AA3A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07594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136BD-66E4-445B-8391-3FEFB0DF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BBE478-655A-4B3C-9BBF-6E2795CB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possède deux structures de données :</a:t>
            </a:r>
          </a:p>
          <a:p>
            <a:pPr lvl="1"/>
            <a:r>
              <a:rPr lang="fr-FR" dirty="0"/>
              <a:t>Base d’</a:t>
            </a:r>
            <a:r>
              <a:rPr lang="fr-FR" dirty="0" err="1"/>
              <a:t>objects</a:t>
            </a:r>
            <a:endParaRPr lang="fr-FR" dirty="0"/>
          </a:p>
          <a:p>
            <a:pPr lvl="1"/>
            <a:r>
              <a:rPr lang="fr-FR" dirty="0"/>
              <a:t>Un cache de répertoire</a:t>
            </a:r>
          </a:p>
          <a:p>
            <a:endParaRPr lang="fr-FR" dirty="0"/>
          </a:p>
          <a:p>
            <a:r>
              <a:rPr lang="fr-BE" dirty="0"/>
              <a:t>4 </a:t>
            </a:r>
            <a:r>
              <a:rPr lang="fr-BE" dirty="0" err="1"/>
              <a:t>objects</a:t>
            </a:r>
            <a:r>
              <a:rPr lang="fr-BE" dirty="0"/>
              <a:t> différents:</a:t>
            </a:r>
          </a:p>
          <a:p>
            <a:pPr lvl="1"/>
            <a:r>
              <a:rPr lang="fr-BE" sz="2400" dirty="0"/>
              <a:t>Blob (représentation du contenu d’un fichier</a:t>
            </a:r>
          </a:p>
          <a:p>
            <a:pPr lvl="1"/>
            <a:r>
              <a:rPr lang="fr-BE" sz="2400" dirty="0" err="1"/>
              <a:t>Tree</a:t>
            </a:r>
            <a:r>
              <a:rPr lang="fr-BE" sz="2400" dirty="0"/>
              <a:t> (</a:t>
            </a:r>
            <a:r>
              <a:rPr lang="fr-BE" sz="2400" dirty="0" err="1"/>
              <a:t>arboréscence</a:t>
            </a:r>
            <a:r>
              <a:rPr lang="fr-BE" sz="2400" dirty="0"/>
              <a:t> de fichier, contient une liste </a:t>
            </a:r>
            <a:r>
              <a:rPr lang="fr-BE" sz="2400" dirty="0" err="1"/>
              <a:t>d’object</a:t>
            </a:r>
            <a:r>
              <a:rPr lang="fr-BE" sz="2400" dirty="0"/>
              <a:t> blob avec le nom et les droit sur le fichier)</a:t>
            </a:r>
          </a:p>
          <a:p>
            <a:pPr lvl="1"/>
            <a:r>
              <a:rPr lang="fr-BE" sz="2400" dirty="0"/>
              <a:t> commit (arborescence de fichier)  </a:t>
            </a:r>
          </a:p>
          <a:p>
            <a:pPr lvl="1"/>
            <a:r>
              <a:rPr lang="fr-BE" sz="2400" dirty="0"/>
              <a:t>Tag (nommer un commit)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65FDBB-805C-4800-AD8A-0383A9B7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EB581D-59A8-4559-BDBD-6CDCBBF6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0E9D072-A0C5-4A22-8A63-9CF3E544E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31" y="2910343"/>
            <a:ext cx="4926534" cy="6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56725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67431-CB02-47DD-9E25-45FC7BB7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CC65767-9AE0-460E-83B3-F73898D5F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891595"/>
            <a:ext cx="8229600" cy="1649486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253990-0EC3-4642-9906-48FF44AE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4D668-E344-4066-82FC-18BD624C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98245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F79FF-FE96-4547-8805-99D1530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F3AE06-0296-4CBD-B61D-4662CAD6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Création d’un dépôt</a:t>
            </a:r>
          </a:p>
          <a:p>
            <a:pPr lvl="1"/>
            <a:r>
              <a:rPr lang="fr-BE" dirty="0"/>
              <a:t>git init </a:t>
            </a:r>
          </a:p>
          <a:p>
            <a:pPr lvl="1"/>
            <a:r>
              <a:rPr lang="fr-BE" dirty="0"/>
              <a:t>Git init --</a:t>
            </a:r>
            <a:r>
              <a:rPr lang="fr-BE" dirty="0" err="1"/>
              <a:t>bare</a:t>
            </a:r>
            <a:r>
              <a:rPr lang="fr-BE" dirty="0"/>
              <a:t> (mode serveur)</a:t>
            </a:r>
          </a:p>
          <a:p>
            <a:r>
              <a:rPr lang="fr-BE" dirty="0"/>
              <a:t>Cloner un dépôt existant:</a:t>
            </a:r>
          </a:p>
          <a:p>
            <a:pPr lvl="1"/>
            <a:r>
              <a:rPr lang="fr-BE" dirty="0"/>
              <a:t>git clone [Url]</a:t>
            </a:r>
          </a:p>
          <a:p>
            <a:pPr lvl="1"/>
            <a:r>
              <a:rPr lang="fr-BE" dirty="0"/>
              <a:t>Cette commande permet de récupérer l’ensemble des fichiers sur le repository </a:t>
            </a:r>
          </a:p>
          <a:p>
            <a:endParaRPr lang="fr-BE" dirty="0"/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85131C-F89E-416B-B316-0C38F645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63622D-35B9-4EB0-9FC2-AE5958C2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70437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F79FF-FE96-4547-8805-99D1530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F3AE06-0296-4CBD-B61D-4662CAD6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Etat des modifications</a:t>
            </a:r>
          </a:p>
          <a:p>
            <a:pPr lvl="1"/>
            <a:r>
              <a:rPr lang="fr-BE" dirty="0"/>
              <a:t>git </a:t>
            </a:r>
            <a:r>
              <a:rPr lang="fr-BE" dirty="0" err="1"/>
              <a:t>status</a:t>
            </a:r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85131C-F89E-416B-B316-0C38F645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63622D-35B9-4EB0-9FC2-AE5958C2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EA4539-8682-46E2-952A-EA938016C6D7}"/>
              </a:ext>
            </a:extLst>
          </p:cNvPr>
          <p:cNvSpPr/>
          <p:nvPr/>
        </p:nvSpPr>
        <p:spPr>
          <a:xfrm>
            <a:off x="4037238" y="3244334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fr-BE" b="1" dirty="0">
                <a:solidFill>
                  <a:srgbClr val="202122"/>
                </a:solidFill>
                <a:latin typeface="Arial" panose="020B0604020202020204" pitchFamily="34" charset="0"/>
              </a:rPr>
              <a:t>commit</a:t>
            </a:r>
            <a:endParaRPr lang="fr-BE" dirty="0"/>
          </a:p>
        </p:txBody>
      </p:sp>
      <p:pic>
        <p:nvPicPr>
          <p:cNvPr id="14338" name="Picture 2" descr="What is Git Status Command in Git?">
            <a:extLst>
              <a:ext uri="{FF2B5EF4-FFF2-40B4-BE49-F238E27FC236}">
                <a16:creationId xmlns:a16="http://schemas.microsoft.com/office/drawing/2014/main" id="{0C3E7BA3-64FE-4388-B004-922AC47D8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89" y="2621827"/>
            <a:ext cx="7715171" cy="31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695813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F79FF-FE96-4547-8805-99D1530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F3AE06-0296-4CBD-B61D-4662CAD6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/>
              <a:t>Méthode de travail</a:t>
            </a:r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85131C-F89E-416B-B316-0C38F645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63622D-35B9-4EB0-9FC2-AE5958C2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  <p:pic>
        <p:nvPicPr>
          <p:cNvPr id="15362" name="Picture 2" descr="Cycle de développement avec Git">
            <a:extLst>
              <a:ext uri="{FF2B5EF4-FFF2-40B4-BE49-F238E27FC236}">
                <a16:creationId xmlns:a16="http://schemas.microsoft.com/office/drawing/2014/main" id="{C037DB59-C34E-4754-A626-9FF931DFC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825" y="2267203"/>
            <a:ext cx="5214350" cy="344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59092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75BF9-01DB-4DAF-9D46-FFE16B35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11B1DD-6D12-4C3D-97FE-72A866CA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Ajouter la modification du fichier</a:t>
            </a:r>
          </a:p>
          <a:p>
            <a:pPr lvl="1"/>
            <a:r>
              <a:rPr lang="fr-FR" dirty="0"/>
              <a:t>pour ajouter les fichiers à la liste de ceux devant faire l’objet d’un commit	</a:t>
            </a:r>
            <a:endParaRPr lang="fr-BE" dirty="0"/>
          </a:p>
          <a:p>
            <a:pPr lvl="1"/>
            <a:r>
              <a:rPr lang="fr-BE" dirty="0"/>
              <a:t>git </a:t>
            </a:r>
            <a:r>
              <a:rPr lang="fr-BE" dirty="0" err="1"/>
              <a:t>add</a:t>
            </a:r>
            <a:r>
              <a:rPr lang="fr-BE" dirty="0"/>
              <a:t> [nom du fichier]</a:t>
            </a:r>
          </a:p>
          <a:p>
            <a:r>
              <a:rPr lang="fr-BE" dirty="0"/>
              <a:t>Création d’un commit </a:t>
            </a:r>
          </a:p>
          <a:p>
            <a:pPr lvl="1"/>
            <a:r>
              <a:rPr lang="fr-BE" dirty="0"/>
              <a:t>git commit –m [symbole] [message] [symbole]</a:t>
            </a:r>
          </a:p>
          <a:p>
            <a:r>
              <a:rPr lang="fr-BE" dirty="0"/>
              <a:t>Ajouter et commit tous les fichiers: </a:t>
            </a:r>
          </a:p>
          <a:p>
            <a:pPr lvl="1"/>
            <a:r>
              <a:rPr lang="fr-BE" dirty="0"/>
              <a:t>git commit –</a:t>
            </a:r>
            <a:r>
              <a:rPr lang="fr-BE" dirty="0" err="1"/>
              <a:t>am</a:t>
            </a:r>
            <a:r>
              <a:rPr lang="fr-BE" dirty="0"/>
              <a:t> [symbole] [message] [symbole]</a:t>
            </a:r>
          </a:p>
          <a:p>
            <a:pPr lvl="1"/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5C604D-8BA1-4ECA-833F-54D1F4DA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40C09C-9CD8-42CE-86D6-CB6345AF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699984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100C686-ECA0-43BA-80D1-4AF0D4CF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332304B-C200-4856-BB63-1D4FA8746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Reset soft commit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2C3C4BD-553E-4338-A20A-0AA97C10F0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BE" dirty="0"/>
              <a:t>Annule le dernier commit</a:t>
            </a:r>
          </a:p>
          <a:p>
            <a:r>
              <a:rPr lang="fr-BE" dirty="0"/>
              <a:t>Git reset [ code] </a:t>
            </a:r>
          </a:p>
          <a:p>
            <a:pPr lvl="1"/>
            <a:r>
              <a:rPr lang="fr-BE" dirty="0"/>
              <a:t>Code: </a:t>
            </a:r>
          </a:p>
          <a:p>
            <a:pPr lvl="2"/>
            <a:r>
              <a:rPr lang="fr-BE" dirty="0"/>
              <a:t>Head (dernier commit)</a:t>
            </a:r>
          </a:p>
          <a:p>
            <a:pPr lvl="2"/>
            <a:r>
              <a:rPr lang="fr-BE" dirty="0"/>
              <a:t>Head^ avant dernier commit</a:t>
            </a:r>
          </a:p>
          <a:p>
            <a:pPr lvl="2"/>
            <a:r>
              <a:rPr lang="fr-BE" dirty="0"/>
              <a:t>head~2 avant </a:t>
            </a:r>
            <a:r>
              <a:rPr lang="fr-BE" dirty="0" err="1"/>
              <a:t>avant</a:t>
            </a:r>
            <a:r>
              <a:rPr lang="fr-BE" dirty="0"/>
              <a:t> dernier</a:t>
            </a:r>
          </a:p>
          <a:p>
            <a:pPr lvl="2"/>
            <a:r>
              <a:rPr lang="fr-BE" dirty="0"/>
              <a:t>Le numéro du commit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6550140-DF7C-4047-B2C3-91F73B8BA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BE" dirty="0"/>
              <a:t>Reset Hard commit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1BA95A24-DE61-4304-9243-2151049E3A5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BE" dirty="0"/>
              <a:t>Annule le commit et les modification effectué sur les changement </a:t>
            </a:r>
          </a:p>
          <a:p>
            <a:r>
              <a:rPr lang="fr-BE" dirty="0"/>
              <a:t>git reset --hard [code]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16E747-7A7E-42B8-8F77-7D68DC11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0B6C82-BE45-4BCE-BD65-65F36CBD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564201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F67E4-12E8-4E74-ACB8-EE4DCA47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C5873E-424F-443D-9677-CF2A7BBD2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Télécharger du code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00B860-F81E-43D9-A433-7207F1655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BE" dirty="0"/>
              <a:t>Uploader du code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FB53FA8-9793-4181-BF83-E8F9E2A8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61BD901-350F-48B5-8ED0-16157493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4A49BC-A964-1A4D-A0D1-FC251F76C5F8}" type="slidenum">
              <a:rPr lang="fr-FR" smtClean="0"/>
              <a:pPr>
                <a:defRPr/>
              </a:pPr>
              <a:t>37</a:t>
            </a:fld>
            <a:endParaRPr lang="fr-FR"/>
          </a:p>
        </p:txBody>
      </p:sp>
      <p:pic>
        <p:nvPicPr>
          <p:cNvPr id="16386" name="Picture 2" descr="git pull">
            <a:extLst>
              <a:ext uri="{FF2B5EF4-FFF2-40B4-BE49-F238E27FC236}">
                <a16:creationId xmlns:a16="http://schemas.microsoft.com/office/drawing/2014/main" id="{0AB17022-8DE8-489D-95B6-CAE5A9F3143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608" y="2203988"/>
            <a:ext cx="2182680" cy="348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git push">
            <a:extLst>
              <a:ext uri="{FF2B5EF4-FFF2-40B4-BE49-F238E27FC236}">
                <a16:creationId xmlns:a16="http://schemas.microsoft.com/office/drawing/2014/main" id="{8B3B1E88-8656-4C97-9068-2BC521E1F70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226" y="2203987"/>
            <a:ext cx="2182680" cy="348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02E983F-9A33-48A3-802E-9EF39955FCCC}"/>
              </a:ext>
            </a:extLst>
          </p:cNvPr>
          <p:cNvSpPr txBox="1"/>
          <p:nvPr/>
        </p:nvSpPr>
        <p:spPr>
          <a:xfrm>
            <a:off x="272469" y="5824603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git pull </a:t>
            </a:r>
            <a:r>
              <a:rPr lang="fr-BE" sz="1600" dirty="0" err="1">
                <a:solidFill>
                  <a:schemeClr val="tx1"/>
                </a:solidFill>
                <a:latin typeface="+mn-lt"/>
              </a:rPr>
              <a:t>origin</a:t>
            </a:r>
            <a:r>
              <a:rPr lang="fr-BE" sz="1600" dirty="0">
                <a:solidFill>
                  <a:schemeClr val="tx1"/>
                </a:solidFill>
                <a:latin typeface="+mn-lt"/>
              </a:rPr>
              <a:t> [</a:t>
            </a:r>
            <a:r>
              <a:rPr lang="fr-BE" sz="1600" dirty="0" err="1">
                <a:solidFill>
                  <a:schemeClr val="tx1"/>
                </a:solidFill>
                <a:latin typeface="+mn-lt"/>
              </a:rPr>
              <a:t>branch</a:t>
            </a:r>
            <a:r>
              <a:rPr lang="fr-BE" sz="1600" dirty="0">
                <a:solidFill>
                  <a:schemeClr val="tx1"/>
                </a:solidFill>
                <a:latin typeface="+mn-lt"/>
              </a:rPr>
              <a:t>]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F128E90-9E8B-49FE-A620-3FDB28A71DDE}"/>
              </a:ext>
            </a:extLst>
          </p:cNvPr>
          <p:cNvSpPr txBox="1"/>
          <p:nvPr/>
        </p:nvSpPr>
        <p:spPr>
          <a:xfrm>
            <a:off x="5513226" y="5993880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Git push </a:t>
            </a:r>
            <a:r>
              <a:rPr lang="fr-BE" sz="1600" dirty="0" err="1">
                <a:solidFill>
                  <a:schemeClr val="tx1"/>
                </a:solidFill>
                <a:latin typeface="+mn-lt"/>
              </a:rPr>
              <a:t>origin</a:t>
            </a:r>
            <a:r>
              <a:rPr lang="fr-BE" sz="1600" dirty="0">
                <a:solidFill>
                  <a:schemeClr val="tx1"/>
                </a:solidFill>
                <a:latin typeface="+mn-lt"/>
              </a:rPr>
              <a:t> [</a:t>
            </a:r>
            <a:r>
              <a:rPr lang="fr-BE" sz="1600" dirty="0" err="1">
                <a:solidFill>
                  <a:schemeClr val="tx1"/>
                </a:solidFill>
                <a:latin typeface="+mn-lt"/>
              </a:rPr>
              <a:t>branch</a:t>
            </a:r>
            <a:r>
              <a:rPr lang="fr-BE" sz="1600" dirty="0">
                <a:solidFill>
                  <a:schemeClr val="tx1"/>
                </a:solidFill>
                <a:latin typeface="+mn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25773191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75085D-A2ED-4279-A0D4-3CB0302F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branches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F64F08A6-9EA4-4D1C-AA45-38AF1DBC9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3"/>
            <a:ext cx="8229600" cy="4819839"/>
          </a:xfrm>
        </p:spPr>
        <p:txBody>
          <a:bodyPr/>
          <a:lstStyle/>
          <a:p>
            <a:r>
              <a:rPr lang="fr-FR" dirty="0"/>
              <a:t>Les branches font partie de Git et constituent un de ses principaux atouts.</a:t>
            </a:r>
          </a:p>
          <a:p>
            <a:r>
              <a:rPr lang="fr-FR" dirty="0"/>
              <a:t>Moyen de travailler avec des versions de test avant de les mergers à d’autre mécanisme. </a:t>
            </a:r>
          </a:p>
          <a:p>
            <a:endParaRPr lang="fr-BE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B90C492-02CA-45C9-8454-4F1AC8F4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8FC4FD3-6B5A-4D43-A509-79AC9BC1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4A49BC-A964-1A4D-A0D1-FC251F76C5F8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  <p:pic>
        <p:nvPicPr>
          <p:cNvPr id="17410" name="Picture 2" descr="git merge | Atlassian Git Tutorial">
            <a:extLst>
              <a:ext uri="{FF2B5EF4-FFF2-40B4-BE49-F238E27FC236}">
                <a16:creationId xmlns:a16="http://schemas.microsoft.com/office/drawing/2014/main" id="{8DCBADF6-C517-41C8-9876-9E7E69EE3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376" y="4096321"/>
            <a:ext cx="6171248" cy="17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621398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EA24C5-791A-4280-BF61-DE508330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branches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64A305-EB7B-49DF-99F3-FE8AD67A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189BEC-07FB-43C4-8F0B-DADB5E8F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  <p:pic>
        <p:nvPicPr>
          <p:cNvPr id="18434" name="Picture 2" descr="Et si vous compreniez enfin Git et GitHub ?">
            <a:extLst>
              <a:ext uri="{FF2B5EF4-FFF2-40B4-BE49-F238E27FC236}">
                <a16:creationId xmlns:a16="http://schemas.microsoft.com/office/drawing/2014/main" id="{46B50E0D-0CB1-49F4-9C66-98C156CF1D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69" y="1306513"/>
            <a:ext cx="4196556" cy="514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592408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Entreprise numérique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Objectif du cours</a:t>
            </a:r>
          </a:p>
          <a:p>
            <a:pPr lvl="1"/>
            <a:r>
              <a:rPr lang="fr-FR" dirty="0"/>
              <a:t>Découvrir des outils d’aide à la collaboration</a:t>
            </a:r>
          </a:p>
          <a:p>
            <a:pPr lvl="1"/>
            <a:r>
              <a:rPr lang="fr-FR" dirty="0"/>
              <a:t>Mise en place des outils </a:t>
            </a:r>
          </a:p>
          <a:p>
            <a:pPr lvl="1"/>
            <a:r>
              <a:rPr lang="fr-FR" dirty="0"/>
              <a:t>Comprendre le concept des différents outils</a:t>
            </a:r>
          </a:p>
          <a:p>
            <a:pPr lvl="1"/>
            <a:r>
              <a:rPr lang="fr-FR" dirty="0"/>
              <a:t>Être capable de comprendre le besoin d’un client</a:t>
            </a:r>
          </a:p>
          <a:p>
            <a:pPr lvl="1"/>
            <a:r>
              <a:rPr lang="fr-FR" dirty="0"/>
              <a:t>Configuration et débogage 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47623"/>
      </p:ext>
    </p:extLst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47247-B979-4FC4-8BAC-79E4B8F4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rappel branches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F2E602-58E8-49B1-85B4-0D92E4CAA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git </a:t>
            </a:r>
            <a:r>
              <a:rPr lang="fr-BE" dirty="0" err="1"/>
              <a:t>branch</a:t>
            </a:r>
            <a:r>
              <a:rPr lang="fr-BE" dirty="0"/>
              <a:t> </a:t>
            </a:r>
            <a:r>
              <a:rPr lang="fr-BE" dirty="0" err="1"/>
              <a:t>options_membres</a:t>
            </a:r>
            <a:endParaRPr lang="fr-BE" dirty="0"/>
          </a:p>
          <a:p>
            <a:endParaRPr lang="fr-BE" dirty="0"/>
          </a:p>
          <a:p>
            <a:r>
              <a:rPr lang="fr-BE" dirty="0"/>
              <a:t>Changer de branche:</a:t>
            </a:r>
          </a:p>
          <a:p>
            <a:pPr lvl="1"/>
            <a:r>
              <a:rPr lang="fr-BE" dirty="0"/>
              <a:t>git </a:t>
            </a:r>
            <a:r>
              <a:rPr lang="fr-BE" dirty="0" err="1"/>
              <a:t>checkout</a:t>
            </a:r>
            <a:r>
              <a:rPr lang="fr-BE" dirty="0"/>
              <a:t> [nom de la branche]</a:t>
            </a:r>
          </a:p>
          <a:p>
            <a:pPr lvl="1"/>
            <a:r>
              <a:rPr lang="fr-BE" dirty="0"/>
              <a:t>Vous devez avoir commit tous les changement</a:t>
            </a:r>
          </a:p>
          <a:p>
            <a:pPr lvl="1"/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DED096-E462-4DF8-9951-715E243D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E61DED-135C-4B84-83D8-5B7B7F91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609101"/>
      </p:ext>
    </p:extLst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50495AA-F474-4673-8955-BB9EE36F2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60171"/>
            <a:ext cx="7772400" cy="1362075"/>
          </a:xfrm>
        </p:spPr>
        <p:txBody>
          <a:bodyPr/>
          <a:lstStyle/>
          <a:p>
            <a:r>
              <a:rPr lang="en-US" dirty="0" err="1"/>
              <a:t>Dépot</a:t>
            </a:r>
            <a:r>
              <a:rPr lang="en-US" dirty="0"/>
              <a:t> git distant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405359-C532-4050-BD94-A1CEE5B8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r-FR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4B960F-33CF-415B-94DF-FD2623B9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105161"/>
      </p:ext>
    </p:extLst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D166990-14F1-45B3-B717-2A343AAA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533"/>
            <a:ext cx="8229600" cy="946000"/>
          </a:xfrm>
        </p:spPr>
        <p:txBody>
          <a:bodyPr/>
          <a:lstStyle/>
          <a:p>
            <a:r>
              <a:rPr lang="en-US" dirty="0" err="1"/>
              <a:t>Logiciel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EBCED2-0D89-4CE7-97D8-D902F1E06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6324"/>
            <a:ext cx="8229600" cy="4819839"/>
          </a:xfrm>
        </p:spPr>
        <p:txBody>
          <a:bodyPr/>
          <a:lstStyle/>
          <a:p>
            <a:r>
              <a:rPr lang="en-US" dirty="0"/>
              <a:t>GitHub</a:t>
            </a:r>
          </a:p>
          <a:p>
            <a:r>
              <a:rPr lang="en-US" dirty="0"/>
              <a:t>GitLab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4A63E64E-DDA2-42D3-A608-554B645A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fr-FR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9D8E78-DA72-43BB-9C23-1460A883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B4174E2D-55EB-1646-8534-505E491D1059}" type="slidenum">
              <a:rPr lang="fr-FR" smtClean="0"/>
              <a:pPr>
                <a:spcAft>
                  <a:spcPts val="600"/>
                </a:spcAft>
                <a:defRPr/>
              </a:pPr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957538"/>
      </p:ext>
    </p:extLst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BBE3-74C2-40F2-8DFB-CC4C0731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GItHub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5958CA-6565-4D03-BA64-3403708D6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1306874"/>
            <a:ext cx="8229600" cy="4819839"/>
          </a:xfrm>
        </p:spPr>
        <p:txBody>
          <a:bodyPr/>
          <a:lstStyle/>
          <a:p>
            <a:r>
              <a:rPr lang="fr-FR" dirty="0"/>
              <a:t> service web d'hébergement </a:t>
            </a:r>
          </a:p>
          <a:p>
            <a:r>
              <a:rPr lang="fr-FR" dirty="0"/>
              <a:t>gestion de développement de logiciels,</a:t>
            </a:r>
          </a:p>
          <a:p>
            <a:r>
              <a:rPr lang="fr-FR" dirty="0"/>
              <a:t> utilisant Git.</a:t>
            </a:r>
          </a:p>
          <a:p>
            <a:r>
              <a:rPr lang="fr-FR" dirty="0"/>
              <a:t>Développé en Ruby</a:t>
            </a:r>
          </a:p>
          <a:p>
            <a:r>
              <a:rPr lang="fr-BE" dirty="0"/>
              <a:t>Lancement le 10 avril 2008</a:t>
            </a:r>
          </a:p>
          <a:p>
            <a:r>
              <a:rPr lang="fr-BE" dirty="0"/>
              <a:t>Appartient à Microsoft (2018)</a:t>
            </a:r>
          </a:p>
          <a:p>
            <a:r>
              <a:rPr lang="fr-BE" dirty="0"/>
              <a:t>50 millions d’inscription en (2020)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38BEED-7F99-41A8-AAE5-40137541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6194CE-D89F-467C-9C42-71641B93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304171A5-339A-43E3-88DD-128C78C80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3716793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668618"/>
      </p:ext>
    </p:extLst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AD715B-7775-4715-AB20-2D28AFFE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GitHub fonctionnalité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C2BD68-81FB-49B0-8566-885FDAB68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Centré sur l’aspect social du développement</a:t>
            </a:r>
          </a:p>
          <a:p>
            <a:r>
              <a:rPr lang="fr-BE" dirty="0"/>
              <a:t>Possibilité de suivre des personnes/projets</a:t>
            </a:r>
          </a:p>
          <a:p>
            <a:r>
              <a:rPr lang="fr-BE" dirty="0"/>
              <a:t>Création d’un wiki</a:t>
            </a:r>
          </a:p>
          <a:p>
            <a:r>
              <a:rPr lang="fr-BE" dirty="0"/>
              <a:t>Une page web pour chaque dépôts</a:t>
            </a:r>
          </a:p>
          <a:p>
            <a:r>
              <a:rPr lang="fr-BE" dirty="0"/>
              <a:t>Intégration de service externes</a:t>
            </a:r>
          </a:p>
          <a:p>
            <a:r>
              <a:rPr lang="fr-BE" dirty="0"/>
              <a:t>Discussion par projets/équipe</a:t>
            </a:r>
          </a:p>
          <a:p>
            <a:r>
              <a:rPr lang="fr-BE" dirty="0"/>
              <a:t>Gestion de documentation en </a:t>
            </a:r>
            <a:r>
              <a:rPr lang="fr-BE" dirty="0" err="1"/>
              <a:t>markdown</a:t>
            </a:r>
            <a:endParaRPr lang="fr-BE" dirty="0"/>
          </a:p>
          <a:p>
            <a:r>
              <a:rPr lang="fr-BE" dirty="0" err="1"/>
              <a:t>Webhook</a:t>
            </a:r>
            <a:r>
              <a:rPr lang="fr-BE" dirty="0"/>
              <a:t> pour l’intégration continue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A79E97-47C2-47C4-91B0-4A5E6B7F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81C5D8-05B0-46EE-B8F1-1C49395C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00053"/>
      </p:ext>
    </p:extLst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86F90-345E-491F-A390-8D2EB2BD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GitHub Histoire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9D0DAF-22D4-479D-997E-58036D6AC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GitHub a été lancé le 10 avril 2008.</a:t>
            </a:r>
          </a:p>
          <a:p>
            <a:r>
              <a:rPr lang="fr-FR" sz="2400" dirty="0"/>
              <a:t>Première année lancement de 46000 projet </a:t>
            </a:r>
          </a:p>
          <a:p>
            <a:r>
              <a:rPr lang="fr-FR" sz="2400" dirty="0"/>
              <a:t>5 Juillet 2009 plus de 100 000 utilisateurs</a:t>
            </a:r>
          </a:p>
          <a:p>
            <a:r>
              <a:rPr lang="fr-FR" sz="2400" dirty="0"/>
              <a:t>4 juin 2019 appartient à </a:t>
            </a:r>
            <a:r>
              <a:rPr lang="fr-FR" sz="2400" dirty="0" err="1"/>
              <a:t>microsoft</a:t>
            </a:r>
            <a:r>
              <a:rPr lang="fr-FR" sz="2400" dirty="0"/>
              <a:t> </a:t>
            </a:r>
            <a:r>
              <a:rPr lang="fr-BE" sz="2400" dirty="0"/>
              <a:t>pour 7,5 milliards de dollars</a:t>
            </a:r>
          </a:p>
          <a:p>
            <a:pPr lvl="1"/>
            <a:r>
              <a:rPr lang="fr-BE" sz="1800" dirty="0"/>
              <a:t>100 000 projets partent vers les concurrents </a:t>
            </a:r>
          </a:p>
          <a:p>
            <a:r>
              <a:rPr lang="fr-BE" sz="2400" dirty="0"/>
              <a:t>Blocage de dépôt en 2019 pour certain pays </a:t>
            </a:r>
          </a:p>
          <a:p>
            <a:r>
              <a:rPr lang="fr-BE" sz="2400" dirty="0"/>
              <a:t>Suppression de projet en 2020 suite à des plaintes. </a:t>
            </a:r>
          </a:p>
          <a:p>
            <a:pPr lvl="1"/>
            <a:endParaRPr lang="fr-FR" sz="16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66F032-137A-4853-8F8A-8FF94539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7C1740-00F4-4C1D-9721-608435AC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819250"/>
      </p:ext>
    </p:extLst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470E2CAB-32B3-4283-93B2-1E0FCF69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GITLAb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9DF32D-C662-4EB0-A3A6-506E9767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9AA167-4C50-4CDE-9DF4-4B578F17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696610"/>
      </p:ext>
    </p:extLst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3F3A8-A1D8-4B0F-8DA9-D47583F3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GitLab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25289-16BF-46EF-9FE8-F91C06C0A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Logiciel Libre de forge</a:t>
            </a:r>
          </a:p>
          <a:p>
            <a:r>
              <a:rPr lang="fr-BE" dirty="0"/>
              <a:t>Git</a:t>
            </a:r>
          </a:p>
          <a:p>
            <a:r>
              <a:rPr lang="fr-BE" dirty="0"/>
              <a:t>Créé en 2011</a:t>
            </a:r>
          </a:p>
          <a:p>
            <a:r>
              <a:rPr lang="fr-BE" dirty="0"/>
              <a:t>Ecrit en Ruby</a:t>
            </a:r>
          </a:p>
          <a:p>
            <a:r>
              <a:rPr lang="fr-BE" dirty="0"/>
              <a:t>Toujours en développement</a:t>
            </a:r>
          </a:p>
          <a:p>
            <a:r>
              <a:rPr lang="fr-BE" dirty="0"/>
              <a:t>Utilisé par de grande entreprise (NASA, SpaceX, </a:t>
            </a:r>
            <a:r>
              <a:rPr lang="fr-BE" dirty="0" err="1"/>
              <a:t>ect</a:t>
            </a:r>
            <a:r>
              <a:rPr lang="fr-BE" dirty="0"/>
              <a:t>;)</a:t>
            </a:r>
          </a:p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7C008-3910-44D4-AA55-070EF885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2D14C5-A014-4685-875E-213401F4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315947"/>
      </p:ext>
    </p:extLst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3F3A8-A1D8-4B0F-8DA9-D47583F3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GitLab</a:t>
            </a:r>
            <a:r>
              <a:rPr lang="fr-BE" dirty="0"/>
              <a:t> fonctionnalité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25289-16BF-46EF-9FE8-F91C06C0A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Wiki</a:t>
            </a:r>
          </a:p>
          <a:p>
            <a:r>
              <a:rPr lang="fr-BE" dirty="0"/>
              <a:t>Système de suivi des bug</a:t>
            </a:r>
          </a:p>
          <a:p>
            <a:r>
              <a:rPr lang="fr-BE" dirty="0"/>
              <a:t>L’intégration continue</a:t>
            </a:r>
          </a:p>
          <a:p>
            <a:r>
              <a:rPr lang="fr-BE" dirty="0"/>
              <a:t>Livraison continue</a:t>
            </a:r>
          </a:p>
          <a:p>
            <a:r>
              <a:rPr lang="fr-BE" dirty="0" err="1"/>
              <a:t>ect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7C008-3910-44D4-AA55-070EF885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2D14C5-A014-4685-875E-213401F4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198031"/>
      </p:ext>
    </p:extLst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8489C-4D60-4F89-A966-2C1772E3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GitLab</a:t>
            </a:r>
            <a:r>
              <a:rPr lang="fr-BE" dirty="0"/>
              <a:t> distribution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E73C40-1BEF-4E11-A064-531F3625A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836" y="1306874"/>
            <a:ext cx="8229600" cy="4819839"/>
          </a:xfrm>
        </p:spPr>
        <p:txBody>
          <a:bodyPr/>
          <a:lstStyle/>
          <a:p>
            <a:r>
              <a:rPr lang="fr-BE" dirty="0"/>
              <a:t>Gitlab.com service en ligne basé sur </a:t>
            </a:r>
            <a:r>
              <a:rPr lang="fr-BE" dirty="0" err="1"/>
              <a:t>Gitlab</a:t>
            </a:r>
            <a:r>
              <a:rPr lang="fr-BE" dirty="0"/>
              <a:t> EE</a:t>
            </a:r>
          </a:p>
          <a:p>
            <a:r>
              <a:rPr lang="fr-BE" dirty="0" err="1"/>
              <a:t>GitLab</a:t>
            </a:r>
            <a:r>
              <a:rPr lang="fr-BE" dirty="0"/>
              <a:t> EE: Entreprise Edition distribution propriétaire</a:t>
            </a:r>
          </a:p>
          <a:p>
            <a:r>
              <a:rPr lang="fr-BE" dirty="0" err="1"/>
              <a:t>GitLab</a:t>
            </a:r>
            <a:r>
              <a:rPr lang="fr-BE" dirty="0"/>
              <a:t> CE: Community Edition distribution libre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A4BCCF-E4D4-48E6-AA64-16C85FB5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ABFB63-C986-4A07-91B9-F422BC75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49</a:t>
            </a:fld>
            <a:endParaRPr lang="fr-FR"/>
          </a:p>
        </p:txBody>
      </p:sp>
      <p:pic>
        <p:nvPicPr>
          <p:cNvPr id="20482" name="Picture 2" descr="upload.wikimedia.org/wikipedia/commons/thumb/e/...">
            <a:extLst>
              <a:ext uri="{FF2B5EF4-FFF2-40B4-BE49-F238E27FC236}">
                <a16:creationId xmlns:a16="http://schemas.microsoft.com/office/drawing/2014/main" id="{F675B637-9EAD-4ED9-ABAF-B89D1306B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524" y="4595233"/>
            <a:ext cx="3718951" cy="131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746295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31F09-EB5F-4EA2-9B5B-6DD90845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A3C683-6314-4208-A904-A9EC16A57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UE Intégrée</a:t>
            </a:r>
          </a:p>
          <a:p>
            <a:pPr lvl="1"/>
            <a:r>
              <a:rPr lang="fr-BE" dirty="0"/>
              <a:t>Travail de groupe</a:t>
            </a:r>
          </a:p>
          <a:p>
            <a:pPr lvl="1"/>
            <a:r>
              <a:rPr lang="fr-BE" dirty="0"/>
              <a:t>Sur une thématique</a:t>
            </a:r>
          </a:p>
          <a:p>
            <a:pPr lvl="1"/>
            <a:r>
              <a:rPr lang="fr-FR" dirty="0"/>
              <a:t>Présentation oral et réalisation d'un rapport Pondération : 100%</a:t>
            </a:r>
          </a:p>
          <a:p>
            <a:pPr marL="457200" lvl="1" indent="0">
              <a:buNone/>
            </a:pP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356D15-3D31-4A22-BEFF-16EEFA4E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AF2867-0E6E-48D2-B6D6-375548CC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600757"/>
      </p:ext>
    </p:extLst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2F8B3-59E1-48CA-A931-BA131A1C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Comparatif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661F54F2-D67D-46B9-9F6D-F128219ADF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841279"/>
              </p:ext>
            </p:extLst>
          </p:nvPr>
        </p:nvGraphicFramePr>
        <p:xfrm>
          <a:off x="457200" y="1306513"/>
          <a:ext cx="822960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34407549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6067205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225184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GitLab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4€\utilisateur\mois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4€\utilisateur\mois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39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Bon pour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Entreprise de petite à grand taille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Entreprise de petite à grande taille, possibilité de s’</a:t>
                      </a:r>
                      <a:r>
                        <a:rPr lang="fr-BE" dirty="0" err="1"/>
                        <a:t>auto-heberger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05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Fonctionnalité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Gestion des permissions</a:t>
                      </a:r>
                    </a:p>
                    <a:p>
                      <a:endParaRPr lang="fr-BE" dirty="0"/>
                    </a:p>
                    <a:p>
                      <a:endParaRPr lang="fr-BE" dirty="0"/>
                    </a:p>
                    <a:p>
                      <a:endParaRPr lang="fr-BE" dirty="0"/>
                    </a:p>
                    <a:p>
                      <a:r>
                        <a:rPr lang="fr-BE" dirty="0" err="1"/>
                        <a:t>Reporting</a:t>
                      </a:r>
                      <a:r>
                        <a:rPr lang="fr-BE" dirty="0"/>
                        <a:t>/Analytics</a:t>
                      </a:r>
                    </a:p>
                    <a:p>
                      <a:endParaRPr lang="fr-B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Source control</a:t>
                      </a:r>
                    </a:p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Gestion des permissions</a:t>
                      </a:r>
                    </a:p>
                    <a:p>
                      <a:r>
                        <a:rPr lang="fr-BE" dirty="0"/>
                        <a:t>Code </a:t>
                      </a:r>
                      <a:r>
                        <a:rPr lang="fr-BE" dirty="0" err="1"/>
                        <a:t>Refactoring</a:t>
                      </a:r>
                      <a:endParaRPr lang="fr-BE" dirty="0"/>
                    </a:p>
                    <a:p>
                      <a:r>
                        <a:rPr lang="fr-BE" dirty="0"/>
                        <a:t>Collaboration </a:t>
                      </a:r>
                      <a:r>
                        <a:rPr lang="fr-BE" dirty="0" err="1"/>
                        <a:t>tools</a:t>
                      </a:r>
                      <a:endParaRPr lang="fr-BE" dirty="0"/>
                    </a:p>
                    <a:p>
                      <a:r>
                        <a:rPr lang="fr-BE" dirty="0" err="1"/>
                        <a:t>Debuging</a:t>
                      </a:r>
                      <a:endParaRPr lang="fr-BE" dirty="0"/>
                    </a:p>
                    <a:p>
                      <a:r>
                        <a:rPr lang="fr-BE" dirty="0" err="1"/>
                        <a:t>Reporting</a:t>
                      </a:r>
                      <a:r>
                        <a:rPr lang="fr-BE" dirty="0"/>
                        <a:t>/</a:t>
                      </a:r>
                      <a:r>
                        <a:rPr lang="fr-BE" dirty="0" err="1"/>
                        <a:t>analytics</a:t>
                      </a:r>
                      <a:endParaRPr lang="fr-BE" dirty="0"/>
                    </a:p>
                    <a:p>
                      <a:r>
                        <a:rPr lang="fr-BE" dirty="0"/>
                        <a:t>Software </a:t>
                      </a:r>
                      <a:r>
                        <a:rPr lang="fr-BE" dirty="0" err="1"/>
                        <a:t>development</a:t>
                      </a:r>
                      <a:endParaRPr lang="fr-BE" dirty="0"/>
                    </a:p>
                    <a:p>
                      <a:r>
                        <a:rPr lang="fr-BE" dirty="0"/>
                        <a:t>Source control</a:t>
                      </a:r>
                    </a:p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8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4,8/5 </a:t>
                      </a:r>
                    </a:p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4,6/5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438586"/>
                  </a:ext>
                </a:extLst>
              </a:tr>
            </a:tbl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867073-B570-43E4-80BF-6473CE46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67224C-703A-4222-BB45-5C39EF9C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069059"/>
      </p:ext>
    </p:extLst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7D4F2070-C927-44D1-9CF4-8637E99E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Azure DevOps</a:t>
            </a:r>
            <a:br>
              <a:rPr lang="fr-BE" dirty="0"/>
            </a:b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FFF662-2993-46BF-AD85-91157852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ABB7D3-F8A5-458E-B5EA-0EC6D8A7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780406"/>
      </p:ext>
    </p:extLst>
  </p:cSld>
  <p:clrMapOvr>
    <a:masterClrMapping/>
  </p:clrMapOvr>
  <p:transition spd="slow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5F4B796-3CC3-46D0-AA84-3B07E77F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Azure DevOps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A8770ED-BAD6-4661-A992-037595AC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Provient de TFS (Microsoft team </a:t>
            </a:r>
            <a:r>
              <a:rPr lang="fr-FR" dirty="0" err="1"/>
              <a:t>Foundation</a:t>
            </a:r>
            <a:r>
              <a:rPr lang="fr-FR" dirty="0"/>
              <a:t> Server) </a:t>
            </a:r>
          </a:p>
          <a:p>
            <a:r>
              <a:rPr lang="fr-FR" dirty="0"/>
              <a:t> lancé en 2005</a:t>
            </a:r>
          </a:p>
          <a:p>
            <a:r>
              <a:rPr lang="fr-FR" dirty="0"/>
              <a:t>Microsoft </a:t>
            </a:r>
          </a:p>
          <a:p>
            <a:r>
              <a:rPr lang="fr-FR" dirty="0"/>
              <a:t>S’</a:t>
            </a:r>
            <a:r>
              <a:rPr lang="fr-FR" dirty="0" err="1"/>
              <a:t>integre</a:t>
            </a:r>
            <a:r>
              <a:rPr lang="fr-FR" dirty="0"/>
              <a:t> facilement à Visual studio ou Eclipse</a:t>
            </a:r>
          </a:p>
          <a:p>
            <a:r>
              <a:rPr lang="fr-FR" dirty="0"/>
              <a:t>Changement de nom en 2018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F596AD-4F30-4671-AEDC-FA5AFD86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C9D014-BB15-4A4E-939F-C7E50304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74E2D-55EB-1646-8534-505E491D1059}" type="slidenum">
              <a:rPr lang="fr-FR" smtClean="0"/>
              <a:pPr>
                <a:defRPr/>
              </a:pPr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214635"/>
      </p:ext>
    </p:extLst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39F07-485E-4C7F-AC0C-F66B5BA5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Azure DevOps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7297CA-D135-494C-A385-B41940F45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Fonctionnalités:</a:t>
            </a:r>
          </a:p>
          <a:p>
            <a:pPr lvl="1"/>
            <a:r>
              <a:rPr lang="fr-BE" dirty="0"/>
              <a:t>Gestion du code source</a:t>
            </a:r>
          </a:p>
          <a:p>
            <a:pPr lvl="1"/>
            <a:r>
              <a:rPr lang="fr-BE" dirty="0"/>
              <a:t>Gestion des exigences</a:t>
            </a:r>
          </a:p>
          <a:p>
            <a:pPr lvl="1"/>
            <a:r>
              <a:rPr lang="fr-BE" dirty="0"/>
              <a:t>Gestion de projet</a:t>
            </a:r>
          </a:p>
          <a:p>
            <a:pPr lvl="1"/>
            <a:r>
              <a:rPr lang="fr-BE" dirty="0"/>
              <a:t>Gestion des test</a:t>
            </a:r>
          </a:p>
          <a:p>
            <a:pPr lvl="1"/>
            <a:r>
              <a:rPr lang="fr-BE" dirty="0"/>
              <a:t>Gestion du </a:t>
            </a:r>
            <a:r>
              <a:rPr lang="fr-BE" dirty="0" err="1"/>
              <a:t>reporting</a:t>
            </a:r>
            <a:endParaRPr lang="fr-BE" dirty="0"/>
          </a:p>
          <a:p>
            <a:pPr lvl="1"/>
            <a:r>
              <a:rPr lang="fr-BE" dirty="0"/>
              <a:t>Gestion de compilation automatisée</a:t>
            </a:r>
          </a:p>
          <a:p>
            <a:pPr lvl="1"/>
            <a:r>
              <a:rPr lang="fr-BE" dirty="0"/>
              <a:t>Gestion du laboratoire</a:t>
            </a:r>
          </a:p>
          <a:p>
            <a:pPr marL="457200" lvl="1" indent="0">
              <a:buNone/>
            </a:pP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3EE5CDA-82AC-4475-BBA2-A4CD6DED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09DC0B-0C5C-4823-9051-0104856A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080207"/>
      </p:ext>
    </p:extLst>
  </p:cSld>
  <p:clrMapOvr>
    <a:masterClrMapping/>
  </p:clrMapOvr>
  <p:transition spd="slow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28925B-B83C-419D-A3AF-51456B70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Création d’un projet </a:t>
            </a:r>
            <a:r>
              <a:rPr lang="fr-BE" dirty="0" err="1"/>
              <a:t>Github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0B23C0-BC1C-4331-98FC-EAA4B949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3DC4BA-4F48-4559-ABB5-8B851AA3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495116"/>
      </p:ext>
    </p:extLst>
  </p:cSld>
  <p:clrMapOvr>
    <a:masterClrMapping/>
  </p:clrMapOvr>
  <p:transition spd="slow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F91F3-9E6A-468B-9D14-31C4F27D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Création d’un projet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22A3E6C-7A6E-4093-BBCC-63C1DA0D9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757" y="1306513"/>
            <a:ext cx="7224485" cy="4819650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5AC83C-3174-46C3-886D-9DAC524E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D391BB-1639-4D41-BD88-A030D60D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413877"/>
      </p:ext>
    </p:extLst>
  </p:cSld>
  <p:clrMapOvr>
    <a:masterClrMapping/>
  </p:clrMapOvr>
  <p:transition spd="slow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A192B-6A97-4DF1-B620-710E0102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Création d’un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452002-C339-48CC-900C-03CAEEE68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79321"/>
            <a:ext cx="8229600" cy="4046842"/>
          </a:xfrm>
        </p:spPr>
        <p:txBody>
          <a:bodyPr/>
          <a:lstStyle/>
          <a:p>
            <a:r>
              <a:rPr lang="fr-BE" dirty="0"/>
              <a:t>On retrouve un ensemble de fonctionnalité</a:t>
            </a:r>
          </a:p>
          <a:p>
            <a:pPr lvl="1"/>
            <a:r>
              <a:rPr lang="fr-BE" dirty="0"/>
              <a:t>Code, on y retrouve votre code source,</a:t>
            </a:r>
          </a:p>
          <a:p>
            <a:pPr lvl="1"/>
            <a:r>
              <a:rPr lang="fr-BE" dirty="0"/>
              <a:t>Issues la gestion des bug, fonctionnalité</a:t>
            </a:r>
          </a:p>
          <a:p>
            <a:pPr lvl="1"/>
            <a:r>
              <a:rPr lang="fr-BE" dirty="0"/>
              <a:t>Action déploiement automatique…</a:t>
            </a:r>
          </a:p>
          <a:p>
            <a:pPr lvl="1"/>
            <a:r>
              <a:rPr lang="fr-BE" dirty="0"/>
              <a:t>Projet, pour la gestion de projet</a:t>
            </a:r>
          </a:p>
          <a:p>
            <a:pPr lvl="1"/>
            <a:r>
              <a:rPr lang="fr-BE" dirty="0"/>
              <a:t>Wiki, la création d’une page de wiki</a:t>
            </a:r>
          </a:p>
          <a:p>
            <a:pPr lvl="1"/>
            <a:r>
              <a:rPr lang="fr-BE" dirty="0" err="1"/>
              <a:t>Sécurity</a:t>
            </a:r>
            <a:r>
              <a:rPr lang="fr-BE" dirty="0"/>
              <a:t>, vous retourne les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D0CC82-771C-41B2-B75C-6CC4A737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EC3580-3214-475A-BDCD-109E746B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BA97EBE-5162-48D7-9AE6-FDFE86571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14026"/>
            <a:ext cx="7114784" cy="41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02117"/>
      </p:ext>
    </p:extLst>
  </p:cSld>
  <p:clrMapOvr>
    <a:masterClrMapping/>
  </p:clrMapOvr>
  <p:transition spd="slow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8A222-7AEA-42DA-9626-EA6ADA6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Création d’un projet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66BB9F3-9261-433F-88D6-C3AF59DB5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03" b="17192"/>
          <a:stretch/>
        </p:blipFill>
        <p:spPr>
          <a:xfrm>
            <a:off x="457200" y="2011401"/>
            <a:ext cx="8073025" cy="2823646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D5AD29-056C-42E2-9C6C-F27ED87F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C9DAA3-D80E-4512-B7EC-4B213C68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168330"/>
      </p:ext>
    </p:extLst>
  </p:cSld>
  <p:clrMapOvr>
    <a:masterClrMapping/>
  </p:clrMapOvr>
  <p:transition spd="slow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63B4B-0B72-4C50-9462-AD13388B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1624D2C-6B21-4CD8-AB13-8640AA412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92820"/>
            <a:ext cx="8229600" cy="3447035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A8A84A-2A5B-4695-A87A-8ADEEDF9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C7BFBD-A2B4-4FF2-AC0F-1B85F61D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807470"/>
      </p:ext>
    </p:extLst>
  </p:cSld>
  <p:clrMapOvr>
    <a:masterClrMapping/>
  </p:clrMapOvr>
  <p:transition spd="slow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0BAD1-8E20-4815-9E78-9F01FFFD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533"/>
            <a:ext cx="8229600" cy="946000"/>
          </a:xfrm>
        </p:spPr>
        <p:txBody>
          <a:bodyPr wrap="square" anchor="ctr">
            <a:normAutofit/>
          </a:bodyPr>
          <a:lstStyle/>
          <a:p>
            <a:r>
              <a:rPr lang="fr-BE" dirty="0"/>
              <a:t>Pull </a:t>
            </a:r>
            <a:r>
              <a:rPr lang="fr-BE" dirty="0" err="1"/>
              <a:t>Request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D58305-EEB0-4259-9D0A-0D3FE1721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4038600" cy="4818739"/>
          </a:xfrm>
        </p:spPr>
        <p:txBody>
          <a:bodyPr wrap="square" anchor="t">
            <a:normAutofit/>
          </a:bodyPr>
          <a:lstStyle/>
          <a:p>
            <a:r>
              <a:rPr lang="fr-BE" b="1" dirty="0"/>
              <a:t>demande de relecture</a:t>
            </a:r>
            <a:r>
              <a:rPr lang="fr-FR" b="1" dirty="0"/>
              <a:t> de code par un pair développeur avant le merge d'une branche sur une autre.</a:t>
            </a:r>
          </a:p>
          <a:p>
            <a:r>
              <a:rPr lang="fr-FR" b="1" dirty="0"/>
              <a:t>Besoin d’utilisation du système de branche</a:t>
            </a:r>
          </a:p>
          <a:p>
            <a:endParaRPr lang="fr-BE" dirty="0"/>
          </a:p>
        </p:txBody>
      </p:sp>
      <p:pic>
        <p:nvPicPr>
          <p:cNvPr id="1026" name="Picture 2" descr="What is the difference between `git merge` and `git merge --no-ff`? - Stack  Overflow">
            <a:extLst>
              <a:ext uri="{FF2B5EF4-FFF2-40B4-BE49-F238E27FC236}">
                <a16:creationId xmlns:a16="http://schemas.microsoft.com/office/drawing/2014/main" id="{2D413E13-3694-44B6-9BA7-91ED66479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1909520"/>
            <a:ext cx="4038600" cy="361454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77E59A-9D3A-4594-8185-C2203AEF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r-FR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323132-24C5-42C7-AF31-59C93C13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08362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DA0D5F-83B8-42A0-A5E9-BF243955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Entreprise numérique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DA0CA3-0ED1-4AA3-9498-9C7EB87C1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Outils utilisé:</a:t>
            </a:r>
          </a:p>
          <a:p>
            <a:pPr lvl="1"/>
            <a:r>
              <a:rPr lang="fr-BE" dirty="0"/>
              <a:t>Git</a:t>
            </a:r>
          </a:p>
          <a:p>
            <a:pPr lvl="2"/>
            <a:r>
              <a:rPr lang="fr-BE" dirty="0"/>
              <a:t>GitHub, </a:t>
            </a:r>
            <a:r>
              <a:rPr lang="fr-BE" dirty="0" err="1"/>
              <a:t>Gitlab</a:t>
            </a:r>
            <a:r>
              <a:rPr lang="fr-BE" dirty="0"/>
              <a:t>, azure </a:t>
            </a:r>
            <a:r>
              <a:rPr lang="fr-BE" dirty="0" err="1"/>
              <a:t>devops</a:t>
            </a:r>
            <a:endParaRPr lang="fr-BE" dirty="0"/>
          </a:p>
          <a:p>
            <a:pPr lvl="1"/>
            <a:r>
              <a:rPr lang="fr-BE" dirty="0"/>
              <a:t>Outil de collaboration et gestion du temps</a:t>
            </a:r>
          </a:p>
          <a:p>
            <a:pPr lvl="2"/>
            <a:r>
              <a:rPr lang="fr-BE" dirty="0"/>
              <a:t>Trello</a:t>
            </a:r>
          </a:p>
          <a:p>
            <a:pPr lvl="2"/>
            <a:r>
              <a:rPr lang="fr-BE" dirty="0"/>
              <a:t>Office 365</a:t>
            </a:r>
          </a:p>
          <a:p>
            <a:pPr lvl="2"/>
            <a:r>
              <a:rPr lang="fr-BE" dirty="0"/>
              <a:t>SharePoint</a:t>
            </a:r>
          </a:p>
          <a:p>
            <a:pPr lvl="2"/>
            <a:r>
              <a:rPr lang="fr-BE" dirty="0" err="1"/>
              <a:t>ect</a:t>
            </a:r>
            <a:endParaRPr lang="fr-BE" dirty="0"/>
          </a:p>
          <a:p>
            <a:pPr marL="914400" lvl="2" indent="0">
              <a:buNone/>
            </a:pPr>
            <a:endParaRPr lang="fr-BE" dirty="0"/>
          </a:p>
          <a:p>
            <a:pPr lvl="2"/>
            <a:endParaRPr lang="fr-BE" dirty="0"/>
          </a:p>
          <a:p>
            <a:pPr lvl="2"/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C41BBA-0183-4CF0-A0F1-2075AB9A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677C4F-AA33-4939-BBD6-0E8E2E8B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90067"/>
      </p:ext>
    </p:extLst>
  </p:cSld>
  <p:clrMapOvr>
    <a:masterClrMapping/>
  </p:clrMapOvr>
  <p:transition spd="slow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FE41E2C-3C45-43D6-A652-27BEA114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Pull </a:t>
            </a:r>
            <a:r>
              <a:rPr lang="fr-BE" dirty="0" err="1"/>
              <a:t>Request</a:t>
            </a:r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E98AE9-58C4-4AFE-A929-7FAF4EE0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4E3840-051C-48DB-9016-C82E58BE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AE84-FC5B-644C-B767-A4D234A13C47}" type="slidenum">
              <a:rPr lang="fr-FR" smtClean="0"/>
              <a:pPr>
                <a:defRPr/>
              </a:pPr>
              <a:t>60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19E8094-8E1C-4B15-A4B5-B748D2CEB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068"/>
            <a:ext cx="9144000" cy="8305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D63BD63-D77C-4E29-AC98-EE54DC3F7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87" y="2970238"/>
            <a:ext cx="6804025" cy="300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71000"/>
      </p:ext>
    </p:extLst>
  </p:cSld>
  <p:clrMapOvr>
    <a:masterClrMapping/>
  </p:clrMapOvr>
  <p:transition spd="slow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0A588-EA4F-45FB-AFDD-E5E1DCF2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Pull </a:t>
            </a:r>
            <a:r>
              <a:rPr lang="fr-BE" dirty="0" err="1"/>
              <a:t>Request</a:t>
            </a:r>
            <a:endParaRPr lang="fr-BE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24F8C7-B2F0-4237-8D4D-70B1F3B5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CAE0F5-3A56-4CEA-8B45-D9E39807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79638-AE31-1342-9070-BA24DFF325A5}" type="slidenum">
              <a:rPr lang="fr-FR" smtClean="0"/>
              <a:pPr>
                <a:defRPr/>
              </a:pPr>
              <a:t>61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6935DA-5206-4C00-B175-68ECBDB15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9430"/>
            <a:ext cx="9144000" cy="357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5112"/>
      </p:ext>
    </p:extLst>
  </p:cSld>
  <p:clrMapOvr>
    <a:masterClrMapping/>
  </p:clrMapOvr>
  <p:transition spd="slow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9357C9-8889-4A40-BDE8-21DE5737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Pull </a:t>
            </a:r>
            <a:r>
              <a:rPr lang="fr-BE" dirty="0" err="1"/>
              <a:t>Request</a:t>
            </a:r>
            <a:endParaRPr lang="fr-BE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F14C85-DA2A-483F-950E-9762B51F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BE956B-1A18-4EC4-861E-385D474C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79638-AE31-1342-9070-BA24DFF325A5}" type="slidenum">
              <a:rPr lang="fr-FR" smtClean="0"/>
              <a:pPr>
                <a:defRPr/>
              </a:pPr>
              <a:t>62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B31D06-3B0A-42CE-B94D-82540D52B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02" y="1454657"/>
            <a:ext cx="4985823" cy="452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35903"/>
      </p:ext>
    </p:extLst>
  </p:cSld>
  <p:clrMapOvr>
    <a:masterClrMapping/>
  </p:clrMapOvr>
  <p:transition spd="slow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A15DBE-E12D-4E42-9165-9359784B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Sécurité des branches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38AC74-8E68-4C26-9C26-61DF76F3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5869DE-419C-4BE3-BFB0-579F30A8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79638-AE31-1342-9070-BA24DFF325A5}" type="slidenum">
              <a:rPr lang="fr-FR" smtClean="0"/>
              <a:pPr>
                <a:defRPr/>
              </a:pPr>
              <a:t>63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EF2FC9-65F4-4D08-8FD8-7DB460E88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356449"/>
            <a:ext cx="8229600" cy="47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23797"/>
      </p:ext>
    </p:extLst>
  </p:cSld>
  <p:clrMapOvr>
    <a:masterClrMapping/>
  </p:clrMapOvr>
  <p:transition spd="slow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39442-69A2-4995-8D68-3ACC7F3E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Fermeture automatique d’une issue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B1B40F6-842D-4F78-BC11-3AD6B64E7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Vous pouvez fermer une issue automatiquement avec vos commit.</a:t>
            </a:r>
          </a:p>
          <a:p>
            <a:r>
              <a:rPr lang="fr-BE" dirty="0"/>
              <a:t>Lors du push sur le serveur</a:t>
            </a:r>
          </a:p>
          <a:p>
            <a:r>
              <a:rPr lang="fr-BE" dirty="0"/>
              <a:t>Pour cela il faut commencer par un des mots suivant dans le </a:t>
            </a:r>
            <a:r>
              <a:rPr lang="fr-BE" dirty="0" err="1"/>
              <a:t>text</a:t>
            </a:r>
            <a:r>
              <a:rPr lang="fr-BE" dirty="0"/>
              <a:t> du commit: </a:t>
            </a:r>
          </a:p>
          <a:p>
            <a:pPr lvl="1"/>
            <a:r>
              <a:rPr lang="fr-FR" altLang="fr-FR" dirty="0">
                <a:solidFill>
                  <a:schemeClr val="tx1"/>
                </a:solidFill>
                <a:latin typeface="Consolas" panose="020B0609020204030204" pitchFamily="49" charset="0"/>
              </a:rPr>
              <a:t>close, closes, </a:t>
            </a:r>
            <a:r>
              <a:rPr lang="fr-FR" alt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closed</a:t>
            </a:r>
            <a:r>
              <a:rPr lang="fr-FR" altLang="fr-FR" dirty="0">
                <a:solidFill>
                  <a:schemeClr val="tx1"/>
                </a:solidFill>
                <a:latin typeface="Consolas" panose="020B0609020204030204" pitchFamily="49" charset="0"/>
              </a:rPr>
              <a:t>, fix, fixes, </a:t>
            </a:r>
            <a:r>
              <a:rPr lang="fr-FR" alt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fixed</a:t>
            </a:r>
            <a:r>
              <a:rPr lang="fr-FR" altLang="fr-FR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FR" alt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resolve</a:t>
            </a:r>
            <a:r>
              <a:rPr lang="fr-FR" altLang="fr-FR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FR" alt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resolves</a:t>
            </a:r>
            <a:r>
              <a:rPr lang="fr-FR" altLang="fr-FR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FR" alt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resolved</a:t>
            </a:r>
            <a:endParaRPr lang="fr-FR" altLang="fr-F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endParaRPr lang="fr-FR" altLang="fr-FR" sz="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r>
              <a:rPr lang="fr-FR" altLang="fr-FR" sz="4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fr-FR" altLang="fr-FR" sz="400" dirty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endParaRPr lang="fr-FR" altLang="fr-FR" sz="6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r>
              <a:rPr lang="fr-BE" dirty="0"/>
              <a:t>Suivit de #numero de l’issue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DE748C-5841-4D00-9565-9CFE2468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2DD17A-1E57-4911-A687-A8EB37C4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79638-AE31-1342-9070-BA24DFF325A5}" type="slidenum">
              <a:rPr lang="fr-FR" smtClean="0"/>
              <a:pPr>
                <a:defRPr/>
              </a:pPr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878347"/>
      </p:ext>
    </p:extLst>
  </p:cSld>
  <p:clrMapOvr>
    <a:masterClrMapping/>
  </p:clrMapOvr>
  <p:transition spd="slow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431CF4-CC6E-4E92-B841-BA2AD1C7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Clé SSH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7A9EDB-75BE-4457-919F-5303271D1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Utilisation d’une clé </a:t>
            </a:r>
            <a:r>
              <a:rPr lang="fr-BE" dirty="0" err="1"/>
              <a:t>ssh</a:t>
            </a:r>
            <a:endParaRPr lang="fr-BE" dirty="0"/>
          </a:p>
          <a:p>
            <a:r>
              <a:rPr lang="fr-BE" dirty="0"/>
              <a:t>Déploiement du code facilement</a:t>
            </a:r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750A1C4-5042-4E65-870F-005A55A6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779BBE-6621-4722-A907-242BF79E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65</a:t>
            </a:fld>
            <a:endParaRPr lang="fr-FR"/>
          </a:p>
        </p:txBody>
      </p:sp>
      <p:pic>
        <p:nvPicPr>
          <p:cNvPr id="1026" name="Picture 2" descr="communication SSH">
            <a:extLst>
              <a:ext uri="{FF2B5EF4-FFF2-40B4-BE49-F238E27FC236}">
                <a16:creationId xmlns:a16="http://schemas.microsoft.com/office/drawing/2014/main" id="{059FC378-9DDF-44DB-BD4F-293A9DEA3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55" y="2514543"/>
            <a:ext cx="7215530" cy="202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495922"/>
      </p:ext>
    </p:extLst>
  </p:cSld>
  <p:clrMapOvr>
    <a:masterClrMapping/>
  </p:clrMapOvr>
  <p:transition spd="slow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F5BF6-4C49-4B70-8747-D5F19C2B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Création de la clé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15402E-BCD3-4672-9E1F-8D4FE0D05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 err="1"/>
              <a:t>ssh</a:t>
            </a:r>
            <a:r>
              <a:rPr lang="fr-BE" b="1" dirty="0"/>
              <a:t>-keygen</a:t>
            </a:r>
          </a:p>
          <a:p>
            <a:endParaRPr lang="fr-BE" b="1" dirty="0"/>
          </a:p>
          <a:p>
            <a:endParaRPr lang="fr-BE" b="1" dirty="0"/>
          </a:p>
          <a:p>
            <a:endParaRPr lang="fr-BE" b="1" dirty="0"/>
          </a:p>
          <a:p>
            <a:r>
              <a:rPr lang="fr-BE" b="1" dirty="0"/>
              <a:t>Ensuite rendez-vous sur votre profile d’application exemple sur </a:t>
            </a:r>
            <a:r>
              <a:rPr lang="fr-BE" b="1" dirty="0" err="1"/>
              <a:t>github</a:t>
            </a:r>
            <a:endParaRPr lang="fr-BE" b="1" dirty="0"/>
          </a:p>
          <a:p>
            <a:pPr marL="0" indent="0">
              <a:buNone/>
            </a:pPr>
            <a:endParaRPr lang="fr-BE" b="1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913D2A-9113-4146-B747-04E46043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2E0EA7-4149-4F9E-AA50-EFC0CCCC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66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D6881DA-DB33-4723-A938-E01F3038C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54" y="1919949"/>
            <a:ext cx="8047548" cy="158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39643"/>
      </p:ext>
    </p:extLst>
  </p:cSld>
  <p:clrMapOvr>
    <a:masterClrMapping/>
  </p:clrMapOvr>
  <p:transition spd="slow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7FD074-8A7D-4846-B115-E0ADD93B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Ajouter une clé </a:t>
            </a:r>
            <a:r>
              <a:rPr lang="fr-BE" dirty="0" err="1"/>
              <a:t>ssh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5AED29-FC51-456E-9380-4C86D5B4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511D5A-8E6E-4FE5-B0E1-087FCFD1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93C3FD-0971-45DB-B32E-580A2DAC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67</a:t>
            </a:fld>
            <a:endParaRPr lang="fr-FR"/>
          </a:p>
        </p:txBody>
      </p:sp>
      <p:pic>
        <p:nvPicPr>
          <p:cNvPr id="2050" name="Picture 2" descr="settings ssh github">
            <a:extLst>
              <a:ext uri="{FF2B5EF4-FFF2-40B4-BE49-F238E27FC236}">
                <a16:creationId xmlns:a16="http://schemas.microsoft.com/office/drawing/2014/main" id="{C66818D3-A206-4154-BC24-B9BDF88CB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3543"/>
            <a:ext cx="9144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27797"/>
      </p:ext>
    </p:extLst>
  </p:cSld>
  <p:clrMapOvr>
    <a:masterClrMapping/>
  </p:clrMapOvr>
  <p:transition spd="slow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88CD3-91A5-4C88-95C5-BF88F8F1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Test en clonant un </a:t>
            </a:r>
            <a:r>
              <a:rPr lang="fr-BE" dirty="0" err="1"/>
              <a:t>Dépot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94FDD6-FF25-4FAA-9527-E0B33186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2D881A-91B1-48DB-919B-5242C8C9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68</a:t>
            </a:fld>
            <a:endParaRPr lang="fr-FR"/>
          </a:p>
        </p:txBody>
      </p:sp>
      <p:pic>
        <p:nvPicPr>
          <p:cNvPr id="3074" name="Picture 2" descr="cloner un dépôt git en ssh">
            <a:extLst>
              <a:ext uri="{FF2B5EF4-FFF2-40B4-BE49-F238E27FC236}">
                <a16:creationId xmlns:a16="http://schemas.microsoft.com/office/drawing/2014/main" id="{491D8AE2-3D06-4130-A0E9-B25D52C527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03" y="1306513"/>
            <a:ext cx="7742593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924616"/>
      </p:ext>
    </p:extLst>
  </p:cSld>
  <p:clrMapOvr>
    <a:masterClrMapping/>
  </p:clrMapOvr>
  <p:transition spd="slow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C1625-59F0-4B6D-98D5-9E5FB043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workflow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08EB18-1110-4437-88B2-5B2E4FE48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AutoNum type="arabicParenR"/>
            </a:pPr>
            <a:r>
              <a:rPr lang="fr-BE" dirty="0"/>
              <a:t>Déterminer les besoin</a:t>
            </a:r>
          </a:p>
          <a:p>
            <a:pPr marL="1371600" lvl="2" indent="-514350">
              <a:buAutoNum type="arabicParenR"/>
            </a:pPr>
            <a:r>
              <a:rPr lang="fr-BE" dirty="0"/>
              <a:t>La manière dont on veux coder</a:t>
            </a:r>
          </a:p>
          <a:p>
            <a:pPr marL="1371600" lvl="2" indent="-514350">
              <a:buAutoNum type="arabicParenR"/>
            </a:pPr>
            <a:r>
              <a:rPr lang="fr-BE" dirty="0"/>
              <a:t>Tester les nouvelles fonctionnalité avant la mise en production?</a:t>
            </a:r>
          </a:p>
          <a:p>
            <a:pPr marL="1371600" lvl="2" indent="-514350">
              <a:buAutoNum type="arabicParenR"/>
            </a:pPr>
            <a:r>
              <a:rPr lang="fr-BE" dirty="0"/>
              <a:t>Gestion des urgences ?</a:t>
            </a:r>
          </a:p>
          <a:p>
            <a:pPr marL="1371600" lvl="2" indent="-514350">
              <a:buAutoNum type="arabicParenR"/>
            </a:pPr>
            <a:r>
              <a:rPr lang="fr-BE" dirty="0"/>
              <a:t>Livraison continue </a:t>
            </a:r>
          </a:p>
          <a:p>
            <a:pPr marL="1371600" lvl="2" indent="-514350">
              <a:buAutoNum type="arabicParenR"/>
            </a:pPr>
            <a:r>
              <a:rPr lang="fr-BE" dirty="0"/>
              <a:t>Release maîtrisé </a:t>
            </a:r>
          </a:p>
          <a:p>
            <a:pPr marL="1371600" lvl="2" indent="-514350">
              <a:buAutoNum type="arabicParenR"/>
            </a:pPr>
            <a:r>
              <a:rPr lang="fr-BE" dirty="0"/>
              <a:t>Nombre de machine disponible </a:t>
            </a:r>
          </a:p>
          <a:p>
            <a:pPr marL="1371600" lvl="2" indent="-514350">
              <a:buAutoNum type="arabicParenR"/>
            </a:pPr>
            <a:r>
              <a:rPr lang="fr-BE" dirty="0"/>
              <a:t>Quel architecture de test </a:t>
            </a:r>
          </a:p>
          <a:p>
            <a:pPr marL="971550" lvl="1" indent="-514350">
              <a:buAutoNum type="arabicParenR"/>
            </a:pPr>
            <a:r>
              <a:rPr lang="fr-BE" dirty="0"/>
              <a:t>Voici un exemple de workflow, ils sont personnalisable au besoin.</a:t>
            </a:r>
          </a:p>
          <a:p>
            <a:pPr marL="857250" lvl="2" indent="0">
              <a:buNone/>
            </a:pP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47326F-3CA7-4797-8279-34D3A406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D720E2-BDB4-4010-9123-A3A346D1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28350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143AA-24EB-4243-B504-1E32A19F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Entreprise numérique</a:t>
            </a:r>
            <a:endParaRPr lang="fr-BE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2C7D547-A34A-48A7-8EF6-2FAE09E42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Logiciel de versioning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EE6886-1BEA-4EBE-8FFA-06C4701B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Adrien Huygens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9563B6-C1C3-4C0D-8D25-961950FF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36399"/>
      </p:ext>
    </p:extLst>
  </p:cSld>
  <p:clrMapOvr>
    <a:masterClrMapping/>
  </p:clrMapOvr>
  <p:transition spd="slow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D86ED-AA71-4775-81E7-234AE3D5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58F33A-BCE0-40CA-B2BA-E49C5FF58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Abstraction d'un workflow Git</a:t>
            </a:r>
          </a:p>
          <a:p>
            <a:r>
              <a:rPr lang="fr-FR" dirty="0"/>
              <a:t> le plus populaire des workflows git</a:t>
            </a:r>
          </a:p>
          <a:p>
            <a:r>
              <a:rPr lang="fr-FR" dirty="0"/>
              <a:t>Intéressant pour des équipes grandissante </a:t>
            </a:r>
          </a:p>
          <a:p>
            <a:r>
              <a:rPr lang="fr-FR" dirty="0"/>
              <a:t>Méthode Agile</a:t>
            </a:r>
          </a:p>
          <a:p>
            <a:r>
              <a:rPr lang="fr-FR" dirty="0"/>
              <a:t>Livraison continue 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30FF4-2E45-4C1C-97B4-88B17C84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FBEB0-AE3B-450F-9EFF-7BAE57A6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889823"/>
      </p:ext>
    </p:extLst>
  </p:cSld>
  <p:clrMapOvr>
    <a:masterClrMapping/>
  </p:clrMapOvr>
  <p:transition spd="slow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D86ED-AA71-4775-81E7-234AE3D5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58F33A-BCE0-40CA-B2BA-E49C5FF58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00" y="1306874"/>
            <a:ext cx="8229600" cy="4819839"/>
          </a:xfrm>
        </p:spPr>
        <p:txBody>
          <a:bodyPr/>
          <a:lstStyle/>
          <a:p>
            <a:r>
              <a:rPr lang="fr-BE" dirty="0"/>
              <a:t>2 Branches principales</a:t>
            </a:r>
          </a:p>
          <a:p>
            <a:pPr lvl="1"/>
            <a:r>
              <a:rPr lang="fr-BE" dirty="0"/>
              <a:t>Master </a:t>
            </a:r>
          </a:p>
          <a:p>
            <a:pPr lvl="1"/>
            <a:r>
              <a:rPr lang="fr-BE" dirty="0" err="1"/>
              <a:t>Develop</a:t>
            </a:r>
            <a:r>
              <a:rPr lang="fr-BE" dirty="0"/>
              <a:t>: branche ou part tous les développeur</a:t>
            </a:r>
          </a:p>
          <a:p>
            <a:pPr marL="457200" lvl="1" indent="0">
              <a:buNone/>
            </a:pPr>
            <a:r>
              <a:rPr lang="fr-BE" dirty="0"/>
              <a:t>	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30FF4-2E45-4C1C-97B4-88B17C84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FBEB0-AE3B-450F-9EFF-7BAE57A6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71</a:t>
            </a:fld>
            <a:endParaRPr lang="fr-FR"/>
          </a:p>
        </p:txBody>
      </p:sp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24D7E3C2-35C0-4530-B848-41DFE4F34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12" y="3429000"/>
            <a:ext cx="52863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189158"/>
      </p:ext>
    </p:extLst>
  </p:cSld>
  <p:clrMapOvr>
    <a:masterClrMapping/>
  </p:clrMapOvr>
  <p:transition spd="slow"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D86ED-AA71-4775-81E7-234AE3D5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58F33A-BCE0-40CA-B2BA-E49C5FF58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00" y="1306874"/>
            <a:ext cx="8229600" cy="4819839"/>
          </a:xfrm>
        </p:spPr>
        <p:txBody>
          <a:bodyPr/>
          <a:lstStyle/>
          <a:p>
            <a:r>
              <a:rPr lang="fr-FR" dirty="0"/>
              <a:t>3 branches de «second» niveau :</a:t>
            </a:r>
          </a:p>
          <a:p>
            <a:r>
              <a:rPr lang="fr-FR" dirty="0" err="1"/>
              <a:t>Feature</a:t>
            </a:r>
            <a:r>
              <a:rPr lang="fr-FR" dirty="0"/>
              <a:t>/XYZ: Commencement d’une nouvelle fonctionnalité</a:t>
            </a:r>
          </a:p>
          <a:p>
            <a:r>
              <a:rPr lang="fr-FR" dirty="0"/>
              <a:t>Pas d’interaction avec la branche master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BE" dirty="0"/>
              <a:t>	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30FF4-2E45-4C1C-97B4-88B17C84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FBEB0-AE3B-450F-9EFF-7BAE57A6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72</a:t>
            </a:fld>
            <a:endParaRPr lang="fr-FR"/>
          </a:p>
        </p:txBody>
      </p:sp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id="{249F8EE9-B9F3-4B91-A0D1-EF936CDCD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644" y="3429000"/>
            <a:ext cx="4718281" cy="289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373871"/>
      </p:ext>
    </p:extLst>
  </p:cSld>
  <p:clrMapOvr>
    <a:masterClrMapping/>
  </p:clrMapOvr>
  <p:transition spd="slow"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D86ED-AA71-4775-81E7-234AE3D5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533"/>
            <a:ext cx="8229600" cy="946000"/>
          </a:xfrm>
        </p:spPr>
        <p:txBody>
          <a:bodyPr wrap="square" anchor="ctr">
            <a:normAutofit/>
          </a:bodyPr>
          <a:lstStyle/>
          <a:p>
            <a:r>
              <a:rPr lang="fr-BE" dirty="0"/>
              <a:t>Git 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58F33A-BCE0-40CA-B2BA-E49C5FF58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4038600" cy="4818739"/>
          </a:xfrm>
        </p:spPr>
        <p:txBody>
          <a:bodyPr wrap="square" anchor="t">
            <a:normAutofit lnSpcReduction="10000"/>
          </a:bodyPr>
          <a:lstStyle/>
          <a:p>
            <a:pPr>
              <a:lnSpc>
                <a:spcPct val="90000"/>
              </a:lnSpc>
            </a:pPr>
            <a:endParaRPr lang="fr-FR" sz="2600" dirty="0"/>
          </a:p>
          <a:p>
            <a:pPr>
              <a:lnSpc>
                <a:spcPct val="90000"/>
              </a:lnSpc>
            </a:pPr>
            <a:endParaRPr lang="fr-FR" sz="2600" dirty="0"/>
          </a:p>
          <a:p>
            <a:pPr>
              <a:lnSpc>
                <a:spcPct val="90000"/>
              </a:lnSpc>
            </a:pPr>
            <a:endParaRPr lang="fr-FR" sz="2600" dirty="0"/>
          </a:p>
          <a:p>
            <a:pPr>
              <a:lnSpc>
                <a:spcPct val="90000"/>
              </a:lnSpc>
            </a:pPr>
            <a:r>
              <a:rPr lang="fr-FR" sz="2600" dirty="0"/>
              <a:t>release/XYZ: Lie la branche </a:t>
            </a:r>
            <a:r>
              <a:rPr lang="fr-FR" sz="2600" dirty="0" err="1"/>
              <a:t>develop</a:t>
            </a:r>
            <a:r>
              <a:rPr lang="fr-FR" sz="2600" dirty="0"/>
              <a:t> à la branche master</a:t>
            </a:r>
          </a:p>
          <a:p>
            <a:pPr>
              <a:lnSpc>
                <a:spcPct val="90000"/>
              </a:lnSpc>
            </a:pPr>
            <a:r>
              <a:rPr lang="fr-FR" sz="2600" dirty="0"/>
              <a:t>On push la </a:t>
            </a:r>
            <a:r>
              <a:rPr lang="fr-FR" sz="2600" dirty="0" err="1"/>
              <a:t>rélease</a:t>
            </a:r>
            <a:r>
              <a:rPr lang="fr-FR" sz="2600" dirty="0"/>
              <a:t> seulement sur la master et la </a:t>
            </a:r>
            <a:r>
              <a:rPr lang="fr-FR" sz="2600" dirty="0" err="1"/>
              <a:t>devolps</a:t>
            </a:r>
            <a:r>
              <a:rPr lang="fr-FR" sz="2600" dirty="0"/>
              <a:t> </a:t>
            </a:r>
          </a:p>
          <a:p>
            <a:pPr>
              <a:lnSpc>
                <a:spcPct val="90000"/>
              </a:lnSpc>
            </a:pPr>
            <a:endParaRPr lang="fr-FR" sz="2600" dirty="0"/>
          </a:p>
          <a:p>
            <a:pPr>
              <a:lnSpc>
                <a:spcPct val="90000"/>
              </a:lnSpc>
            </a:pPr>
            <a:endParaRPr lang="fr-FR" sz="26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fr-BE" sz="2600" dirty="0"/>
              <a:t>	</a:t>
            </a:r>
          </a:p>
        </p:txBody>
      </p:sp>
      <p:pic>
        <p:nvPicPr>
          <p:cNvPr id="6146" name="Picture 2" descr="Image for post">
            <a:extLst>
              <a:ext uri="{FF2B5EF4-FFF2-40B4-BE49-F238E27FC236}">
                <a16:creationId xmlns:a16="http://schemas.microsoft.com/office/drawing/2014/main" id="{74A6E801-CE4B-48DA-B267-5488EA75B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444635"/>
            <a:ext cx="4038600" cy="254431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30FF4-2E45-4C1C-97B4-88B17C84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r-FR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FBEB0-AE3B-450F-9EFF-7BAE57A6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836993"/>
      </p:ext>
    </p:extLst>
  </p:cSld>
  <p:clrMapOvr>
    <a:masterClrMapping/>
  </p:clrMapOvr>
  <p:transition spd="slow"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D86ED-AA71-4775-81E7-234AE3D5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533"/>
            <a:ext cx="8229600" cy="946000"/>
          </a:xfrm>
        </p:spPr>
        <p:txBody>
          <a:bodyPr wrap="square" anchor="ctr">
            <a:normAutofit/>
          </a:bodyPr>
          <a:lstStyle/>
          <a:p>
            <a:r>
              <a:rPr lang="fr-BE" dirty="0"/>
              <a:t>Git flow</a:t>
            </a:r>
          </a:p>
        </p:txBody>
      </p:sp>
      <p:pic>
        <p:nvPicPr>
          <p:cNvPr id="7172" name="Picture 4" descr="Image for post">
            <a:extLst>
              <a:ext uri="{FF2B5EF4-FFF2-40B4-BE49-F238E27FC236}">
                <a16:creationId xmlns:a16="http://schemas.microsoft.com/office/drawing/2014/main" id="{63047ED0-7847-427B-8672-EB584094B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98235"/>
            <a:ext cx="4038600" cy="283711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58F33A-BCE0-40CA-B2BA-E49C5FF58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07424"/>
            <a:ext cx="4038600" cy="4818739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endParaRPr lang="fr-FR"/>
          </a:p>
          <a:p>
            <a:pPr>
              <a:lnSpc>
                <a:spcPct val="90000"/>
              </a:lnSpc>
            </a:pPr>
            <a:r>
              <a:rPr lang="fr-FR" err="1"/>
              <a:t>Hotfix</a:t>
            </a:r>
            <a:r>
              <a:rPr lang="fr-FR"/>
              <a:t>/XYZ</a:t>
            </a:r>
          </a:p>
          <a:p>
            <a:pPr lvl="1">
              <a:lnSpc>
                <a:spcPct val="90000"/>
              </a:lnSpc>
            </a:pPr>
            <a:r>
              <a:rPr lang="fr-FR" sz="2800"/>
              <a:t>Publication rapide des fix de bug</a:t>
            </a:r>
          </a:p>
          <a:p>
            <a:pPr lvl="1">
              <a:lnSpc>
                <a:spcPct val="90000"/>
              </a:lnSpc>
            </a:pPr>
            <a:r>
              <a:rPr lang="fr-FR" sz="2800"/>
              <a:t>Tiré de la master et repoussé sur la master et la </a:t>
            </a:r>
            <a:r>
              <a:rPr lang="fr-FR" sz="2800" err="1"/>
              <a:t>devlop</a:t>
            </a:r>
            <a:r>
              <a:rPr lang="fr-FR" sz="2800"/>
              <a:t>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fr-FR" sz="2800"/>
          </a:p>
          <a:p>
            <a:pPr>
              <a:lnSpc>
                <a:spcPct val="90000"/>
              </a:lnSpc>
            </a:pPr>
            <a:endParaRPr lang="fr-FR"/>
          </a:p>
          <a:p>
            <a:pPr marL="457200" lvl="1" indent="0">
              <a:lnSpc>
                <a:spcPct val="90000"/>
              </a:lnSpc>
              <a:buNone/>
            </a:pPr>
            <a:r>
              <a:rPr lang="fr-BE" sz="2800"/>
              <a:t>	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30FF4-2E45-4C1C-97B4-88B17C84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r-FR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7FBEB0-AE3B-450F-9EFF-7BAE57A6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127219"/>
      </p:ext>
    </p:extLst>
  </p:cSld>
  <p:clrMapOvr>
    <a:masterClrMapping/>
  </p:clrMapOvr>
  <p:transition spd="slow"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25FD664F-AB39-4678-B3A5-CA36324A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gitflow</a:t>
            </a:r>
            <a:endParaRPr lang="fr-BE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877E9A7-5E2D-49B8-8240-DE63E24BE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Ne résous pas tous les problème</a:t>
            </a:r>
          </a:p>
          <a:p>
            <a:pPr lvl="1"/>
            <a:r>
              <a:rPr lang="fr-BE" dirty="0"/>
              <a:t>Absence de la phase de teste</a:t>
            </a:r>
          </a:p>
          <a:p>
            <a:pPr lvl="1"/>
            <a:r>
              <a:rPr lang="fr-BE" dirty="0"/>
              <a:t>Comment commencer une nouvelle fonctionnalité sans embarquer des bugs</a:t>
            </a:r>
          </a:p>
          <a:p>
            <a:pPr lvl="1"/>
            <a:r>
              <a:rPr lang="fr-BE" dirty="0"/>
              <a:t>Workflow complexe </a:t>
            </a:r>
          </a:p>
          <a:p>
            <a:pPr lvl="1"/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EABA1-1432-4185-8308-A25300A5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BCFFC7-3E95-4B9C-B05F-E25E3CFD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AE84-FC5B-644C-B767-A4D234A13C47}" type="slidenum">
              <a:rPr lang="fr-FR" smtClean="0"/>
              <a:pPr>
                <a:defRPr/>
              </a:pPr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280359"/>
      </p:ext>
    </p:extLst>
  </p:cSld>
  <p:clrMapOvr>
    <a:masterClrMapping/>
  </p:clrMapOvr>
  <p:transition spd="slow"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9EE5E0-9DEB-4DD4-9BB7-6DD1BEFD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Github</a:t>
            </a:r>
            <a:r>
              <a:rPr lang="fr-BE" dirty="0"/>
              <a:t> </a:t>
            </a:r>
            <a:r>
              <a:rPr lang="fr-BE" dirty="0" err="1"/>
              <a:t>FLow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CE5275-53D1-45AB-A63C-9BE2FC96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6 points fondamentaux :</a:t>
            </a:r>
          </a:p>
          <a:p>
            <a:pPr lvl="1"/>
            <a:r>
              <a:rPr lang="fr-FR" sz="2000" dirty="0"/>
              <a:t>Tout ce qui est sur master est stable et déployable</a:t>
            </a:r>
          </a:p>
          <a:p>
            <a:pPr lvl="1"/>
            <a:r>
              <a:rPr lang="fr-FR" sz="2000" dirty="0"/>
              <a:t>Pour travailler sur quelque-chose, la branche doit avoir un nom significatif. Comme : </a:t>
            </a:r>
            <a:r>
              <a:rPr lang="fr-FR" sz="2000" dirty="0" err="1"/>
              <a:t>feature</a:t>
            </a:r>
            <a:r>
              <a:rPr lang="fr-FR" sz="2000" dirty="0"/>
              <a:t>/</a:t>
            </a:r>
            <a:r>
              <a:rPr lang="fr-FR" sz="2000" dirty="0" err="1"/>
              <a:t>add</a:t>
            </a:r>
            <a:r>
              <a:rPr lang="fr-FR" sz="2000" dirty="0"/>
              <a:t>-menu…</a:t>
            </a:r>
          </a:p>
          <a:p>
            <a:pPr lvl="1"/>
            <a:r>
              <a:rPr lang="fr-FR" sz="2000" dirty="0" err="1"/>
              <a:t>ll</a:t>
            </a:r>
            <a:r>
              <a:rPr lang="fr-FR" sz="2000" dirty="0"/>
              <a:t> faut </a:t>
            </a:r>
            <a:r>
              <a:rPr lang="fr-FR" sz="2000" dirty="0" err="1"/>
              <a:t>commiter</a:t>
            </a:r>
            <a:r>
              <a:rPr lang="fr-FR" sz="2000" dirty="0"/>
              <a:t> sur cette branche localement et régulièrement pusher sur une branche du même nom sur le serveur</a:t>
            </a:r>
          </a:p>
          <a:p>
            <a:pPr lvl="1"/>
            <a:r>
              <a:rPr lang="fr-FR" sz="2000" dirty="0"/>
              <a:t>Une fois le développement terminé, ouvrir une pull </a:t>
            </a:r>
            <a:r>
              <a:rPr lang="fr-FR" sz="2000" dirty="0" err="1"/>
              <a:t>request</a:t>
            </a:r>
            <a:r>
              <a:rPr lang="fr-FR" sz="2000" dirty="0"/>
              <a:t> sur master pour recueillir du feedback et des tests.</a:t>
            </a:r>
          </a:p>
          <a:p>
            <a:pPr lvl="1"/>
            <a:r>
              <a:rPr lang="fr-FR" sz="2000" dirty="0"/>
              <a:t>Une fois les feux au vert, merger sur master</a:t>
            </a:r>
          </a:p>
          <a:p>
            <a:pPr lvl="1"/>
            <a:r>
              <a:rPr lang="fr-FR" sz="2000" dirty="0"/>
              <a:t>Déployer directement après le merge</a:t>
            </a:r>
          </a:p>
          <a:p>
            <a:pPr lvl="1"/>
            <a:endParaRPr lang="fr-BE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3FF4E4-2330-4C92-8096-336E375F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8D8ACD-CED8-48C2-9A50-D06D7434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755335"/>
      </p:ext>
    </p:extLst>
  </p:cSld>
  <p:clrMapOvr>
    <a:masterClrMapping/>
  </p:clrMapOvr>
  <p:transition spd="slow"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ECFDAF-AB28-491A-BF18-7A6EAEE9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OVH UX Flow 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1B7272-C731-46B1-B1A9-811A16F0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993777-CB8E-4945-9AF4-CCCC0C56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77</a:t>
            </a:fld>
            <a:endParaRPr lang="fr-FR"/>
          </a:p>
        </p:txBody>
      </p:sp>
      <p:pic>
        <p:nvPicPr>
          <p:cNvPr id="9218" name="Picture 2" descr="Image for post">
            <a:extLst>
              <a:ext uri="{FF2B5EF4-FFF2-40B4-BE49-F238E27FC236}">
                <a16:creationId xmlns:a16="http://schemas.microsoft.com/office/drawing/2014/main" id="{0CA9BF54-F577-45A0-876D-A73A2685AE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597025"/>
            <a:ext cx="737235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514252"/>
      </p:ext>
    </p:extLst>
  </p:cSld>
  <p:clrMapOvr>
    <a:masterClrMapping/>
  </p:clrMapOvr>
  <p:transition spd="slow"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278C0-F0AF-46F4-A900-E247D7AD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Git dans nos logiciels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7E1A33-A1EA-4B4D-9862-A4FB61FC0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Il est de moins en moins utiles de maitriser les commandes, le logiciel est directement intégrer à des outils de développement </a:t>
            </a:r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0FB9CB-60DF-471F-9529-974ACB5E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A5E7D4-E6E2-4D48-A3EC-C442A6DC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BCB0755-D3AC-4092-A698-D04B2DA51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3095625"/>
            <a:ext cx="4295775" cy="666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222850A-33CD-41C3-A6D1-CF791A1B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46" y="3925132"/>
            <a:ext cx="4807105" cy="213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58942"/>
      </p:ext>
    </p:extLst>
  </p:cSld>
  <p:clrMapOvr>
    <a:masterClrMapping/>
  </p:clrMapOvr>
  <p:transition spd="slow"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E7FF3-EB45-4160-9654-A155BF5D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925D5A-DB5E-4E61-A781-A2394C53F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Avantage et </a:t>
            </a:r>
            <a:r>
              <a:rPr lang="fr-BE" dirty="0" err="1"/>
              <a:t>incovenient</a:t>
            </a:r>
            <a:endParaRPr lang="fr-BE" dirty="0"/>
          </a:p>
          <a:p>
            <a:r>
              <a:rPr lang="fr-BE" dirty="0"/>
              <a:t>Intégration de git dans les logiciel </a:t>
            </a:r>
          </a:p>
          <a:p>
            <a:r>
              <a:rPr lang="fr-BE" dirty="0">
                <a:hlinkClick r:id="rId2"/>
              </a:rPr>
              <a:t>https://visuresolutions.com/fr/microsoft-tfs-azure-devops/#:~:text=Microsoft%20Team%20Foundation%20Server%2C%20ou,de%20gestion%20des%20versions%20aux</a:t>
            </a:r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45F083-7238-4E7B-B6EC-DEDE90D7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477C2E-881D-4EE8-B415-E80037C3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61486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34A01-D331-4874-90A1-C85DD17B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Problématique </a:t>
            </a:r>
            <a:r>
              <a:rPr lang="fr-BE" dirty="0" err="1"/>
              <a:t>récurente</a:t>
            </a:r>
            <a:endParaRPr lang="fr-BE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8A36447-2F58-4E12-B81E-68E745C78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975" y="2620831"/>
            <a:ext cx="4276725" cy="1419225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2ADF8F-5A56-4F1E-8C88-6F3603D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DB89FB-6045-4B90-869F-FF18FC11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746711"/>
      </p:ext>
    </p:extLst>
  </p:cSld>
  <p:clrMapOvr>
    <a:masterClrMapping/>
  </p:clrMapOvr>
  <p:transition spd="slow"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B4769-F353-4FC4-BF3A-6656974B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96637"/>
            <a:ext cx="7772400" cy="1362075"/>
          </a:xfrm>
        </p:spPr>
        <p:txBody>
          <a:bodyPr wrap="square" anchor="t">
            <a:normAutofit/>
          </a:bodyPr>
          <a:lstStyle/>
          <a:p>
            <a:r>
              <a:rPr lang="fr-BE" dirty="0"/>
              <a:t>Présentation Azure </a:t>
            </a:r>
            <a:r>
              <a:rPr lang="fr-BE" dirty="0" err="1"/>
              <a:t>Devops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C9A9E7-913B-4D7A-A7C9-CB4D9D78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r-FR"/>
              <a:t>Adrien Huygens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A23A9B-A490-4ED1-93C3-6709651B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80</a:t>
            </a:fld>
            <a:endParaRPr lang="fr-FR"/>
          </a:p>
        </p:txBody>
      </p:sp>
      <p:pic>
        <p:nvPicPr>
          <p:cNvPr id="10242" name="Picture 2" descr="Conceptual image, Agile work item type">
            <a:extLst>
              <a:ext uri="{FF2B5EF4-FFF2-40B4-BE49-F238E27FC236}">
                <a16:creationId xmlns:a16="http://schemas.microsoft.com/office/drawing/2014/main" id="{D6D04384-65C5-442A-8B0D-D4296D5BE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471" y="3400134"/>
            <a:ext cx="4519794" cy="274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548374"/>
      </p:ext>
    </p:extLst>
  </p:cSld>
  <p:clrMapOvr>
    <a:masterClrMapping/>
  </p:clrMapOvr>
  <p:transition spd="slow"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6C1F0B3-BCF4-428E-BED2-85D81949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Présentation Azure </a:t>
            </a:r>
            <a:r>
              <a:rPr lang="fr-BE" dirty="0" err="1"/>
              <a:t>Devops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7615A1-4C05-4BC0-97E5-F8EA0E2E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10E16D-AE0E-4603-813E-6E464811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74E2D-55EB-1646-8534-505E491D1059}" type="slidenum">
              <a:rPr lang="fr-FR" smtClean="0"/>
              <a:pPr>
                <a:defRPr/>
              </a:pPr>
              <a:t>81</a:t>
            </a:fld>
            <a:endParaRPr lang="fr-FR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883D787-E690-49C9-9616-BF7F19925C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365" y="1581947"/>
            <a:ext cx="5567361" cy="431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275720"/>
      </p:ext>
    </p:extLst>
  </p:cSld>
  <p:clrMapOvr>
    <a:masterClrMapping/>
  </p:clrMapOvr>
  <p:transition spd="slow"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75AFE-49E7-42EB-B26B-BD143178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Présentation Azure </a:t>
            </a:r>
            <a:r>
              <a:rPr lang="fr-BE" dirty="0" err="1"/>
              <a:t>Devops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968DE3-0ACA-46FD-9694-4E7048FF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E38B9D-9B45-4CFF-8735-DF513295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82</a:t>
            </a:fld>
            <a:endParaRPr lang="fr-FR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D7C5A13-028D-4927-A7CE-700D168EA5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63" y="1414898"/>
            <a:ext cx="7552074" cy="460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475633"/>
      </p:ext>
    </p:extLst>
  </p:cSld>
  <p:clrMapOvr>
    <a:masterClrMapping/>
  </p:clrMapOvr>
  <p:transition spd="slow"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20CED-F678-4614-B59A-769C429C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Exercices 1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2F83777-AD44-44AA-9045-43A003FDC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Création d’un compte sur une des 3 </a:t>
            </a:r>
            <a:r>
              <a:rPr lang="fr-BE" dirty="0" err="1"/>
              <a:t>platformes</a:t>
            </a:r>
            <a:r>
              <a:rPr lang="fr-BE" dirty="0"/>
              <a:t>.</a:t>
            </a:r>
          </a:p>
          <a:p>
            <a:r>
              <a:rPr lang="fr-BE" dirty="0"/>
              <a:t>Création d’un projet</a:t>
            </a:r>
          </a:p>
          <a:p>
            <a:r>
              <a:rPr lang="fr-BE" dirty="0"/>
              <a:t>Création d’une issue, et fermer la automatiquement avec un push </a:t>
            </a:r>
          </a:p>
          <a:p>
            <a:r>
              <a:rPr lang="fr-BE" dirty="0"/>
              <a:t>Créer 3 branche (Master, </a:t>
            </a:r>
            <a:r>
              <a:rPr lang="fr-BE" dirty="0" err="1"/>
              <a:t>PreProd</a:t>
            </a:r>
            <a:r>
              <a:rPr lang="fr-BE" dirty="0"/>
              <a:t>, test) qui oblige un pull </a:t>
            </a:r>
            <a:r>
              <a:rPr lang="fr-BE" dirty="0" err="1"/>
              <a:t>request</a:t>
            </a:r>
            <a:r>
              <a:rPr lang="fr-BE" dirty="0"/>
              <a:t> pour mettre de l’information dessus)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06285B-EE63-472E-8C69-118C1A22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D333B4-7453-4FDA-B3A4-287654E5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553263"/>
      </p:ext>
    </p:extLst>
  </p:cSld>
  <p:clrMapOvr>
    <a:masterClrMapping/>
  </p:clrMapOvr>
  <p:transition spd="slow"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DC2A8-6A10-4316-9518-B00B9314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B68C6F-8C18-442E-8AA0-4EC9D48F5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Ajouter une clé SSH </a:t>
            </a:r>
          </a:p>
          <a:p>
            <a:r>
              <a:rPr lang="fr-BE" dirty="0"/>
              <a:t>Mise en place d’issue avec des tag qui correspond à une gestion de projet pour un site web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CA1F82-BDE6-4B6F-941C-9586C368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10CB72-2BA9-43B5-BAC5-52F98186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977103"/>
      </p:ext>
    </p:extLst>
  </p:cSld>
  <p:clrMapOvr>
    <a:masterClrMapping/>
  </p:clrMapOvr>
  <p:transition spd="slow"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7F34B5-EFC4-4B5B-BE19-2E22A6D0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F1649-4700-4FC2-95C7-7A22310AD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Créer un projet avec les même règles que pour l’exercice 1</a:t>
            </a:r>
          </a:p>
          <a:p>
            <a:r>
              <a:rPr lang="fr-BE" dirty="0"/>
              <a:t>Mise en place d’un déploiement automatique en SSH sur un serveur distant.</a:t>
            </a:r>
          </a:p>
          <a:p>
            <a:r>
              <a:rPr lang="fr-BE" dirty="0"/>
              <a:t>Mise en place de teste automatique</a:t>
            </a:r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ECAF84-2861-4277-8B06-AAEDB6F3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078FA3-D386-45D8-8A58-B31F6AEF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091131"/>
      </p:ext>
    </p:extLst>
  </p:cSld>
  <p:clrMapOvr>
    <a:masterClrMapping/>
  </p:clrMapOvr>
  <p:transition spd="slow"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DCBD7-4C0A-45BA-B8B0-5DEE25A7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35A8DA-89F5-428A-BDE3-4921CBAE6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Déploiement d’un </a:t>
            </a:r>
            <a:r>
              <a:rPr lang="fr-BE" dirty="0" err="1"/>
              <a:t>gitlab</a:t>
            </a:r>
            <a:r>
              <a:rPr lang="fr-BE" dirty="0"/>
              <a:t> en local sur une VM</a:t>
            </a:r>
          </a:p>
          <a:p>
            <a:r>
              <a:rPr lang="fr-BE" dirty="0"/>
              <a:t>Test des différentes possibilité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B99D03-F21F-4E18-B8F2-A40A36CD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Adrien Huygens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96A922-7205-4214-A876-7BC668AC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86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78863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34A01-D331-4874-90A1-C85DD17B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Problématique </a:t>
            </a:r>
            <a:r>
              <a:rPr lang="fr-BE" dirty="0" err="1"/>
              <a:t>récurente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2ADF8F-5A56-4F1E-8C88-6F3603D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DB89FB-6045-4B90-869F-FF18FC11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56E27AB-B3FC-4002-887B-8135B6E08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93" y="1986171"/>
            <a:ext cx="4740432" cy="234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08786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Modele_Henallux">
  <a:themeElements>
    <a:clrScheme name="Ciel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ocuments_Henallux-Modele_de_presentation_PowerPoint" id="{370155B6-091B-A34E-A2B5-5F95EF739649}" vid="{680BE44A-BE98-1D49-88A6-EC75AFB3FBBD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E517D294B50348B28689E60A124EDF" ma:contentTypeVersion="9" ma:contentTypeDescription="Crée un document." ma:contentTypeScope="" ma:versionID="0f58c72ed1b3a37eaaf136f7c54abac5">
  <xsd:schema xmlns:xsd="http://www.w3.org/2001/XMLSchema" xmlns:xs="http://www.w3.org/2001/XMLSchema" xmlns:p="http://schemas.microsoft.com/office/2006/metadata/properties" xmlns:ns2="9b3537cf-542e-40f6-b3b3-b6842536eba3" xmlns:ns3="468ad92b-140f-4156-bde7-23aa86ab1975" targetNamespace="http://schemas.microsoft.com/office/2006/metadata/properties" ma:root="true" ma:fieldsID="7f324f195a0337677a32c19e10c4d82f" ns2:_="" ns3:_="">
    <xsd:import namespace="9b3537cf-542e-40f6-b3b3-b6842536eba3"/>
    <xsd:import namespace="468ad92b-140f-4156-bde7-23aa86ab19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3537cf-542e-40f6-b3b3-b6842536eb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d92b-140f-4156-bde7-23aa86ab197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90E3C6-D122-4DB9-BFA1-1368B94B2B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3537cf-542e-40f6-b3b3-b6842536eba3"/>
    <ds:schemaRef ds:uri="468ad92b-140f-4156-bde7-23aa86ab19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92BAAA-D9A3-421E-89DF-069FEE15EA4B}">
  <ds:schemaRefs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468ad92b-140f-4156-bde7-23aa86ab1975"/>
    <ds:schemaRef ds:uri="9b3537cf-542e-40f6-b3b3-b6842536eba3"/>
  </ds:schemaRefs>
</ds:datastoreItem>
</file>

<file path=customXml/itemProps3.xml><?xml version="1.0" encoding="utf-8"?>
<ds:datastoreItem xmlns:ds="http://schemas.openxmlformats.org/officeDocument/2006/customXml" ds:itemID="{217EEC84-B868-419F-AE0F-08A67BB448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2159</Words>
  <Application>Microsoft Office PowerPoint</Application>
  <PresentationFormat>Affichage à l'écran (4:3)</PresentationFormat>
  <Paragraphs>627</Paragraphs>
  <Slides>86</Slides>
  <Notes>5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Consolas</vt:lpstr>
      <vt:lpstr>Verdana</vt:lpstr>
      <vt:lpstr>Wingdings</vt:lpstr>
      <vt:lpstr>Modele_Henallux</vt:lpstr>
      <vt:lpstr>TI2O4-Option : Entreprise numérique</vt:lpstr>
      <vt:lpstr>Entreprise numérique</vt:lpstr>
      <vt:lpstr>Acquis d'apprentissage spécifiques de l'UE sanctionnés par l'évaluation</vt:lpstr>
      <vt:lpstr>Entreprise numérique</vt:lpstr>
      <vt:lpstr>Evaluation</vt:lpstr>
      <vt:lpstr>Entreprise numérique</vt:lpstr>
      <vt:lpstr>Entreprise numérique</vt:lpstr>
      <vt:lpstr>Problématique récurente</vt:lpstr>
      <vt:lpstr>Problématique récurente</vt:lpstr>
      <vt:lpstr>Problèmes</vt:lpstr>
      <vt:lpstr>logiciel de gestion de versions</vt:lpstr>
      <vt:lpstr>logiciel de gestion de versions</vt:lpstr>
      <vt:lpstr>Fonctionnement</vt:lpstr>
      <vt:lpstr>Problème SGV</vt:lpstr>
      <vt:lpstr>Problème SGV</vt:lpstr>
      <vt:lpstr>Problème SGV</vt:lpstr>
      <vt:lpstr>Problème SGV</vt:lpstr>
      <vt:lpstr>Solution</vt:lpstr>
      <vt:lpstr>Solution</vt:lpstr>
      <vt:lpstr>Architecture de logiciel de version</vt:lpstr>
      <vt:lpstr>Systèmes centralisés et décentralisés</vt:lpstr>
      <vt:lpstr>Systèmes centralisés</vt:lpstr>
      <vt:lpstr>Systèmes Décentralisés</vt:lpstr>
      <vt:lpstr>Systèmes Décentralisés</vt:lpstr>
      <vt:lpstr>Systèmes Décentralisés</vt:lpstr>
      <vt:lpstr>Systèmes Décentralisés</vt:lpstr>
      <vt:lpstr>Logiciel </vt:lpstr>
      <vt:lpstr>GIT </vt:lpstr>
      <vt:lpstr>Git - Particularités techniques</vt:lpstr>
      <vt:lpstr>Fonctionnement</vt:lpstr>
      <vt:lpstr>GIT</vt:lpstr>
      <vt:lpstr>Git rappel </vt:lpstr>
      <vt:lpstr>Git rappel </vt:lpstr>
      <vt:lpstr>Git rappel </vt:lpstr>
      <vt:lpstr>Git rappel </vt:lpstr>
      <vt:lpstr>Git rappel</vt:lpstr>
      <vt:lpstr>Git rappel </vt:lpstr>
      <vt:lpstr>Git rappel branches</vt:lpstr>
      <vt:lpstr>Git rappel branches</vt:lpstr>
      <vt:lpstr>Git rappel branches</vt:lpstr>
      <vt:lpstr>Dépot git distant </vt:lpstr>
      <vt:lpstr>Logiciel</vt:lpstr>
      <vt:lpstr>GItHub</vt:lpstr>
      <vt:lpstr>GitHub fonctionnalité</vt:lpstr>
      <vt:lpstr>GitHub Histoire</vt:lpstr>
      <vt:lpstr>GITLAb</vt:lpstr>
      <vt:lpstr>GitLab</vt:lpstr>
      <vt:lpstr>GitLab fonctionnalité</vt:lpstr>
      <vt:lpstr>GitLab distribution</vt:lpstr>
      <vt:lpstr>Comparatif</vt:lpstr>
      <vt:lpstr>Azure DevOps </vt:lpstr>
      <vt:lpstr>Azure DevOps</vt:lpstr>
      <vt:lpstr>Azure DevOps</vt:lpstr>
      <vt:lpstr>Création d’un projet Github</vt:lpstr>
      <vt:lpstr>Création d’un projet</vt:lpstr>
      <vt:lpstr>Création d’un projet</vt:lpstr>
      <vt:lpstr>Création d’un projet</vt:lpstr>
      <vt:lpstr>Présentation PowerPoint</vt:lpstr>
      <vt:lpstr>Pull Request</vt:lpstr>
      <vt:lpstr>Pull Request</vt:lpstr>
      <vt:lpstr>Pull Request</vt:lpstr>
      <vt:lpstr>Pull Request</vt:lpstr>
      <vt:lpstr>Sécurité des branches</vt:lpstr>
      <vt:lpstr>Fermeture automatique d’une issue</vt:lpstr>
      <vt:lpstr>Clé SSH</vt:lpstr>
      <vt:lpstr>Création de la clé</vt:lpstr>
      <vt:lpstr>Ajouter une clé ssh</vt:lpstr>
      <vt:lpstr>Test en clonant un Dépot</vt:lpstr>
      <vt:lpstr>workflow Git</vt:lpstr>
      <vt:lpstr>Git flow</vt:lpstr>
      <vt:lpstr>Git flow</vt:lpstr>
      <vt:lpstr>Git flow</vt:lpstr>
      <vt:lpstr>Git flow</vt:lpstr>
      <vt:lpstr>Git flow</vt:lpstr>
      <vt:lpstr>gitflow</vt:lpstr>
      <vt:lpstr>Github FLow</vt:lpstr>
      <vt:lpstr>OVH UX Flow </vt:lpstr>
      <vt:lpstr>Git dans nos logiciels</vt:lpstr>
      <vt:lpstr>Présentation PowerPoint</vt:lpstr>
      <vt:lpstr>Présentation Azure Devops</vt:lpstr>
      <vt:lpstr>Présentation Azure Devops</vt:lpstr>
      <vt:lpstr>Présentation Azure Devops</vt:lpstr>
      <vt:lpstr>Exercices 1</vt:lpstr>
      <vt:lpstr>Exercice 1</vt:lpstr>
      <vt:lpstr>Exercice 2</vt:lpstr>
      <vt:lpstr>Exercice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TI2O4-Option : Entreprise numérique</dc:title>
  <dc:creator>adrien huygens</dc:creator>
  <cp:lastModifiedBy>adrien huygens</cp:lastModifiedBy>
  <cp:revision>6</cp:revision>
  <dcterms:created xsi:type="dcterms:W3CDTF">2021-02-28T18:02:46Z</dcterms:created>
  <dcterms:modified xsi:type="dcterms:W3CDTF">2021-03-01T08:44:28Z</dcterms:modified>
</cp:coreProperties>
</file>