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70" r:id="rId5"/>
    <p:sldId id="382" r:id="rId6"/>
    <p:sldId id="384" r:id="rId7"/>
    <p:sldId id="383" r:id="rId8"/>
    <p:sldId id="385" r:id="rId9"/>
    <p:sldId id="386" r:id="rId10"/>
    <p:sldId id="387" r:id="rId11"/>
    <p:sldId id="394" r:id="rId12"/>
    <p:sldId id="395" r:id="rId13"/>
    <p:sldId id="396" r:id="rId14"/>
    <p:sldId id="390" r:id="rId15"/>
    <p:sldId id="392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7" r:id="rId24"/>
    <p:sldId id="39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33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4" r:id="rId47"/>
    <p:sldId id="435" r:id="rId48"/>
    <p:sldId id="437" r:id="rId49"/>
    <p:sldId id="439" r:id="rId50"/>
    <p:sldId id="438" r:id="rId51"/>
    <p:sldId id="440" r:id="rId52"/>
    <p:sldId id="441" r:id="rId53"/>
    <p:sldId id="466" r:id="rId54"/>
    <p:sldId id="442" r:id="rId55"/>
    <p:sldId id="443" r:id="rId56"/>
    <p:sldId id="444" r:id="rId57"/>
    <p:sldId id="446" r:id="rId58"/>
    <p:sldId id="445" r:id="rId59"/>
    <p:sldId id="448" r:id="rId60"/>
    <p:sldId id="449" r:id="rId61"/>
    <p:sldId id="450" r:id="rId62"/>
    <p:sldId id="451" r:id="rId63"/>
    <p:sldId id="452" r:id="rId64"/>
    <p:sldId id="454" r:id="rId65"/>
    <p:sldId id="456" r:id="rId66"/>
    <p:sldId id="457" r:id="rId67"/>
    <p:sldId id="458" r:id="rId68"/>
    <p:sldId id="462" r:id="rId69"/>
    <p:sldId id="463" r:id="rId70"/>
    <p:sldId id="464" r:id="rId71"/>
    <p:sldId id="465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476" r:id="rId82"/>
    <p:sldId id="436" r:id="rId83"/>
    <p:sldId id="477" r:id="rId84"/>
    <p:sldId id="478" r:id="rId85"/>
    <p:sldId id="479" r:id="rId86"/>
    <p:sldId id="455" r:id="rId87"/>
    <p:sldId id="461" r:id="rId88"/>
    <p:sldId id="459" r:id="rId89"/>
    <p:sldId id="460" r:id="rId90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B8B3CF-2FFC-47DC-9FAD-821886D9BC28}">
          <p14:sldIdLst>
            <p14:sldId id="370"/>
            <p14:sldId id="382"/>
            <p14:sldId id="384"/>
            <p14:sldId id="383"/>
            <p14:sldId id="385"/>
            <p14:sldId id="386"/>
          </p14:sldIdLst>
        </p14:section>
        <p14:section name="Cours Versionning" id="{482C51EC-CB1A-46E9-AE32-3428ED4B80D7}">
          <p14:sldIdLst>
            <p14:sldId id="387"/>
            <p14:sldId id="394"/>
            <p14:sldId id="395"/>
            <p14:sldId id="396"/>
            <p14:sldId id="390"/>
            <p14:sldId id="392"/>
            <p14:sldId id="405"/>
            <p14:sldId id="406"/>
            <p14:sldId id="407"/>
            <p14:sldId id="408"/>
            <p14:sldId id="409"/>
            <p14:sldId id="410"/>
            <p14:sldId id="411"/>
            <p14:sldId id="397"/>
            <p14:sldId id="39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Cours logiciel" id="{0BC9F809-555F-4EDB-8387-01032205AC72}">
          <p14:sldIdLst>
            <p14:sldId id="431"/>
            <p14:sldId id="432"/>
            <p14:sldId id="434"/>
            <p14:sldId id="435"/>
            <p14:sldId id="437"/>
            <p14:sldId id="439"/>
            <p14:sldId id="438"/>
            <p14:sldId id="440"/>
            <p14:sldId id="441"/>
            <p14:sldId id="466"/>
            <p14:sldId id="442"/>
            <p14:sldId id="443"/>
            <p14:sldId id="444"/>
            <p14:sldId id="446"/>
            <p14:sldId id="445"/>
            <p14:sldId id="448"/>
            <p14:sldId id="449"/>
            <p14:sldId id="450"/>
            <p14:sldId id="451"/>
            <p14:sldId id="452"/>
            <p14:sldId id="454"/>
            <p14:sldId id="456"/>
            <p14:sldId id="457"/>
            <p14:sldId id="458"/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6"/>
            <p14:sldId id="477"/>
            <p14:sldId id="478"/>
            <p14:sldId id="479"/>
          </p14:sldIdLst>
        </p14:section>
        <p14:section name="Erxercice" id="{98AA3F20-57C4-4DAD-823B-FF91ADDEECD5}">
          <p14:sldIdLst>
            <p14:sldId id="455"/>
            <p14:sldId id="461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E0"/>
    <a:srgbClr val="F29400"/>
    <a:srgbClr val="006782"/>
    <a:srgbClr val="003E90"/>
    <a:srgbClr val="1A1DAA"/>
    <a:srgbClr val="BD8E01"/>
    <a:srgbClr val="FF014B"/>
    <a:srgbClr val="83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7030"/>
  </p:normalViewPr>
  <p:slideViewPr>
    <p:cSldViewPr snapToGrid="0">
      <p:cViewPr varScale="1">
        <p:scale>
          <a:sx n="66" d="100"/>
          <a:sy n="66" d="100"/>
        </p:scale>
        <p:origin x="51" y="1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992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28/02/2021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https://azure.microsoft.com/fr-fr/blog/introducing-azure-devops/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0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https://youtu.be/JhqpF-5E10I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B36E-C8E7-AF46-A5B5-1297ACD31EAF}" type="datetime1">
              <a:rPr lang="fr-BE" smtClean="0"/>
              <a:t>28-02-21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241965"/>
            <a:ext cx="9144000" cy="3485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/>
              <a:t>Faire glisser l'image vers l'espace réservé ou cliquer sur l'icône pour l'ajouter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07AE-529A-1648-A5B0-80A329F3E1E8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C5BDB-30D9-874E-9178-28052D6825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1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5E80-3D15-A74E-93A3-1C069E316F09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E541D-7DDF-5E48-A44F-4037AD176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18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412776"/>
            <a:ext cx="2057400" cy="4713387"/>
          </a:xfrm>
        </p:spPr>
        <p:txBody>
          <a:bodyPr vert="eaVert"/>
          <a:lstStyle>
            <a:lvl1pPr>
              <a:defRPr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12776"/>
            <a:ext cx="6019800" cy="4713387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33B-3A60-0545-9389-D1161C748F4F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DD16-1E0A-2643-A97A-B49D3F595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63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FDA1-BFAD-9549-9C83-E6FB5D2CE3D3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D778-2599-A241-8779-6330E2CB79D5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81F2-DADA-9D45-843F-5FF3CF072E26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1853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58299"/>
            <a:ext cx="4040188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13185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58299"/>
            <a:ext cx="4041775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245-3E20-0549-8B83-BFC6180DFBF1}" type="datetime1">
              <a:rPr lang="fr-BE" smtClean="0"/>
              <a:t>28-02-21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A49BC-A964-1A4D-A0D1-FC251F76C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065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ED0A-1720-474C-A0A4-C8A5F5F632FC}" type="datetime1">
              <a:rPr lang="fr-BE" smtClean="0"/>
              <a:t>28-02-21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79638-AE31-1342-9070-BA24DFF32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01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4D7-EE73-024E-A60B-70B9669DFB2E}" type="datetime1">
              <a:rPr lang="fr-BE" smtClean="0"/>
              <a:t>28-02-21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04AAD-CE3A-5F49-B8E6-B2B255CB01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1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90DA9-FF11-3C4B-80FE-F71BF403F38C}" type="datetime1">
              <a:rPr lang="fr-BE" smtClean="0"/>
              <a:t>28-02-21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 bwMode="auto">
          <a:xfrm rot="10800000" flipH="1">
            <a:off x="2720257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8417612" y="4"/>
            <a:ext cx="726388" cy="44474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rot="10800000" flipH="1">
            <a:off x="-1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rot="10800000" flipH="1">
            <a:off x="433448" y="485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rot="10800000" flipH="1">
            <a:off x="1055967" y="484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10800000" flipH="1">
            <a:off x="1993644" y="484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0800000" flipH="1">
            <a:off x="2301004" y="484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rot="10800000" flipH="1">
            <a:off x="3031611" y="6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0800000" flipH="1">
            <a:off x="3920835" y="485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rot="10800000" flipH="1">
            <a:off x="4168560" y="485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 rot="10800000" flipH="1">
            <a:off x="4791079" y="485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 rot="10800000" flipH="1">
            <a:off x="5500982" y="485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 rot="10800000" flipH="1">
            <a:off x="6036117" y="7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 rot="10800000" flipH="1">
            <a:off x="6756240" y="485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rot="10800000" flipH="1">
            <a:off x="7281155" y="485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 rot="10800000" flipH="1">
            <a:off x="7716143" y="485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Carré corné 21"/>
          <p:cNvSpPr/>
          <p:nvPr userDrawn="1"/>
        </p:nvSpPr>
        <p:spPr>
          <a:xfrm>
            <a:off x="-1" y="0"/>
            <a:ext cx="9144000" cy="33948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pic>
        <p:nvPicPr>
          <p:cNvPr id="24" name="Image 8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5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17850" cy="651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41966"/>
            <a:ext cx="5568950" cy="46240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41966"/>
            <a:ext cx="3008313" cy="462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F0F8-2037-3A41-89CA-C74E42CFE50C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044F9-8BE6-BB4C-B653-ED10AD4E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67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426054"/>
            <a:ext cx="1666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86F793-5C58-FD4B-966B-76597F7D4510}" type="datetime1">
              <a:rPr lang="fr-BE" smtClean="0"/>
              <a:t>28-02-21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66" r:id="rId9"/>
    <p:sldLayoutId id="2147483767" r:id="rId10"/>
    <p:sldLayoutId id="2147483768" r:id="rId11"/>
    <p:sldLayoutId id="2147483769" r:id="rId1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resolutions.com/fr/microsoft-tfs-azure-devops/#:~:text=Microsoft%20Team%20Foundation%20Server%2C%20ou,de%20gestion%20des%20versions%20au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TI2O4-Option : Entreprise numérique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>
          <a:xfrm>
            <a:off x="502617" y="3886199"/>
            <a:ext cx="7955583" cy="2883994"/>
          </a:xfrm>
        </p:spPr>
        <p:txBody>
          <a:bodyPr/>
          <a:lstStyle/>
          <a:p>
            <a:r>
              <a:rPr lang="fr-FR" sz="2800" dirty="0"/>
              <a:t>Outils de productivités et d'organisation du travail 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pPr algn="r"/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Adrien Huygens</a:t>
            </a:r>
            <a:endParaRPr lang="fr-FR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DEB6F-AAEA-47B9-A5AF-9655466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7A4B7-A7BC-4DD5-AF51-433337D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Explosion du nombre de fichier</a:t>
            </a:r>
          </a:p>
          <a:p>
            <a:r>
              <a:rPr lang="fr-BE" dirty="0"/>
              <a:t>Gestion manuelle du graphe </a:t>
            </a:r>
          </a:p>
          <a:p>
            <a:r>
              <a:rPr lang="fr-BE" dirty="0"/>
              <a:t>Complexe pour le travail à plusieurs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Solution à nos problème:</a:t>
            </a:r>
          </a:p>
          <a:p>
            <a:pPr marL="0" indent="0">
              <a:buNone/>
            </a:pPr>
            <a:r>
              <a:rPr lang="fr-BE" dirty="0"/>
              <a:t>Logiciel de gestion de version.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51493-E9DB-4540-B8C5-2460BFB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D20B3-B505-45D7-A3AD-CB46C2E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6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EF9128A-1B81-45AF-89CD-9F91E48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576924-FE18-4053-A454-F2B83F29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1306324"/>
            <a:ext cx="7210338" cy="4819839"/>
          </a:xfrm>
        </p:spPr>
        <p:txBody>
          <a:bodyPr/>
          <a:lstStyle/>
          <a:p>
            <a:r>
              <a:rPr lang="fr-FR" sz="2000" dirty="0"/>
              <a:t>Activité consistant à </a:t>
            </a:r>
            <a:r>
              <a:rPr lang="fr-FR" sz="2000" dirty="0" err="1"/>
              <a:t>mainternir</a:t>
            </a:r>
            <a:r>
              <a:rPr lang="fr-FR" sz="2000" dirty="0"/>
              <a:t> l’intégrité de l’historique de des fichiers</a:t>
            </a:r>
          </a:p>
          <a:p>
            <a:r>
              <a:rPr lang="fr-FR" sz="2000" dirty="0"/>
              <a:t>Toutes les versions sont enregistrées </a:t>
            </a:r>
          </a:p>
          <a:p>
            <a:r>
              <a:rPr lang="fr-FR" sz="2000" dirty="0"/>
              <a:t>Le logiciel permet:</a:t>
            </a:r>
          </a:p>
          <a:p>
            <a:pPr lvl="1"/>
            <a:r>
              <a:rPr lang="fr-FR" sz="1600" dirty="0"/>
              <a:t>Retour en arrière</a:t>
            </a:r>
          </a:p>
          <a:p>
            <a:pPr lvl="1"/>
            <a:r>
              <a:rPr lang="fr-FR" sz="1600" dirty="0"/>
              <a:t>Relecture des modifications</a:t>
            </a:r>
          </a:p>
          <a:p>
            <a:pPr lvl="1"/>
            <a:r>
              <a:rPr lang="fr-FR" sz="1600" dirty="0"/>
              <a:t>Travail à plusieurs </a:t>
            </a:r>
          </a:p>
          <a:p>
            <a:pPr lvl="1"/>
            <a:r>
              <a:rPr lang="fr-FR" sz="1600" dirty="0"/>
              <a:t>Développement en parallèles</a:t>
            </a:r>
          </a:p>
          <a:p>
            <a:r>
              <a:rPr lang="fr-FR" sz="2000" dirty="0"/>
              <a:t>Schématiquement, on passera de la version N à la version N + 1 en appliquant une modification M. </a:t>
            </a:r>
          </a:p>
          <a:p>
            <a:r>
              <a:rPr lang="fr-FR" sz="2000" dirty="0"/>
              <a:t>Cette activité étant fastidieuse et relativement complexe</a:t>
            </a:r>
          </a:p>
          <a:p>
            <a:pPr marL="457200" lvl="1" indent="0">
              <a:buNone/>
            </a:pPr>
            <a:endParaRPr lang="fr-BE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36DA8F-5328-4CC0-B3B3-03EA05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7C760-A410-4F22-B4D2-4F96885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B09B9-92D2-481A-9E66-69F902D9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6" y="1846017"/>
            <a:ext cx="1509713" cy="37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359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421B6-3FAD-4B30-A728-057D357E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sz="2000" dirty="0"/>
              <a:t>:</a:t>
            </a:r>
          </a:p>
          <a:p>
            <a:pPr lvl="1"/>
            <a:r>
              <a:rPr lang="fr-FR" sz="1600" dirty="0"/>
              <a:t>gestion des codes source</a:t>
            </a:r>
          </a:p>
          <a:p>
            <a:pPr lvl="1"/>
            <a:r>
              <a:rPr lang="fr-FR" sz="1600" dirty="0"/>
              <a:t>Documents</a:t>
            </a:r>
          </a:p>
          <a:p>
            <a:pPr lvl="1"/>
            <a:r>
              <a:rPr lang="fr-FR" sz="1600" dirty="0" err="1"/>
              <a:t>ect</a:t>
            </a:r>
            <a:endParaRPr lang="fr-FR" sz="1600" dirty="0"/>
          </a:p>
          <a:p>
            <a:r>
              <a:rPr lang="fr-BE" dirty="0"/>
              <a:t>Indispensable pour le travail en équipe</a:t>
            </a:r>
          </a:p>
          <a:p>
            <a:pPr lvl="1"/>
            <a:r>
              <a:rPr lang="fr-BE" dirty="0"/>
              <a:t>Utilisé initialement dans les développement open source</a:t>
            </a:r>
          </a:p>
          <a:p>
            <a:r>
              <a:rPr lang="fr-BE" dirty="0"/>
              <a:t>Très pratique quand on est seul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2995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01223-AF1F-4E3D-81D1-8D52F61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FD6801-21DC-4389-BD5F-7B3C42E89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35" y="1306513"/>
            <a:ext cx="5981529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D9B91-F3B1-4B9F-9356-B89C48E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4F1C-CA92-4331-91BD-A6373C7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0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473E71-C79F-41CD-AAD6-E8C1930F3C0F}"/>
              </a:ext>
            </a:extLst>
          </p:cNvPr>
          <p:cNvCxnSpPr>
            <a:stCxn id="7" idx="2"/>
            <a:endCxn id="3074" idx="0"/>
          </p:cNvCxnSpPr>
          <p:nvPr/>
        </p:nvCxnSpPr>
        <p:spPr>
          <a:xfrm flipH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98BAF9-987E-4355-8655-5A709CBE2F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A86E-C34F-4964-AF7E-302CFD0171EE}"/>
              </a:ext>
            </a:extLst>
          </p:cNvPr>
          <p:cNvSpPr txBox="1"/>
          <p:nvPr/>
        </p:nvSpPr>
        <p:spPr>
          <a:xfrm>
            <a:off x="5937337" y="286846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8549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861264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stCxn id="3074" idx="0"/>
            <a:endCxn id="7" idx="2"/>
          </p:cNvCxnSpPr>
          <p:nvPr/>
        </p:nvCxnSpPr>
        <p:spPr>
          <a:xfrm flipV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010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6097930" y="28392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13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A’+A’’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434FA8-423F-4086-BDB6-09ED2CFD51AF}"/>
              </a:ext>
            </a:extLst>
          </p:cNvPr>
          <p:cNvCxnSpPr/>
          <p:nvPr/>
        </p:nvCxnSpPr>
        <p:spPr>
          <a:xfrm flipH="1">
            <a:off x="5282395" y="2442575"/>
            <a:ext cx="1521630" cy="9864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E69CC-56DF-4CF4-8D88-914157E8FDAE}"/>
              </a:ext>
            </a:extLst>
          </p:cNvPr>
          <p:cNvCxnSpPr>
            <a:cxnSpLocks/>
          </p:cNvCxnSpPr>
          <p:nvPr/>
        </p:nvCxnSpPr>
        <p:spPr>
          <a:xfrm>
            <a:off x="5874707" y="2442575"/>
            <a:ext cx="526092" cy="117744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BA207-664F-48FC-9DE1-39FCD7F28085}"/>
              </a:ext>
            </a:extLst>
          </p:cNvPr>
          <p:cNvCxnSpPr>
            <a:stCxn id="7" idx="2"/>
          </p:cNvCxnSpPr>
          <p:nvPr/>
        </p:nvCxnSpPr>
        <p:spPr>
          <a:xfrm>
            <a:off x="3926911" y="2868460"/>
            <a:ext cx="1783326" cy="11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0E600CA-EE58-4D96-B48C-6A5014010B83}"/>
              </a:ext>
            </a:extLst>
          </p:cNvPr>
          <p:cNvSpPr txBox="1"/>
          <p:nvPr/>
        </p:nvSpPr>
        <p:spPr>
          <a:xfrm>
            <a:off x="4320599" y="366979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018481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A$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A$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993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IE-TI-B2-OUPOT-Outils de productivités et d'organisation du travail </a:t>
            </a:r>
          </a:p>
          <a:p>
            <a:r>
              <a:rPr lang="fr-FR" dirty="0"/>
              <a:t>IE-TI-B2-TRNDO-Transition numérique et DevOps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52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ECC7B-6A76-4DDE-A43F-8B3E2D9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de logiciel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DFCFA-FC04-446D-A95C-81403EB2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Gestion centralisé </a:t>
            </a:r>
          </a:p>
          <a:p>
            <a:r>
              <a:rPr lang="fr-BE" dirty="0"/>
              <a:t>Gestion décentralisée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ECA67-A959-43CC-A34E-9D2FC81B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79911-D055-4D68-BC3D-A5CF7E4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2676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centralisés et décentralisés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FFE9-DC89-453E-8B01-6D410F87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CVS et Subversion</a:t>
            </a:r>
          </a:p>
          <a:p>
            <a:r>
              <a:rPr lang="fr-BE" dirty="0"/>
              <a:t>1 seul dépôt qui fait référence</a:t>
            </a:r>
          </a:p>
          <a:p>
            <a:r>
              <a:rPr lang="fr-BE" dirty="0"/>
              <a:t>Simplification de la gestion des version</a:t>
            </a:r>
          </a:p>
          <a:p>
            <a:r>
              <a:rPr lang="fr-BE" dirty="0"/>
              <a:t>Problématique pour le travail sans connexion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46122-053F-4CCD-8A76-A168971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2050" name="Picture 2" descr="Une gestion centralisée de l'information - Les Carnets de Byfeel">
            <a:extLst>
              <a:ext uri="{FF2B5EF4-FFF2-40B4-BE49-F238E27FC236}">
                <a16:creationId xmlns:a16="http://schemas.microsoft.com/office/drawing/2014/main" id="{04A6D841-F081-4A31-800F-4E59348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4290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9394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6949440" cy="4818739"/>
          </a:xfrm>
        </p:spPr>
        <p:txBody>
          <a:bodyPr/>
          <a:lstStyle/>
          <a:p>
            <a:r>
              <a:rPr lang="en-US" dirty="0" err="1"/>
              <a:t>Qualité</a:t>
            </a:r>
            <a:endParaRPr lang="en-US" dirty="0"/>
          </a:p>
          <a:p>
            <a:pPr lvl="1"/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éprouvée</a:t>
            </a:r>
            <a:endParaRPr lang="en-US" dirty="0"/>
          </a:p>
          <a:p>
            <a:pPr lvl="1"/>
            <a:r>
              <a:rPr lang="en-US" dirty="0" err="1"/>
              <a:t>Portabilité</a:t>
            </a:r>
            <a:endParaRPr lang="en-US" dirty="0"/>
          </a:p>
          <a:p>
            <a:pPr lvl="1"/>
            <a:r>
              <a:rPr lang="en-US" dirty="0" err="1"/>
              <a:t>Sécurité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plusieurs</a:t>
            </a:r>
            <a:r>
              <a:rPr lang="en-US" dirty="0"/>
              <a:t> depot impossible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compie</a:t>
            </a:r>
            <a:r>
              <a:rPr lang="en-US" dirty="0"/>
              <a:t> local impossible</a:t>
            </a:r>
          </a:p>
          <a:p>
            <a:pPr lvl="1"/>
            <a:r>
              <a:rPr lang="en-US" dirty="0"/>
              <a:t>Travail hors </a:t>
            </a:r>
            <a:r>
              <a:rPr lang="en-US" dirty="0" err="1"/>
              <a:t>connexion</a:t>
            </a:r>
            <a:endParaRPr lang="en-US" dirty="0"/>
          </a:p>
          <a:p>
            <a:pPr lvl="1"/>
            <a:r>
              <a:rPr lang="en-US" dirty="0"/>
              <a:t>Temps de mise à jour long pour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tombe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panne? </a:t>
            </a:r>
          </a:p>
          <a:p>
            <a:pPr lvl="1"/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BC168-6869-4D5E-AA81-40ED39F13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5" y="1510422"/>
            <a:ext cx="4038600" cy="2160651"/>
          </a:xfrm>
          <a:prstGeom prst="rect">
            <a:avLst/>
          </a:prstGeom>
          <a:noFill/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006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23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6606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24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8766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3678C-9572-450D-92A0-1E3E2B5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C40724-318D-4750-80BB-C50B4AC8C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7" y="2807494"/>
            <a:ext cx="2486025" cy="18192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A84F5-1F52-41EC-9A2E-46614B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A3325-303F-4209-89D7-48A61C5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609A2-6943-49B9-9D15-9CBC6D34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2771388"/>
            <a:ext cx="3016949" cy="24947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8B5B89-0A54-476B-B99B-28CA11A3DDDB}"/>
              </a:ext>
            </a:extLst>
          </p:cNvPr>
          <p:cNvSpPr txBox="1"/>
          <p:nvPr/>
        </p:nvSpPr>
        <p:spPr>
          <a:xfrm>
            <a:off x="768096" y="1463040"/>
            <a:ext cx="746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dépôts locaux peuvent communiqué </a:t>
            </a:r>
          </a:p>
        </p:txBody>
      </p:sp>
    </p:spTree>
    <p:extLst>
      <p:ext uri="{BB962C8B-B14F-4D97-AF65-F5344CB8AC3E}">
        <p14:creationId xmlns:p14="http://schemas.microsoft.com/office/powerpoint/2010/main" val="376540968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7EFC-B6FF-4DED-82AD-25C7BC67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C87A3-BFCC-415C-BF43-E7E6A3E16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8229600" cy="4818739"/>
          </a:xfrm>
        </p:spPr>
        <p:txBody>
          <a:bodyPr/>
          <a:lstStyle/>
          <a:p>
            <a:r>
              <a:rPr lang="fr-BE" dirty="0"/>
              <a:t>Possibilité d’avoir un dépôt central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A279-2047-4176-99F8-954122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535A-E6BD-411C-84C9-CE40F84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B85BC-6640-440A-9D99-A33DC77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88276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838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5FF4-D7F4-43E8-878F-FE67690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Logiciel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1FE39-0586-4573-A971-01BF44E6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09" y="1307424"/>
            <a:ext cx="8398701" cy="4818739"/>
          </a:xfrm>
        </p:spPr>
        <p:txBody>
          <a:bodyPr/>
          <a:lstStyle/>
          <a:p>
            <a:r>
              <a:rPr lang="fr-BE" dirty="0"/>
              <a:t>SVN et GIT</a:t>
            </a:r>
          </a:p>
          <a:p>
            <a:r>
              <a:rPr lang="fr-BE" dirty="0"/>
              <a:t>Logiciels Libre</a:t>
            </a:r>
          </a:p>
          <a:p>
            <a:r>
              <a:rPr lang="fr-BE" dirty="0"/>
              <a:t>Multi OS</a:t>
            </a:r>
          </a:p>
          <a:p>
            <a:r>
              <a:rPr lang="fr-BE" dirty="0"/>
              <a:t>Très répandus</a:t>
            </a:r>
          </a:p>
          <a:p>
            <a:r>
              <a:rPr lang="fr-BE" dirty="0"/>
              <a:t>Sécurisés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6DB08-250A-4378-ACDE-4D76E51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A164D-6EF3-4F2A-99BA-473E540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12290" name="Picture 2" descr="Maîtriser l'essentiel de Git en quelques minutes - karac blog">
            <a:extLst>
              <a:ext uri="{FF2B5EF4-FFF2-40B4-BE49-F238E27FC236}">
                <a16:creationId xmlns:a16="http://schemas.microsoft.com/office/drawing/2014/main" id="{789486A2-501E-4C06-A269-7DAEA38B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6516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ache Subversion — Wikipédia">
            <a:extLst>
              <a:ext uri="{FF2B5EF4-FFF2-40B4-BE49-F238E27FC236}">
                <a16:creationId xmlns:a16="http://schemas.microsoft.com/office/drawing/2014/main" id="{F2CD204B-6B5B-472E-837B-804DD5A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09856"/>
            <a:ext cx="2452878" cy="21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9471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0FFF83-BD8A-40BC-93B5-8E92F24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/>
              <a:t>GIT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738989-8D5C-4FCC-BF6D-28EF7798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/>
              <a:t>Logiciel Décentralisé</a:t>
            </a:r>
          </a:p>
          <a:p>
            <a:r>
              <a:rPr lang="fr-BE" dirty="0"/>
              <a:t>Créateur: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Logiciel de gestion de version le plus Populaire</a:t>
            </a:r>
          </a:p>
          <a:p>
            <a:r>
              <a:rPr lang="fr-BE" dirty="0"/>
              <a:t>Création: 2005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D1C48-4D00-421E-B1E0-5339A1F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575EF-2FF4-45FE-A5E7-583500B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A75AE84-FC5B-644C-B767-A4D234A13C47}" type="slidenum">
              <a:rPr lang="fr-FR" smtClean="0"/>
              <a:pPr>
                <a:spcAft>
                  <a:spcPts val="600"/>
                </a:spcAft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6104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894CE-6811-4D9F-B9EA-83B006F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- Particularités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72A92-03F2-4F9A-A461-F178AA8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serveur centralisé </a:t>
            </a:r>
          </a:p>
          <a:p>
            <a:r>
              <a:rPr lang="fr-BE" dirty="0"/>
              <a:t>Connexion pair à pair</a:t>
            </a:r>
          </a:p>
          <a:p>
            <a:r>
              <a:rPr lang="fr-BE" dirty="0"/>
              <a:t>Outil de bas niveau</a:t>
            </a:r>
          </a:p>
          <a:p>
            <a:r>
              <a:rPr lang="fr-BE" dirty="0"/>
              <a:t>Indexation des fichiers sur la somme de contrôle en SHA-1</a:t>
            </a:r>
          </a:p>
          <a:p>
            <a:pPr lvl="1"/>
            <a:r>
              <a:rPr lang="fr-BE" dirty="0"/>
              <a:t>Si modification alors on stock les 2 </a:t>
            </a:r>
            <a:r>
              <a:rPr lang="fr-BE" dirty="0" err="1"/>
              <a:t>fichiés</a:t>
            </a:r>
            <a:endParaRPr lang="fr-BE" dirty="0"/>
          </a:p>
          <a:p>
            <a:r>
              <a:rPr lang="fr-FR" dirty="0"/>
              <a:t>Git utilisent par défaut le port 9418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5BBF9-FE35-4620-A7FC-F2238E2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D15-09B6-4F7D-B7CC-CF4D169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74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E2A9-E564-4037-8889-979ABFDA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Acquis d'apprentissage spécifiques de l'UE sanctionnés par l'évaluation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2343-3E56-4FC2-A1EE-6922C17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Comprendre les concepts de la transition numérique</a:t>
            </a:r>
          </a:p>
          <a:p>
            <a:r>
              <a:rPr lang="fr-FR" sz="2400" dirty="0"/>
              <a:t>Comprendre ce qu'est un changement</a:t>
            </a:r>
          </a:p>
          <a:p>
            <a:r>
              <a:rPr lang="fr-FR" sz="2400" dirty="0"/>
              <a:t>Comprendre pourquoi il faut amener le changement et comment</a:t>
            </a:r>
          </a:p>
          <a:p>
            <a:r>
              <a:rPr lang="fr-FR" sz="2400" dirty="0"/>
              <a:t>Comprendre et analyser le besoin d’un client </a:t>
            </a:r>
          </a:p>
          <a:p>
            <a:r>
              <a:rPr lang="fr-FR" sz="2400" dirty="0"/>
              <a:t>Organiser le changement</a:t>
            </a:r>
          </a:p>
          <a:p>
            <a:r>
              <a:rPr lang="fr-FR" sz="2400" dirty="0"/>
              <a:t>Méthodologie de mise en production</a:t>
            </a:r>
          </a:p>
          <a:p>
            <a:r>
              <a:rPr lang="fr-FR" sz="2400" dirty="0"/>
              <a:t>Utiliser des outils d’aide à la collaboration</a:t>
            </a:r>
          </a:p>
          <a:p>
            <a:r>
              <a:rPr lang="fr-FR" sz="2400" dirty="0"/>
              <a:t>Configurer les outils en fonction du besoin</a:t>
            </a:r>
          </a:p>
          <a:p>
            <a:r>
              <a:rPr lang="fr-FR" sz="2400" dirty="0"/>
              <a:t> L’étudiant sera capable de motiver ses choix et les expliquer aux clients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B499E-28E7-4704-803D-53AE2E9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B21FE-2830-4C5F-AD94-C4E6AA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75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36BD-66E4-445B-8391-3FEFB0D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E478-655A-4B3C-9BBF-6E2795CB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possède deux structures de données :</a:t>
            </a:r>
          </a:p>
          <a:p>
            <a:pPr lvl="1"/>
            <a:r>
              <a:rPr lang="fr-FR" dirty="0"/>
              <a:t>Base d’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/>
              <a:t>Un cache de répertoire</a:t>
            </a:r>
          </a:p>
          <a:p>
            <a:endParaRPr lang="fr-FR" dirty="0"/>
          </a:p>
          <a:p>
            <a:r>
              <a:rPr lang="fr-BE" dirty="0"/>
              <a:t>4 </a:t>
            </a:r>
            <a:r>
              <a:rPr lang="fr-BE" dirty="0" err="1"/>
              <a:t>objects</a:t>
            </a:r>
            <a:r>
              <a:rPr lang="fr-BE" dirty="0"/>
              <a:t> différents:</a:t>
            </a:r>
          </a:p>
          <a:p>
            <a:pPr lvl="1"/>
            <a:r>
              <a:rPr lang="fr-BE" sz="2400" dirty="0"/>
              <a:t>Blob (représentation du contenu d’un fichier</a:t>
            </a:r>
          </a:p>
          <a:p>
            <a:pPr lvl="1"/>
            <a:r>
              <a:rPr lang="fr-BE" sz="2400" dirty="0" err="1"/>
              <a:t>Tree</a:t>
            </a:r>
            <a:r>
              <a:rPr lang="fr-BE" sz="2400" dirty="0"/>
              <a:t> (</a:t>
            </a:r>
            <a:r>
              <a:rPr lang="fr-BE" sz="2400" dirty="0" err="1"/>
              <a:t>arboréscence</a:t>
            </a:r>
            <a:r>
              <a:rPr lang="fr-BE" sz="2400" dirty="0"/>
              <a:t> de fichier, contient une liste </a:t>
            </a:r>
            <a:r>
              <a:rPr lang="fr-BE" sz="2400" dirty="0" err="1"/>
              <a:t>d’object</a:t>
            </a:r>
            <a:r>
              <a:rPr lang="fr-BE" sz="2400" dirty="0"/>
              <a:t> blob avec le nom et les droit sur le fichier)</a:t>
            </a:r>
          </a:p>
          <a:p>
            <a:pPr lvl="1"/>
            <a:r>
              <a:rPr lang="fr-BE" sz="2400" dirty="0"/>
              <a:t> commit (arborescence de fichier)  </a:t>
            </a:r>
          </a:p>
          <a:p>
            <a:pPr lvl="1"/>
            <a:r>
              <a:rPr lang="fr-BE" sz="2400" dirty="0"/>
              <a:t>Tag (nommer un commit)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5FDBB-805C-4800-AD8A-0383A9B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B581D-59A8-4559-BDBD-6CDCBBF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E9D072-A0C5-4A22-8A63-9CF3E544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1" y="2910343"/>
            <a:ext cx="4926534" cy="6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672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7431-CB02-47DD-9E25-45FC7BB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65767-9AE0-460E-83B3-F73898D5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1595"/>
            <a:ext cx="8229600" cy="164948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253990-0EC3-4642-9906-48FF44A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4D668-E344-4066-82FC-18BD624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24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dépôt</a:t>
            </a:r>
          </a:p>
          <a:p>
            <a:pPr lvl="1"/>
            <a:r>
              <a:rPr lang="fr-BE" dirty="0"/>
              <a:t>git init </a:t>
            </a:r>
          </a:p>
          <a:p>
            <a:pPr lvl="1"/>
            <a:r>
              <a:rPr lang="fr-BE" dirty="0"/>
              <a:t>git --</a:t>
            </a:r>
            <a:r>
              <a:rPr lang="fr-BE" dirty="0" err="1"/>
              <a:t>bare</a:t>
            </a:r>
            <a:r>
              <a:rPr lang="fr-BE" dirty="0"/>
              <a:t> (mode serveur)</a:t>
            </a:r>
          </a:p>
          <a:p>
            <a:r>
              <a:rPr lang="fr-BE" dirty="0"/>
              <a:t>Cloner un dépôt existant:</a:t>
            </a:r>
          </a:p>
          <a:p>
            <a:pPr lvl="1"/>
            <a:r>
              <a:rPr lang="fr-BE" dirty="0"/>
              <a:t>git clone [Url]</a:t>
            </a:r>
          </a:p>
          <a:p>
            <a:pPr lvl="1"/>
            <a:r>
              <a:rPr lang="fr-BE" dirty="0"/>
              <a:t>Cette commande permet de récupérer l’ensemble des fichiers sur le repository </a:t>
            </a:r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27043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Etat des modifications</a:t>
            </a:r>
          </a:p>
          <a:p>
            <a:pPr lvl="1"/>
            <a:r>
              <a:rPr lang="fr-BE" dirty="0"/>
              <a:t>git </a:t>
            </a:r>
            <a:r>
              <a:rPr lang="fr-BE" dirty="0" err="1"/>
              <a:t>status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  <p:pic>
        <p:nvPicPr>
          <p:cNvPr id="14338" name="Picture 2" descr="What is Git Status Command in Git?">
            <a:extLst>
              <a:ext uri="{FF2B5EF4-FFF2-40B4-BE49-F238E27FC236}">
                <a16:creationId xmlns:a16="http://schemas.microsoft.com/office/drawing/2014/main" id="{0C3E7BA3-64FE-4388-B004-922AC47D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" y="2621827"/>
            <a:ext cx="7715171" cy="31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581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Méthode de travail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pic>
        <p:nvPicPr>
          <p:cNvPr id="15362" name="Picture 2" descr="Cycle de développement avec Git">
            <a:extLst>
              <a:ext uri="{FF2B5EF4-FFF2-40B4-BE49-F238E27FC236}">
                <a16:creationId xmlns:a16="http://schemas.microsoft.com/office/drawing/2014/main" id="{C037DB59-C34E-4754-A626-9FF931DF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25" y="2267203"/>
            <a:ext cx="5214350" cy="34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9092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5BF9-01DB-4DAF-9D46-FFE16B3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1B1DD-6D12-4C3D-97FE-72A866C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la modification du fichier</a:t>
            </a:r>
          </a:p>
          <a:p>
            <a:pPr lvl="1"/>
            <a:r>
              <a:rPr lang="fr-FR" dirty="0"/>
              <a:t>pour ajouter les fichiers à la liste de ceux devant faire l’objet d’un commit	</a:t>
            </a:r>
            <a:endParaRPr lang="fr-BE" dirty="0"/>
          </a:p>
          <a:p>
            <a:pPr lvl="1"/>
            <a:r>
              <a:rPr lang="fr-BE" dirty="0"/>
              <a:t>git </a:t>
            </a:r>
            <a:r>
              <a:rPr lang="fr-BE" dirty="0" err="1"/>
              <a:t>add</a:t>
            </a:r>
            <a:r>
              <a:rPr lang="fr-BE" dirty="0"/>
              <a:t> [nom du fichier]</a:t>
            </a:r>
          </a:p>
          <a:p>
            <a:r>
              <a:rPr lang="fr-BE" dirty="0"/>
              <a:t>Création d’un commit </a:t>
            </a:r>
          </a:p>
          <a:p>
            <a:pPr lvl="1"/>
            <a:r>
              <a:rPr lang="fr-BE" dirty="0"/>
              <a:t>git commit –m [symbole] [message] [symbole]</a:t>
            </a:r>
          </a:p>
          <a:p>
            <a:r>
              <a:rPr lang="fr-BE" dirty="0"/>
              <a:t>Ajouter et commit tous les fichiers: </a:t>
            </a:r>
          </a:p>
          <a:p>
            <a:pPr lvl="1"/>
            <a:r>
              <a:rPr lang="fr-BE" dirty="0"/>
              <a:t>git commit –</a:t>
            </a:r>
            <a:r>
              <a:rPr lang="fr-BE" dirty="0" err="1"/>
              <a:t>am</a:t>
            </a:r>
            <a:r>
              <a:rPr lang="fr-BE" dirty="0"/>
              <a:t> [symbole] [message] [symbole]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C604D-8BA1-4ECA-833F-54D1F4D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0C09C-9CD8-42CE-86D6-CB6345A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998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100C686-ECA0-43BA-80D1-4AF0D4C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32304B-C200-4856-BB63-1D4FA87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Reset soft commit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C3C4BD-553E-4338-A20A-0AA97C10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Annule le dernier commit</a:t>
            </a:r>
          </a:p>
          <a:p>
            <a:r>
              <a:rPr lang="fr-BE" dirty="0"/>
              <a:t>Git reset [ code] </a:t>
            </a:r>
          </a:p>
          <a:p>
            <a:pPr lvl="1"/>
            <a:r>
              <a:rPr lang="fr-BE" dirty="0"/>
              <a:t>Code: </a:t>
            </a:r>
          </a:p>
          <a:p>
            <a:pPr lvl="2"/>
            <a:r>
              <a:rPr lang="fr-BE" dirty="0"/>
              <a:t>Head (dernier commit)</a:t>
            </a:r>
          </a:p>
          <a:p>
            <a:pPr lvl="2"/>
            <a:r>
              <a:rPr lang="fr-BE" dirty="0"/>
              <a:t>Head^ avant dernier commit</a:t>
            </a:r>
          </a:p>
          <a:p>
            <a:pPr lvl="2"/>
            <a:r>
              <a:rPr lang="fr-BE" dirty="0"/>
              <a:t>head~2 avant </a:t>
            </a:r>
            <a:r>
              <a:rPr lang="fr-BE" dirty="0" err="1"/>
              <a:t>avant</a:t>
            </a:r>
            <a:r>
              <a:rPr lang="fr-BE" dirty="0"/>
              <a:t> dernier</a:t>
            </a:r>
          </a:p>
          <a:p>
            <a:pPr lvl="2"/>
            <a:r>
              <a:rPr lang="fr-BE" dirty="0"/>
              <a:t>Le numéro du commit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6550140-DF7C-4047-B2C3-91F73B8B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Reset Hard commit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BA95A24-DE61-4304-9243-2151049E3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Annule le commit et les modification effectué sur les changement </a:t>
            </a:r>
          </a:p>
          <a:p>
            <a:r>
              <a:rPr lang="fr-BE" dirty="0"/>
              <a:t>git reset --hard [code]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6E747-7A7E-42B8-8F77-7D68DC1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6C82-BE45-4BCE-BD65-65F36CB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6420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F67E4-12E8-4E74-ACB8-EE4DCA4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5873E-424F-443D-9677-CF2A7BBD2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Télécharger du code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00B860-F81E-43D9-A433-7207F165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Uploader du code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B53FA8-9793-4181-BF83-E8F9E2A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1BD901-350F-48B5-8ED0-1615749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pic>
        <p:nvPicPr>
          <p:cNvPr id="16386" name="Picture 2" descr="git pull">
            <a:extLst>
              <a:ext uri="{FF2B5EF4-FFF2-40B4-BE49-F238E27FC236}">
                <a16:creationId xmlns:a16="http://schemas.microsoft.com/office/drawing/2014/main" id="{0AB17022-8DE8-489D-95B6-CAE5A9F31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8" y="2203988"/>
            <a:ext cx="2182680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it push">
            <a:extLst>
              <a:ext uri="{FF2B5EF4-FFF2-40B4-BE49-F238E27FC236}">
                <a16:creationId xmlns:a16="http://schemas.microsoft.com/office/drawing/2014/main" id="{8B3B1E88-8656-4C97-9068-2BC521E1F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26" y="2203987"/>
            <a:ext cx="2182680" cy="34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2E983F-9A33-48A3-802E-9EF39955FCCC}"/>
              </a:ext>
            </a:extLst>
          </p:cNvPr>
          <p:cNvSpPr txBox="1"/>
          <p:nvPr/>
        </p:nvSpPr>
        <p:spPr>
          <a:xfrm>
            <a:off x="272469" y="582460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pull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28E90-9E8B-49FE-A620-3FDB28A71DDE}"/>
              </a:ext>
            </a:extLst>
          </p:cNvPr>
          <p:cNvSpPr txBox="1"/>
          <p:nvPr/>
        </p:nvSpPr>
        <p:spPr>
          <a:xfrm>
            <a:off x="5513226" y="599388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push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577319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085D-A2ED-4279-A0D4-3CB0302F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64F08A6-9EA4-4D1C-AA45-38AF1DBC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3"/>
            <a:ext cx="8229600" cy="4819839"/>
          </a:xfrm>
        </p:spPr>
        <p:txBody>
          <a:bodyPr/>
          <a:lstStyle/>
          <a:p>
            <a:r>
              <a:rPr lang="fr-FR" dirty="0"/>
              <a:t>Les branches font partie de Git et constituent un de ses principaux atouts.</a:t>
            </a:r>
          </a:p>
          <a:p>
            <a:r>
              <a:rPr lang="fr-FR" dirty="0"/>
              <a:t>Moyen de travailler avec des versions de test avant de les mergers à d’autre mécanisme. 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0C492-02CA-45C9-8454-4F1AC8F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FC4FD3-6B5A-4D43-A509-79AC9BC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pic>
        <p:nvPicPr>
          <p:cNvPr id="17410" name="Picture 2" descr="git merge | Atlassian Git Tutorial">
            <a:extLst>
              <a:ext uri="{FF2B5EF4-FFF2-40B4-BE49-F238E27FC236}">
                <a16:creationId xmlns:a16="http://schemas.microsoft.com/office/drawing/2014/main" id="{8DCBADF6-C517-41C8-9876-9E7E69EE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6" y="4096321"/>
            <a:ext cx="6171248" cy="17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2139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A24C5-791A-4280-BF61-DE50833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64A305-EB7B-49DF-99F3-FE8AD67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89BEC-07FB-43C4-8F0B-DADB5E8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pic>
        <p:nvPicPr>
          <p:cNvPr id="18434" name="Picture 2" descr="Et si vous compreniez enfin Git et GitHub ?">
            <a:extLst>
              <a:ext uri="{FF2B5EF4-FFF2-40B4-BE49-F238E27FC236}">
                <a16:creationId xmlns:a16="http://schemas.microsoft.com/office/drawing/2014/main" id="{46B50E0D-0CB1-49F4-9C66-98C156CF1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306513"/>
            <a:ext cx="4196556" cy="5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24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Objectif du cours</a:t>
            </a:r>
          </a:p>
          <a:p>
            <a:pPr lvl="1"/>
            <a:r>
              <a:rPr lang="fr-FR" dirty="0"/>
              <a:t>Découvrir des outils d’aide à la collaboration</a:t>
            </a:r>
          </a:p>
          <a:p>
            <a:pPr lvl="1"/>
            <a:r>
              <a:rPr lang="fr-FR" dirty="0"/>
              <a:t>Mise en place des outils </a:t>
            </a:r>
          </a:p>
          <a:p>
            <a:pPr lvl="1"/>
            <a:r>
              <a:rPr lang="fr-FR" dirty="0"/>
              <a:t>Comprendre le concept des différents outils</a:t>
            </a:r>
          </a:p>
          <a:p>
            <a:pPr lvl="1"/>
            <a:r>
              <a:rPr lang="fr-FR" dirty="0"/>
              <a:t>Être capable de comprendre le besoin d’un client</a:t>
            </a:r>
          </a:p>
          <a:p>
            <a:pPr lvl="1"/>
            <a:r>
              <a:rPr lang="fr-FR" dirty="0"/>
              <a:t>Configuration et débogage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762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47247-B979-4FC4-8BAC-79E4B8F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E602-58E8-49B1-85B4-0D92E4C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git </a:t>
            </a:r>
            <a:r>
              <a:rPr lang="fr-BE" dirty="0" err="1"/>
              <a:t>branch</a:t>
            </a:r>
            <a:r>
              <a:rPr lang="fr-BE" dirty="0"/>
              <a:t> </a:t>
            </a:r>
            <a:r>
              <a:rPr lang="fr-BE" dirty="0" err="1"/>
              <a:t>options_membres</a:t>
            </a:r>
            <a:endParaRPr lang="fr-BE" dirty="0"/>
          </a:p>
          <a:p>
            <a:endParaRPr lang="fr-BE" dirty="0"/>
          </a:p>
          <a:p>
            <a:r>
              <a:rPr lang="fr-BE" dirty="0"/>
              <a:t>Changer de branche:</a:t>
            </a:r>
          </a:p>
          <a:p>
            <a:pPr lvl="1"/>
            <a:r>
              <a:rPr lang="fr-BE" dirty="0"/>
              <a:t>git </a:t>
            </a:r>
            <a:r>
              <a:rPr lang="fr-BE" dirty="0" err="1"/>
              <a:t>checkout</a:t>
            </a:r>
            <a:r>
              <a:rPr lang="fr-BE" dirty="0"/>
              <a:t> [nom de la branche]</a:t>
            </a:r>
          </a:p>
          <a:p>
            <a:pPr lvl="1"/>
            <a:r>
              <a:rPr lang="fr-BE" dirty="0"/>
              <a:t>Vous devez avoir commit tous les changement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DED096-E462-4DF8-9951-715E243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61DED-135C-4B84-83D8-5B7B7F91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910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0495AA-F474-4673-8955-BB9EE36F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/>
          <a:lstStyle/>
          <a:p>
            <a:r>
              <a:rPr lang="en-US" dirty="0" err="1"/>
              <a:t>Dépot</a:t>
            </a:r>
            <a:r>
              <a:rPr lang="en-US" dirty="0"/>
              <a:t> git distant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05359-C532-4050-BD94-A1CEE5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B960F-33CF-415B-94DF-FD2623B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0516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66990-14F1-45B3-B717-2A343AA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 err="1"/>
              <a:t>Logiciel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BCED2-0D89-4CE7-97D8-D902F1E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A63E64E-DDA2-42D3-A608-554B645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D8E78-DA72-43BB-9C23-1460A8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4174E2D-55EB-1646-8534-505E491D1059}" type="slidenum">
              <a:rPr lang="fr-FR" smtClean="0"/>
              <a:pPr>
                <a:spcAft>
                  <a:spcPts val="600"/>
                </a:spcAft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753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BBE3-74C2-40F2-8DFB-CC4C073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958CA-6565-4D03-BA64-3403708D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06874"/>
            <a:ext cx="8229600" cy="4819839"/>
          </a:xfrm>
        </p:spPr>
        <p:txBody>
          <a:bodyPr/>
          <a:lstStyle/>
          <a:p>
            <a:r>
              <a:rPr lang="fr-FR" dirty="0"/>
              <a:t> service web d'hébergement </a:t>
            </a:r>
          </a:p>
          <a:p>
            <a:r>
              <a:rPr lang="fr-FR" dirty="0"/>
              <a:t>gestion de développement de logiciels,</a:t>
            </a:r>
          </a:p>
          <a:p>
            <a:r>
              <a:rPr lang="fr-FR" dirty="0"/>
              <a:t> utilisant Git.</a:t>
            </a:r>
          </a:p>
          <a:p>
            <a:r>
              <a:rPr lang="fr-FR" dirty="0"/>
              <a:t>Développé en Ruby</a:t>
            </a:r>
          </a:p>
          <a:p>
            <a:r>
              <a:rPr lang="fr-BE" dirty="0"/>
              <a:t>Lancement le 10 avril 2008</a:t>
            </a:r>
          </a:p>
          <a:p>
            <a:r>
              <a:rPr lang="fr-BE" dirty="0"/>
              <a:t>Appartient à Microsoft (2018)</a:t>
            </a:r>
          </a:p>
          <a:p>
            <a:r>
              <a:rPr lang="fr-BE" dirty="0"/>
              <a:t>50 millions d’inscription en (2020)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8BEED-7F99-41A8-AAE5-4013754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194CE-D89F-467C-9C42-71641B9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04171A5-339A-43E3-88DD-128C78C8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68618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715B-7775-4715-AB20-2D28AFF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2BD68-81FB-49B0-8566-885FDAB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Centré sur l’aspect social du développement</a:t>
            </a:r>
          </a:p>
          <a:p>
            <a:r>
              <a:rPr lang="fr-BE" dirty="0"/>
              <a:t>Possibilité de suivre des personnes/projets</a:t>
            </a:r>
          </a:p>
          <a:p>
            <a:r>
              <a:rPr lang="fr-BE" dirty="0"/>
              <a:t>Création d’un wiki</a:t>
            </a:r>
          </a:p>
          <a:p>
            <a:r>
              <a:rPr lang="fr-BE" dirty="0"/>
              <a:t>Une page web pour chaque dépôts</a:t>
            </a:r>
          </a:p>
          <a:p>
            <a:r>
              <a:rPr lang="fr-BE" dirty="0"/>
              <a:t>Intégration de service externes</a:t>
            </a:r>
          </a:p>
          <a:p>
            <a:r>
              <a:rPr lang="fr-BE" dirty="0"/>
              <a:t>Discussion par projets/équipe</a:t>
            </a:r>
          </a:p>
          <a:p>
            <a:r>
              <a:rPr lang="fr-BE" dirty="0"/>
              <a:t>Gestion de documentation en </a:t>
            </a:r>
            <a:r>
              <a:rPr lang="fr-BE" dirty="0" err="1"/>
              <a:t>markdown</a:t>
            </a:r>
            <a:endParaRPr lang="fr-BE" dirty="0"/>
          </a:p>
          <a:p>
            <a:r>
              <a:rPr lang="fr-BE" dirty="0" err="1"/>
              <a:t>Webhook</a:t>
            </a:r>
            <a:r>
              <a:rPr lang="fr-BE" dirty="0"/>
              <a:t> pour l’intégration continue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79E97-47C2-47C4-91B0-4A5E6B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1C5D8-05B0-46EE-B8F1-1C49395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005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6F90-345E-491F-A390-8D2EB2B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0DAF-22D4-479D-997E-58036D6A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GitHub a été lancé le 10 avril 2008.</a:t>
            </a:r>
          </a:p>
          <a:p>
            <a:r>
              <a:rPr lang="fr-FR" sz="2400" dirty="0"/>
              <a:t>Première année lancement de 46000 projet </a:t>
            </a:r>
          </a:p>
          <a:p>
            <a:r>
              <a:rPr lang="fr-FR" sz="2400" dirty="0"/>
              <a:t>5 Juillet 2009 plus de 100 000 utilisateurs</a:t>
            </a:r>
          </a:p>
          <a:p>
            <a:r>
              <a:rPr lang="fr-FR" sz="2400" dirty="0"/>
              <a:t>4 juin 2019 appartient à </a:t>
            </a:r>
            <a:r>
              <a:rPr lang="fr-FR" sz="2400" dirty="0" err="1"/>
              <a:t>microsoft</a:t>
            </a:r>
            <a:r>
              <a:rPr lang="fr-FR" sz="2400" dirty="0"/>
              <a:t> </a:t>
            </a:r>
            <a:r>
              <a:rPr lang="fr-BE" sz="2400" dirty="0"/>
              <a:t>pour 7,5 milliards de dollars</a:t>
            </a:r>
          </a:p>
          <a:p>
            <a:pPr lvl="1"/>
            <a:r>
              <a:rPr lang="fr-BE" sz="1800" dirty="0"/>
              <a:t>100 000 projets partent vers les concurrents </a:t>
            </a:r>
          </a:p>
          <a:p>
            <a:r>
              <a:rPr lang="fr-BE" sz="2400" dirty="0"/>
              <a:t>Blocage de dépôt en 2019 pour certain pays </a:t>
            </a:r>
          </a:p>
          <a:p>
            <a:r>
              <a:rPr lang="fr-BE" sz="2400" dirty="0"/>
              <a:t>Suppression de projet en 2020 suite à des plaintes. </a:t>
            </a:r>
          </a:p>
          <a:p>
            <a:pPr lvl="1"/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6F032-137A-4853-8F8A-8FF9453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C1740-00F4-4C1D-9721-608435AC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192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0E2CAB-32B3-4283-93B2-1E0FCF6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DF32D-C662-4EB0-A3A6-506E976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AA167-4C50-4CDE-9DF4-4B578F1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96610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Logiciel Libre de forge</a:t>
            </a:r>
          </a:p>
          <a:p>
            <a:r>
              <a:rPr lang="fr-BE" dirty="0"/>
              <a:t>Git</a:t>
            </a:r>
          </a:p>
          <a:p>
            <a:r>
              <a:rPr lang="fr-BE" dirty="0"/>
              <a:t>Créé en 2011</a:t>
            </a:r>
          </a:p>
          <a:p>
            <a:r>
              <a:rPr lang="fr-BE" dirty="0"/>
              <a:t>Ecrit en Ruby</a:t>
            </a:r>
          </a:p>
          <a:p>
            <a:r>
              <a:rPr lang="fr-BE" dirty="0"/>
              <a:t>Toujours en développement</a:t>
            </a:r>
          </a:p>
          <a:p>
            <a:r>
              <a:rPr lang="fr-BE" dirty="0"/>
              <a:t>Utilisé par de grande entreprise (NASA, SpaceX, </a:t>
            </a:r>
            <a:r>
              <a:rPr lang="fr-BE" dirty="0" err="1"/>
              <a:t>ect</a:t>
            </a:r>
            <a:r>
              <a:rPr lang="fr-BE" dirty="0"/>
              <a:t>;)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1594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Wiki</a:t>
            </a:r>
          </a:p>
          <a:p>
            <a:r>
              <a:rPr lang="fr-BE" dirty="0"/>
              <a:t>Système de suivi des bug</a:t>
            </a:r>
          </a:p>
          <a:p>
            <a:r>
              <a:rPr lang="fr-BE" dirty="0"/>
              <a:t>L’intégration continue</a:t>
            </a:r>
          </a:p>
          <a:p>
            <a:r>
              <a:rPr lang="fr-BE" dirty="0"/>
              <a:t>Livraison continue</a:t>
            </a:r>
          </a:p>
          <a:p>
            <a:r>
              <a:rPr lang="fr-BE" dirty="0" err="1"/>
              <a:t>ect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8031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8489C-4D60-4F89-A966-2C1772E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3C40-1BEF-4E11-A064-531F3625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6" y="1306874"/>
            <a:ext cx="8229600" cy="4819839"/>
          </a:xfrm>
        </p:spPr>
        <p:txBody>
          <a:bodyPr/>
          <a:lstStyle/>
          <a:p>
            <a:r>
              <a:rPr lang="fr-BE" dirty="0"/>
              <a:t>Gitlab.com service en ligne basé sur </a:t>
            </a:r>
            <a:r>
              <a:rPr lang="fr-BE" dirty="0" err="1"/>
              <a:t>Gitlab</a:t>
            </a:r>
            <a:r>
              <a:rPr lang="fr-BE" dirty="0"/>
              <a:t> EE</a:t>
            </a:r>
          </a:p>
          <a:p>
            <a:r>
              <a:rPr lang="fr-BE" dirty="0" err="1"/>
              <a:t>GitLab</a:t>
            </a:r>
            <a:r>
              <a:rPr lang="fr-BE" dirty="0"/>
              <a:t> EE: Entreprise Edition distribution propriétaire</a:t>
            </a:r>
          </a:p>
          <a:p>
            <a:r>
              <a:rPr lang="fr-BE" dirty="0" err="1"/>
              <a:t>GitLab</a:t>
            </a:r>
            <a:r>
              <a:rPr lang="fr-BE" dirty="0"/>
              <a:t> CE: Community Edition distribution libre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4BCCF-E4D4-48E6-AA64-16C85F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BFB63-C986-4A07-91B9-F422BC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pic>
        <p:nvPicPr>
          <p:cNvPr id="20482" name="Picture 2" descr="upload.wikimedia.org/wikipedia/commons/thumb/e/...">
            <a:extLst>
              <a:ext uri="{FF2B5EF4-FFF2-40B4-BE49-F238E27FC236}">
                <a16:creationId xmlns:a16="http://schemas.microsoft.com/office/drawing/2014/main" id="{F675B637-9EAD-4ED9-ABAF-B89D1306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24" y="4595233"/>
            <a:ext cx="3718951" cy="1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629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1F09-EB5F-4EA2-9B5B-6DD90845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C683-6314-4208-A904-A9EC16A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UE Intégrée</a:t>
            </a:r>
          </a:p>
          <a:p>
            <a:pPr lvl="1"/>
            <a:r>
              <a:rPr lang="fr-BE" dirty="0"/>
              <a:t>Travail de groupe</a:t>
            </a:r>
          </a:p>
          <a:p>
            <a:pPr lvl="1"/>
            <a:r>
              <a:rPr lang="fr-BE" dirty="0"/>
              <a:t>Sur une thématique</a:t>
            </a:r>
          </a:p>
          <a:p>
            <a:pPr lvl="1"/>
            <a:r>
              <a:rPr lang="fr-FR" dirty="0"/>
              <a:t>Présentation oral et réalisation d'un rapport Pondération : 100%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56D15-3D31-4A22-BEFF-16EEFA4E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AF2867-0E6E-48D2-B6D6-375548C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0075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F8B3-59E1-48CA-A931-BA131A1C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Comparatif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61F54F2-D67D-46B9-9F6D-F128219AD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41279"/>
              </p:ext>
            </p:extLst>
          </p:nvPr>
        </p:nvGraphicFramePr>
        <p:xfrm>
          <a:off x="457200" y="1306513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440754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067205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518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GitLab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Bon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grande taille, possibilité de s’</a:t>
                      </a:r>
                      <a:r>
                        <a:rPr lang="fr-BE" dirty="0" err="1"/>
                        <a:t>auto-heberger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/Analytics</a:t>
                      </a:r>
                    </a:p>
                    <a:p>
                      <a:endParaRPr lang="fr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r>
                        <a:rPr lang="fr-BE" dirty="0"/>
                        <a:t>Code </a:t>
                      </a:r>
                      <a:r>
                        <a:rPr lang="fr-BE" dirty="0" err="1"/>
                        <a:t>Refactoring</a:t>
                      </a:r>
                      <a:endParaRPr lang="fr-BE" dirty="0"/>
                    </a:p>
                    <a:p>
                      <a:r>
                        <a:rPr lang="fr-BE" dirty="0"/>
                        <a:t>Collaboration </a:t>
                      </a:r>
                      <a:r>
                        <a:rPr lang="fr-BE" dirty="0" err="1"/>
                        <a:t>tools</a:t>
                      </a:r>
                      <a:endParaRPr lang="fr-BE" dirty="0"/>
                    </a:p>
                    <a:p>
                      <a:r>
                        <a:rPr lang="fr-BE" dirty="0" err="1"/>
                        <a:t>Debuging</a:t>
                      </a:r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</a:t>
                      </a:r>
                      <a:r>
                        <a:rPr lang="fr-BE" dirty="0" err="1"/>
                        <a:t>analytics</a:t>
                      </a:r>
                      <a:endParaRPr lang="fr-BE" dirty="0"/>
                    </a:p>
                    <a:p>
                      <a:r>
                        <a:rPr lang="fr-BE" dirty="0"/>
                        <a:t>Software </a:t>
                      </a:r>
                      <a:r>
                        <a:rPr lang="fr-BE" dirty="0" err="1"/>
                        <a:t>development</a:t>
                      </a:r>
                      <a:endParaRPr lang="fr-BE" dirty="0"/>
                    </a:p>
                    <a:p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4,8/5 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8586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67073-B570-43E4-80BF-6473CE46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7224C-703A-4222-BB45-5C39EF9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6905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4F2070-C927-44D1-9CF4-8637E99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FFF662-2993-46BF-AD85-91157852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BB7D3-F8A5-458E-B5EA-0EC6D8A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0406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F4B796-3CC3-46D0-AA84-3B07E77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8770ED-BAD6-4661-A992-037595AC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TFS (Microsoft team </a:t>
            </a:r>
            <a:r>
              <a:rPr lang="fr-FR" dirty="0" err="1"/>
              <a:t>Foundation</a:t>
            </a:r>
            <a:r>
              <a:rPr lang="fr-FR" dirty="0"/>
              <a:t> Server) </a:t>
            </a:r>
          </a:p>
          <a:p>
            <a:r>
              <a:rPr lang="fr-FR" dirty="0"/>
              <a:t> lancé en 2005</a:t>
            </a:r>
          </a:p>
          <a:p>
            <a:r>
              <a:rPr lang="fr-FR" dirty="0"/>
              <a:t>Microsoft </a:t>
            </a:r>
          </a:p>
          <a:p>
            <a:r>
              <a:rPr lang="fr-FR" dirty="0"/>
              <a:t>S’</a:t>
            </a:r>
            <a:r>
              <a:rPr lang="fr-FR" dirty="0" err="1"/>
              <a:t>integre</a:t>
            </a:r>
            <a:r>
              <a:rPr lang="fr-FR" dirty="0"/>
              <a:t> facilement à Visual studio ou Eclipse</a:t>
            </a:r>
          </a:p>
          <a:p>
            <a:r>
              <a:rPr lang="fr-FR" dirty="0"/>
              <a:t>Changement de nom en 2018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F596AD-4F30-4671-AEDC-FA5AFD8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9D014-BB15-4A4E-939F-C7E503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14635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9F07-485E-4C7F-AC0C-F66B5BA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97CA-D135-494C-A385-B41940F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Fonctionnalités:</a:t>
            </a:r>
          </a:p>
          <a:p>
            <a:pPr lvl="1"/>
            <a:r>
              <a:rPr lang="fr-BE" dirty="0"/>
              <a:t>Gestion du code source</a:t>
            </a:r>
          </a:p>
          <a:p>
            <a:pPr lvl="1"/>
            <a:r>
              <a:rPr lang="fr-BE" dirty="0"/>
              <a:t>Gestion des exigences</a:t>
            </a:r>
          </a:p>
          <a:p>
            <a:pPr lvl="1"/>
            <a:r>
              <a:rPr lang="fr-BE" dirty="0"/>
              <a:t>Gestion de projet</a:t>
            </a:r>
          </a:p>
          <a:p>
            <a:pPr lvl="1"/>
            <a:r>
              <a:rPr lang="fr-BE" dirty="0"/>
              <a:t>Gestion des test</a:t>
            </a:r>
          </a:p>
          <a:p>
            <a:pPr lvl="1"/>
            <a:r>
              <a:rPr lang="fr-BE" dirty="0"/>
              <a:t>Gestion du </a:t>
            </a:r>
            <a:r>
              <a:rPr lang="fr-BE" dirty="0" err="1"/>
              <a:t>reporting</a:t>
            </a:r>
            <a:endParaRPr lang="fr-BE" dirty="0"/>
          </a:p>
          <a:p>
            <a:pPr lvl="1"/>
            <a:r>
              <a:rPr lang="fr-BE" dirty="0"/>
              <a:t>Gestion de compilation automatisée</a:t>
            </a:r>
          </a:p>
          <a:p>
            <a:pPr lvl="1"/>
            <a:r>
              <a:rPr lang="fr-BE" dirty="0"/>
              <a:t>Gestion du laboratoire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EE5CDA-82AC-4475-BBA2-A4CD6D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DC0B-0C5C-4823-9051-0104856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80207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28925B-B83C-419D-A3AF-51456B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 </a:t>
            </a:r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B23C0-BC1C-4331-98FC-EAA4B94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DC4BA-4F48-4559-ABB5-8B851AA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95116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F91F3-9E6A-468B-9D14-31C4F27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2A3E6C-7A6E-4093-BBCC-63C1DA0D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7" y="1306513"/>
            <a:ext cx="7224485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C83C-3174-46C3-886D-9DAC524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91BB-1639-4D41-BD88-A030D60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13877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92B-6A97-4DF1-B620-710E01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2002-C339-48CC-900C-03CAEEE6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9321"/>
            <a:ext cx="8229600" cy="4046842"/>
          </a:xfrm>
        </p:spPr>
        <p:txBody>
          <a:bodyPr/>
          <a:lstStyle/>
          <a:p>
            <a:r>
              <a:rPr lang="fr-BE" dirty="0"/>
              <a:t>On retrouve un ensemble de fonctionnalité</a:t>
            </a:r>
          </a:p>
          <a:p>
            <a:pPr lvl="1"/>
            <a:r>
              <a:rPr lang="fr-BE" dirty="0"/>
              <a:t>Code, on y retrouve votre code source,</a:t>
            </a:r>
          </a:p>
          <a:p>
            <a:pPr lvl="1"/>
            <a:r>
              <a:rPr lang="fr-BE" dirty="0"/>
              <a:t>Issues la gestion des bug, fonctionnalité</a:t>
            </a:r>
          </a:p>
          <a:p>
            <a:pPr lvl="1"/>
            <a:r>
              <a:rPr lang="fr-BE" dirty="0"/>
              <a:t>Action déploiement automatique…</a:t>
            </a:r>
          </a:p>
          <a:p>
            <a:pPr lvl="1"/>
            <a:r>
              <a:rPr lang="fr-BE" dirty="0"/>
              <a:t>Projet, pour la gestion de projet</a:t>
            </a:r>
          </a:p>
          <a:p>
            <a:pPr lvl="1"/>
            <a:r>
              <a:rPr lang="fr-BE" dirty="0"/>
              <a:t>Wiki, la création d’une page de wiki</a:t>
            </a:r>
          </a:p>
          <a:p>
            <a:pPr lvl="1"/>
            <a:r>
              <a:rPr lang="fr-BE" dirty="0" err="1"/>
              <a:t>Sécurity</a:t>
            </a:r>
            <a:r>
              <a:rPr lang="fr-BE" dirty="0"/>
              <a:t>, vous retourne les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0CC82-771C-41B2-B75C-6CC4A73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C3580-3214-475A-BDCD-109E746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97EBE-5162-48D7-9AE6-FDFE8657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026"/>
            <a:ext cx="7114784" cy="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17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222-7AEA-42DA-9626-EA6ADA6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66BB9F3-9261-433F-88D6-C3AF59DB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3" b="17192"/>
          <a:stretch/>
        </p:blipFill>
        <p:spPr>
          <a:xfrm>
            <a:off x="457200" y="2011401"/>
            <a:ext cx="8073025" cy="282364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D5AD29-056C-42E2-9C6C-F27ED87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C9DAA3-D80E-4512-B7EC-4B213C6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6833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B4B-0B72-4C50-9462-AD13388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1624D2C-6B21-4CD8-AB13-8640AA41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2820"/>
            <a:ext cx="8229600" cy="34470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A8A84A-2A5B-4695-A87A-8ADEEDF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7BFBD-A2B4-4FF2-AC0F-1B85F61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07470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BAD1-8E20-4815-9E78-9F01FFFD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58305-EEB0-4259-9D0A-0D3FE172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/>
          </a:bodyPr>
          <a:lstStyle/>
          <a:p>
            <a:r>
              <a:rPr lang="fr-BE" b="1" dirty="0"/>
              <a:t>demande de relecture</a:t>
            </a:r>
            <a:r>
              <a:rPr lang="fr-FR" b="1" dirty="0"/>
              <a:t> de code par un pair développeur avant le merge d'une branche sur une autre.</a:t>
            </a:r>
          </a:p>
          <a:p>
            <a:r>
              <a:rPr lang="fr-FR" b="1" dirty="0"/>
              <a:t>Besoin d’utilisation du système de branche</a:t>
            </a:r>
          </a:p>
          <a:p>
            <a:endParaRPr lang="fr-BE" dirty="0"/>
          </a:p>
        </p:txBody>
      </p:sp>
      <p:pic>
        <p:nvPicPr>
          <p:cNvPr id="1026" name="Picture 2" descr="What is the difference between `git merge` and `git merge --no-ff`? - Stack  Overflow">
            <a:extLst>
              <a:ext uri="{FF2B5EF4-FFF2-40B4-BE49-F238E27FC236}">
                <a16:creationId xmlns:a16="http://schemas.microsoft.com/office/drawing/2014/main" id="{2D413E13-3694-44B6-9BA7-91ED6647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909520"/>
            <a:ext cx="4038600" cy="36145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7E59A-9D3A-4594-8185-C2203AE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323132-24C5-42C7-AF31-59C93C1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836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0D5F-83B8-42A0-A5E9-BF2439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A0CA3-0ED1-4AA3-9498-9C7EB87C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Outils utilisé:</a:t>
            </a:r>
          </a:p>
          <a:p>
            <a:pPr lvl="1"/>
            <a:r>
              <a:rPr lang="fr-BE" dirty="0"/>
              <a:t>Git</a:t>
            </a:r>
          </a:p>
          <a:p>
            <a:pPr lvl="2"/>
            <a:r>
              <a:rPr lang="fr-BE" dirty="0"/>
              <a:t>GitHub, </a:t>
            </a:r>
            <a:r>
              <a:rPr lang="fr-BE" dirty="0" err="1"/>
              <a:t>Gitlab</a:t>
            </a:r>
            <a:r>
              <a:rPr lang="fr-BE" dirty="0"/>
              <a:t>, azure </a:t>
            </a:r>
            <a:r>
              <a:rPr lang="fr-BE" dirty="0" err="1"/>
              <a:t>devops</a:t>
            </a:r>
            <a:endParaRPr lang="fr-BE" dirty="0"/>
          </a:p>
          <a:p>
            <a:pPr lvl="1"/>
            <a:r>
              <a:rPr lang="fr-BE" dirty="0"/>
              <a:t>Outil de collaboration et gestion du temps</a:t>
            </a:r>
          </a:p>
          <a:p>
            <a:pPr lvl="2"/>
            <a:r>
              <a:rPr lang="fr-BE" dirty="0"/>
              <a:t>Trello</a:t>
            </a:r>
          </a:p>
          <a:p>
            <a:pPr lvl="2"/>
            <a:r>
              <a:rPr lang="fr-BE" dirty="0"/>
              <a:t>Office 365</a:t>
            </a:r>
          </a:p>
          <a:p>
            <a:pPr lvl="2"/>
            <a:r>
              <a:rPr lang="fr-BE" dirty="0"/>
              <a:t>SharePoint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marL="914400" lvl="2" indent="0">
              <a:buNone/>
            </a:pP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41BBA-0183-4CF0-A0F1-2075AB9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77C4F-AA33-4939-BBD6-0E8E2E8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0067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E41E2C-3C45-43D6-A652-27BEA114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98AE9-58C4-4AFE-A929-7FAF4EE0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E3840-051C-48DB-9016-C82E58B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E8094-8E1C-4B15-A4B5-B748D2CE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068"/>
            <a:ext cx="9144000" cy="8305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3BD63-D77C-4E29-AC98-EE54DC3F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970238"/>
            <a:ext cx="6804025" cy="30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000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0A588-EA4F-45FB-AFDD-E5E1DCF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24F8C7-B2F0-4237-8D4D-70B1F3B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AE0F5-3A56-4CEA-8B45-D9E3980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6935DA-5206-4C00-B175-68ECBDB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430"/>
            <a:ext cx="9144000" cy="35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112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357C9-8889-4A40-BDE8-21DE573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4C85-DA2A-483F-950E-9762B51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E956B-1A18-4EC4-861E-385D474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31D06-3B0A-42CE-B94D-82540D52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02" y="1454657"/>
            <a:ext cx="4985823" cy="45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5903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5DBE-E12D-4E42-9165-9359784B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Sécurité des branches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38AC74-8E68-4C26-9C26-61DF76F3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869DE-419C-4BE3-BFB0-579F30A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EF2FC9-65F4-4D08-8FD8-7DB460E8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56449"/>
            <a:ext cx="8229600" cy="47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379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39442-69A2-4995-8D68-3ACC7F3E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Fermeture automatique d’une issue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1B40F6-842D-4F78-BC11-3AD6B64E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Vous pouvez fermer une issue automatiquement avec vos commit.</a:t>
            </a:r>
          </a:p>
          <a:p>
            <a:r>
              <a:rPr lang="fr-BE" dirty="0"/>
              <a:t>Lors du push sur le serveur</a:t>
            </a:r>
          </a:p>
          <a:p>
            <a:r>
              <a:rPr lang="fr-BE" dirty="0"/>
              <a:t>Pour cela il faut commencer par un des mots suivant dans le </a:t>
            </a:r>
            <a:r>
              <a:rPr lang="fr-BE" dirty="0" err="1"/>
              <a:t>text</a:t>
            </a:r>
            <a:r>
              <a:rPr lang="fr-BE" dirty="0"/>
              <a:t> du commit: </a:t>
            </a:r>
          </a:p>
          <a:p>
            <a:pPr lvl="1"/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close, closes,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closed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fix, fixes,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fixed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resolves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resolved</a:t>
            </a:r>
            <a:endParaRPr lang="fr-FR" alt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fr-FR" altLang="fr-FR" sz="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fr-FR" sz="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altLang="fr-FR" sz="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fr-FR" altLang="fr-FR" sz="6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BE" dirty="0"/>
              <a:t>Suivit de #numero de l’issue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E748C-5841-4D00-9565-9CFE24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2DD17A-1E57-4911-A687-A8EB37C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8347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31CF4-CC6E-4E92-B841-BA2AD1C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Clé 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A9EDB-75BE-4457-919F-5303271D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Utilisation d’une clé </a:t>
            </a:r>
            <a:r>
              <a:rPr lang="fr-BE" dirty="0" err="1"/>
              <a:t>ssh</a:t>
            </a:r>
            <a:endParaRPr lang="fr-BE" dirty="0"/>
          </a:p>
          <a:p>
            <a:r>
              <a:rPr lang="fr-BE" dirty="0"/>
              <a:t>Déploiement du code facilement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0A1C4-5042-4E65-870F-005A55A6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79BBE-6621-4722-A907-242BF79E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  <p:pic>
        <p:nvPicPr>
          <p:cNvPr id="1026" name="Picture 2" descr="communication SSH">
            <a:extLst>
              <a:ext uri="{FF2B5EF4-FFF2-40B4-BE49-F238E27FC236}">
                <a16:creationId xmlns:a16="http://schemas.microsoft.com/office/drawing/2014/main" id="{059FC378-9DDF-44DB-BD4F-293A9DEA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5" y="2514543"/>
            <a:ext cx="7215530" cy="20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95922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F5BF6-4C49-4B70-8747-D5F19C2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de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402E-BCD3-4672-9E1F-8D4FE0D0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ssh</a:t>
            </a:r>
            <a:r>
              <a:rPr lang="fr-BE" b="1" dirty="0"/>
              <a:t>-keygen</a:t>
            </a:r>
          </a:p>
          <a:p>
            <a:endParaRPr lang="fr-BE" b="1" dirty="0"/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Ensuite rendez-vous sur votre profile d’application exemple sur </a:t>
            </a:r>
            <a:r>
              <a:rPr lang="fr-BE" b="1" dirty="0" err="1"/>
              <a:t>github</a:t>
            </a:r>
            <a:endParaRPr lang="fr-BE" b="1" dirty="0"/>
          </a:p>
          <a:p>
            <a:pPr marL="0" indent="0">
              <a:buNone/>
            </a:pPr>
            <a:endParaRPr lang="fr-BE" b="1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913D2A-9113-4146-B747-04E4604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E0EA7-4149-4F9E-AA50-EFC0CCC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6881DA-DB33-4723-A938-E01F303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" y="1919949"/>
            <a:ext cx="8047548" cy="1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9643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D074-8A7D-4846-B115-E0ADD93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Ajouter une clé </a:t>
            </a:r>
            <a:r>
              <a:rPr lang="fr-BE" dirty="0" err="1"/>
              <a:t>ssh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AED29-FC51-456E-9380-4C86D5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11D5A-8E6E-4FE5-B0E1-087FCFD1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93C3FD-0971-45DB-B32E-580A2DA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  <p:pic>
        <p:nvPicPr>
          <p:cNvPr id="2050" name="Picture 2" descr="settings ssh github">
            <a:extLst>
              <a:ext uri="{FF2B5EF4-FFF2-40B4-BE49-F238E27FC236}">
                <a16:creationId xmlns:a16="http://schemas.microsoft.com/office/drawing/2014/main" id="{C66818D3-A206-4154-BC24-B9BDF88C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543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7797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8CD3-91A5-4C88-95C5-BF88F8F1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en clonant un </a:t>
            </a:r>
            <a:r>
              <a:rPr lang="fr-BE" dirty="0" err="1"/>
              <a:t>Dépot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4FDD6-FF25-4FAA-9527-E0B331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D881A-91B1-48DB-919B-5242C8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  <p:pic>
        <p:nvPicPr>
          <p:cNvPr id="3074" name="Picture 2" descr="cloner un dépôt git en ssh">
            <a:extLst>
              <a:ext uri="{FF2B5EF4-FFF2-40B4-BE49-F238E27FC236}">
                <a16:creationId xmlns:a16="http://schemas.microsoft.com/office/drawing/2014/main" id="{491D8AE2-3D06-4130-A0E9-B25D52C5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" y="1306513"/>
            <a:ext cx="7742593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24616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C1625-59F0-4B6D-98D5-9E5FB043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workflow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8EB18-1110-4437-88B2-5B2E4FE4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arenR"/>
            </a:pPr>
            <a:r>
              <a:rPr lang="fr-BE" dirty="0"/>
              <a:t>Déterminer les besoin</a:t>
            </a:r>
          </a:p>
          <a:p>
            <a:pPr marL="1371600" lvl="2" indent="-514350">
              <a:buAutoNum type="arabicParenR"/>
            </a:pPr>
            <a:r>
              <a:rPr lang="fr-BE" dirty="0"/>
              <a:t>La manière dont on veux coder</a:t>
            </a:r>
          </a:p>
          <a:p>
            <a:pPr marL="1371600" lvl="2" indent="-514350">
              <a:buAutoNum type="arabicParenR"/>
            </a:pPr>
            <a:r>
              <a:rPr lang="fr-BE" dirty="0"/>
              <a:t>Tester les nouvelles fonctionnalité avant la mise en production?</a:t>
            </a:r>
          </a:p>
          <a:p>
            <a:pPr marL="1371600" lvl="2" indent="-514350">
              <a:buAutoNum type="arabicParenR"/>
            </a:pPr>
            <a:r>
              <a:rPr lang="fr-BE" dirty="0"/>
              <a:t>Gestion des urgences ?</a:t>
            </a:r>
          </a:p>
          <a:p>
            <a:pPr marL="1371600" lvl="2" indent="-514350">
              <a:buAutoNum type="arabicParenR"/>
            </a:pPr>
            <a:r>
              <a:rPr lang="fr-BE" dirty="0"/>
              <a:t>Livraison continue </a:t>
            </a:r>
          </a:p>
          <a:p>
            <a:pPr marL="1371600" lvl="2" indent="-514350">
              <a:buAutoNum type="arabicParenR"/>
            </a:pPr>
            <a:r>
              <a:rPr lang="fr-BE" dirty="0"/>
              <a:t>Release maîtrisé </a:t>
            </a:r>
          </a:p>
          <a:p>
            <a:pPr marL="1371600" lvl="2" indent="-514350">
              <a:buAutoNum type="arabicParenR"/>
            </a:pPr>
            <a:r>
              <a:rPr lang="fr-BE" dirty="0"/>
              <a:t>Nombre de machine disponible </a:t>
            </a:r>
          </a:p>
          <a:p>
            <a:pPr marL="1371600" lvl="2" indent="-514350">
              <a:buAutoNum type="arabicParenR"/>
            </a:pPr>
            <a:r>
              <a:rPr lang="fr-BE" dirty="0"/>
              <a:t>Quel architecture de test </a:t>
            </a:r>
          </a:p>
          <a:p>
            <a:pPr marL="971550" lvl="1" indent="-514350">
              <a:buAutoNum type="arabicParenR"/>
            </a:pPr>
            <a:r>
              <a:rPr lang="fr-BE" dirty="0"/>
              <a:t>Voici un exemple de workflow, ils sont personnalisable au besoin.</a:t>
            </a:r>
          </a:p>
          <a:p>
            <a:pPr marL="857250" lvl="2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7326F-3CA7-4797-8279-34D3A40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720E2-BDB4-4010-9123-A3A346D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83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43AA-24EB-4243-B504-1E32A19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C7D547-A34A-48A7-8EF6-2FAE09E42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Logiciel de versioning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E6886-1BEA-4EBE-8FFA-06C4701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563B6-C1C3-4C0D-8D25-961950F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6399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Abstraction d'un workflow Git</a:t>
            </a:r>
          </a:p>
          <a:p>
            <a:r>
              <a:rPr lang="fr-FR" dirty="0"/>
              <a:t> le plus populaire des workflows git</a:t>
            </a:r>
          </a:p>
          <a:p>
            <a:r>
              <a:rPr lang="fr-FR" dirty="0"/>
              <a:t>Intéressant pour des équipes grandissante </a:t>
            </a:r>
          </a:p>
          <a:p>
            <a:r>
              <a:rPr lang="fr-FR" dirty="0"/>
              <a:t>Méthode Agile</a:t>
            </a:r>
          </a:p>
          <a:p>
            <a:r>
              <a:rPr lang="fr-FR" dirty="0"/>
              <a:t>Livraison continue 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89823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BE" dirty="0"/>
              <a:t>2 Branches principales</a:t>
            </a:r>
          </a:p>
          <a:p>
            <a:pPr lvl="1"/>
            <a:r>
              <a:rPr lang="fr-BE" dirty="0"/>
              <a:t>Master </a:t>
            </a:r>
          </a:p>
          <a:p>
            <a:pPr lvl="1"/>
            <a:r>
              <a:rPr lang="fr-BE" dirty="0" err="1"/>
              <a:t>Develop</a:t>
            </a:r>
            <a:r>
              <a:rPr lang="fr-BE" dirty="0"/>
              <a:t>: branche ou part tous les développeur</a:t>
            </a:r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4D7E3C2-35C0-4530-B848-41DFE4F3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12" y="3429000"/>
            <a:ext cx="52863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89158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FR" dirty="0"/>
              <a:t>3 branches de «second» niveau :</a:t>
            </a:r>
          </a:p>
          <a:p>
            <a:r>
              <a:rPr lang="fr-FR" dirty="0" err="1"/>
              <a:t>Feature</a:t>
            </a:r>
            <a:r>
              <a:rPr lang="fr-FR" dirty="0"/>
              <a:t>/XYZ: Commencement d’une nouvelle fonctionnalité</a:t>
            </a:r>
          </a:p>
          <a:p>
            <a:r>
              <a:rPr lang="fr-FR" dirty="0"/>
              <a:t>Pas d’interaction avec la branche master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49F8EE9-B9F3-4B91-A0D1-EF936CDC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4" y="3429000"/>
            <a:ext cx="4718281" cy="28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3871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r>
              <a:rPr lang="fr-FR" sz="2600" dirty="0"/>
              <a:t>release/XYZ: Lie la branche </a:t>
            </a:r>
            <a:r>
              <a:rPr lang="fr-FR" sz="2600" dirty="0" err="1"/>
              <a:t>develop</a:t>
            </a:r>
            <a:r>
              <a:rPr lang="fr-FR" sz="2600" dirty="0"/>
              <a:t> à la branche master</a:t>
            </a:r>
          </a:p>
          <a:p>
            <a:pPr>
              <a:lnSpc>
                <a:spcPct val="90000"/>
              </a:lnSpc>
            </a:pPr>
            <a:r>
              <a:rPr lang="fr-FR" sz="2600" dirty="0"/>
              <a:t>On push la </a:t>
            </a:r>
            <a:r>
              <a:rPr lang="fr-FR" sz="2600" dirty="0" err="1"/>
              <a:t>rélease</a:t>
            </a:r>
            <a:r>
              <a:rPr lang="fr-FR" sz="2600" dirty="0"/>
              <a:t> seulement sur la master et la </a:t>
            </a:r>
            <a:r>
              <a:rPr lang="fr-FR" sz="2600" dirty="0" err="1"/>
              <a:t>devolps</a:t>
            </a:r>
            <a:r>
              <a:rPr lang="fr-FR" sz="2600" dirty="0"/>
              <a:t> </a:t>
            </a:r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600" dirty="0"/>
              <a:t>	</a:t>
            </a: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74A6E801-CE4B-48DA-B267-5488EA75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444635"/>
            <a:ext cx="4038600" cy="254431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36993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pic>
        <p:nvPicPr>
          <p:cNvPr id="7172" name="Picture 4" descr="Image for post">
            <a:extLst>
              <a:ext uri="{FF2B5EF4-FFF2-40B4-BE49-F238E27FC236}">
                <a16:creationId xmlns:a16="http://schemas.microsoft.com/office/drawing/2014/main" id="{63047ED0-7847-427B-8672-EB584094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8235"/>
            <a:ext cx="4038600" cy="28371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 err="1"/>
              <a:t>Hotfix</a:t>
            </a:r>
            <a:r>
              <a:rPr lang="fr-FR"/>
              <a:t>/XYZ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Publication rapide des fix de bug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Tiré de la master et repoussé sur la master et la </a:t>
            </a:r>
            <a:r>
              <a:rPr lang="fr-FR" sz="2800" err="1"/>
              <a:t>devlop</a:t>
            </a:r>
            <a:r>
              <a:rPr lang="fr-FR" sz="280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800"/>
          </a:p>
          <a:p>
            <a:pPr>
              <a:lnSpc>
                <a:spcPct val="90000"/>
              </a:lnSpc>
            </a:pPr>
            <a:endParaRPr lang="fr-FR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80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27219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5FD664F-AB39-4678-B3A5-CA36324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gitflow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877E9A7-5E2D-49B8-8240-DE63E24B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Ne résous pas tous les problème</a:t>
            </a:r>
          </a:p>
          <a:p>
            <a:pPr lvl="1"/>
            <a:r>
              <a:rPr lang="fr-BE" dirty="0"/>
              <a:t>Absence de la phase de teste</a:t>
            </a:r>
          </a:p>
          <a:p>
            <a:pPr lvl="1"/>
            <a:r>
              <a:rPr lang="fr-BE" dirty="0"/>
              <a:t>Comment commencer une nouvelle fonctionnalité sans embarquer des bugs</a:t>
            </a:r>
          </a:p>
          <a:p>
            <a:pPr lvl="1"/>
            <a:r>
              <a:rPr lang="fr-BE" dirty="0"/>
              <a:t>Workflow complexe </a:t>
            </a:r>
          </a:p>
          <a:p>
            <a:pPr lvl="1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EABA1-1432-4185-8308-A25300A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FFC7-3E95-4B9C-B05F-E25E3CF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280359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EE5E0-9DEB-4DD4-9BB7-6DD1BEF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r>
              <a:rPr lang="fr-BE" dirty="0"/>
              <a:t> </a:t>
            </a:r>
            <a:r>
              <a:rPr lang="fr-BE" dirty="0" err="1"/>
              <a:t>FLow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E5275-53D1-45AB-A63C-9BE2FC9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6 points fondamentaux :</a:t>
            </a:r>
          </a:p>
          <a:p>
            <a:pPr lvl="1"/>
            <a:r>
              <a:rPr lang="fr-FR" sz="2000" dirty="0"/>
              <a:t>Tout ce qui est sur master est stable et déployable</a:t>
            </a:r>
          </a:p>
          <a:p>
            <a:pPr lvl="1"/>
            <a:r>
              <a:rPr lang="fr-FR" sz="2000" dirty="0"/>
              <a:t>Pour travailler sur quelque-chose, la branche doit avoir un nom significatif. Comme : </a:t>
            </a:r>
            <a:r>
              <a:rPr lang="fr-FR" sz="2000" dirty="0" err="1"/>
              <a:t>feature</a:t>
            </a:r>
            <a:r>
              <a:rPr lang="fr-FR" sz="2000" dirty="0"/>
              <a:t>/</a:t>
            </a:r>
            <a:r>
              <a:rPr lang="fr-FR" sz="2000" dirty="0" err="1"/>
              <a:t>add</a:t>
            </a:r>
            <a:r>
              <a:rPr lang="fr-FR" sz="2000" dirty="0"/>
              <a:t>-menu…</a:t>
            </a:r>
          </a:p>
          <a:p>
            <a:pPr lvl="1"/>
            <a:r>
              <a:rPr lang="fr-FR" sz="2000" dirty="0" err="1"/>
              <a:t>ll</a:t>
            </a:r>
            <a:r>
              <a:rPr lang="fr-FR" sz="2000" dirty="0"/>
              <a:t> faut </a:t>
            </a:r>
            <a:r>
              <a:rPr lang="fr-FR" sz="2000" dirty="0" err="1"/>
              <a:t>commiter</a:t>
            </a:r>
            <a:r>
              <a:rPr lang="fr-FR" sz="2000" dirty="0"/>
              <a:t> sur cette branche localement et régulièrement pusher sur une branche du même nom sur le serveur</a:t>
            </a:r>
          </a:p>
          <a:p>
            <a:pPr lvl="1"/>
            <a:r>
              <a:rPr lang="fr-FR" sz="2000" dirty="0"/>
              <a:t>Une fois le développement terminé, ouvrir une pull </a:t>
            </a:r>
            <a:r>
              <a:rPr lang="fr-FR" sz="2000" dirty="0" err="1"/>
              <a:t>request</a:t>
            </a:r>
            <a:r>
              <a:rPr lang="fr-FR" sz="2000" dirty="0"/>
              <a:t> sur master pour recueillir du feedback et des tests.</a:t>
            </a:r>
          </a:p>
          <a:p>
            <a:pPr lvl="1"/>
            <a:r>
              <a:rPr lang="fr-FR" sz="2000" dirty="0"/>
              <a:t>Une fois les feux au vert, merger sur master</a:t>
            </a:r>
          </a:p>
          <a:p>
            <a:pPr lvl="1"/>
            <a:r>
              <a:rPr lang="fr-FR" sz="2000" dirty="0"/>
              <a:t>Déployer directement après le merge</a:t>
            </a:r>
          </a:p>
          <a:p>
            <a:pPr lvl="1"/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3FF4E4-2330-4C92-8096-336E375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8D8ACD-CED8-48C2-9A50-D06D743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55335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CFDAF-AB28-491A-BF18-7A6EAEE9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OVH UX Flow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B7272-C731-46B1-B1A9-811A16F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93777-CB8E-4945-9AF4-CCCC0C56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0CA9BF54-F577-45A0-876D-A73A2685A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97025"/>
            <a:ext cx="7372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14252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78C0-F0AF-46F4-A900-E247D7A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dans nos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E1A33-A1EA-4B4D-9862-A4FB61FC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est de moins en moins utiles de maitriser les commandes, le logiciel est directement intégrer à des outils de développement 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FB9CB-60DF-471F-9529-974ACB5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5E7D4-E6E2-4D48-A3EC-C442A6D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B0755-D3AC-4092-A698-D04B2DA5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95625"/>
            <a:ext cx="42957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22850A-33CD-41C3-A6D1-CF791A1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6" y="3925132"/>
            <a:ext cx="4807105" cy="2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8942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7FF3-EB45-4160-9654-A155BF5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25D5A-DB5E-4E61-A781-A2394C5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Avantage et </a:t>
            </a:r>
            <a:r>
              <a:rPr lang="fr-BE" dirty="0" err="1"/>
              <a:t>incovenient</a:t>
            </a:r>
            <a:endParaRPr lang="fr-BE" dirty="0"/>
          </a:p>
          <a:p>
            <a:r>
              <a:rPr lang="fr-BE" dirty="0"/>
              <a:t>Intégration de git dans les logiciel </a:t>
            </a:r>
          </a:p>
          <a:p>
            <a:r>
              <a:rPr lang="fr-BE" dirty="0">
                <a:hlinkClick r:id="rId2"/>
              </a:rPr>
              <a:t>https://visuresolutions.com/fr/microsoft-tfs-azure-devops/#:~:text=Microsoft%20Team%20Foundation%20Server%2C%20ou,de%20gestion%20des%20versions%20aux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5F083-7238-4E7B-B6EC-DEDE90D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77C2E-881D-4EE8-B415-E80037C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148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A36447-2F58-4E12-B81E-68E745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75" y="2620831"/>
            <a:ext cx="4276725" cy="14192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46711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4769-F353-4FC4-BF3A-6656974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96637"/>
            <a:ext cx="7772400" cy="1362075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9A9E7-913B-4D7A-A7C9-CB4D9D78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23A9B-A490-4ED1-93C3-6709651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80</a:t>
            </a:fld>
            <a:endParaRPr lang="fr-FR"/>
          </a:p>
        </p:txBody>
      </p:sp>
      <p:pic>
        <p:nvPicPr>
          <p:cNvPr id="10242" name="Picture 2" descr="Conceptual image, Agile work item type">
            <a:extLst>
              <a:ext uri="{FF2B5EF4-FFF2-40B4-BE49-F238E27FC236}">
                <a16:creationId xmlns:a16="http://schemas.microsoft.com/office/drawing/2014/main" id="{D6D04384-65C5-442A-8B0D-D4296D5B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71" y="3400134"/>
            <a:ext cx="4519794" cy="27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48374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6C1F0B3-BCF4-428E-BED2-85D8194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615A1-4C05-4BC0-97E5-F8EA0E2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0E16D-AE0E-4603-813E-6E464811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883D787-E690-49C9-9616-BF7F19925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65" y="1581947"/>
            <a:ext cx="5567361" cy="4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75720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5AFE-49E7-42EB-B26B-BD143178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968DE3-0ACA-46FD-9694-4E7048F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38B9D-9B45-4CFF-8735-DF51329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7C5A13-028D-4927-A7CE-700D168EA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3" y="1414898"/>
            <a:ext cx="7552074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75633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0CED-F678-4614-B59A-769C429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 1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2F83777-AD44-44AA-9045-43A003FD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compte sur une des 3 </a:t>
            </a:r>
            <a:r>
              <a:rPr lang="fr-BE" dirty="0" err="1"/>
              <a:t>platformes</a:t>
            </a:r>
            <a:r>
              <a:rPr lang="fr-BE" dirty="0"/>
              <a:t>.</a:t>
            </a:r>
          </a:p>
          <a:p>
            <a:r>
              <a:rPr lang="fr-BE" dirty="0"/>
              <a:t>Création d’un projet</a:t>
            </a:r>
          </a:p>
          <a:p>
            <a:r>
              <a:rPr lang="fr-BE" dirty="0"/>
              <a:t>Création d’une issue, et fermer la automatiquement avec un push </a:t>
            </a:r>
          </a:p>
          <a:p>
            <a:r>
              <a:rPr lang="fr-BE" dirty="0"/>
              <a:t>Créer 3 branche (Master, </a:t>
            </a:r>
            <a:r>
              <a:rPr lang="fr-BE" dirty="0" err="1"/>
              <a:t>PreProd</a:t>
            </a:r>
            <a:r>
              <a:rPr lang="fr-BE" dirty="0"/>
              <a:t>, test) qui oblige un pull </a:t>
            </a:r>
            <a:r>
              <a:rPr lang="fr-BE" dirty="0" err="1"/>
              <a:t>request</a:t>
            </a:r>
            <a:r>
              <a:rPr lang="fr-BE" dirty="0"/>
              <a:t> pour mettre de l’information dessus)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06285B-EE63-472E-8C69-118C1A22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D333B4-7453-4FDA-B3A4-287654E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3263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DC2A8-6A10-4316-9518-B00B931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68C6F-8C18-442E-8AA0-4EC9D48F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une clé SSH </a:t>
            </a:r>
          </a:p>
          <a:p>
            <a:r>
              <a:rPr lang="fr-BE" dirty="0"/>
              <a:t>Mise en place d’issue avec des tag qui correspond à une gestion de projet pour un site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A1F82-BDE6-4B6F-941C-9586C368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0CB72-2BA9-43B5-BAC5-52F9818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77103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F34B5-EFC4-4B5B-BE19-2E22A6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F1649-4700-4FC2-95C7-7A22310A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Créer un projet avec les même règles que pour l’exercice 1</a:t>
            </a:r>
          </a:p>
          <a:p>
            <a:r>
              <a:rPr lang="fr-BE" dirty="0"/>
              <a:t>Mise en place d’un déploiement automatique en SSH sur un serveur distant.</a:t>
            </a:r>
          </a:p>
          <a:p>
            <a:r>
              <a:rPr lang="fr-BE" dirty="0"/>
              <a:t>Mise en place de teste automatique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CAF84-2861-4277-8B06-AAEDB6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78FA3-D386-45D8-8A58-B31F6A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91131"/>
      </p:ext>
    </p:extLst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CBD7-4C0A-45BA-B8B0-5DEE25A7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5A8DA-89F5-428A-BDE3-4921CBAE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Déploiement d’un </a:t>
            </a:r>
            <a:r>
              <a:rPr lang="fr-BE" dirty="0" err="1"/>
              <a:t>gitlab</a:t>
            </a:r>
            <a:r>
              <a:rPr lang="fr-BE" dirty="0"/>
              <a:t> en local sur une VM</a:t>
            </a:r>
          </a:p>
          <a:p>
            <a:r>
              <a:rPr lang="fr-BE" dirty="0"/>
              <a:t>Test des différentes possibilité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99D03-F21F-4E18-B8F2-A40A36C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6A922-7205-4214-A876-7BC668AC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8863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6E27AB-B3FC-4002-887B-8135B6E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3" y="1986171"/>
            <a:ext cx="4740432" cy="2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87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cuments_Henallux-Modele_de_presentation_PowerPoint" id="{370155B6-091B-A34E-A2B5-5F95EF739649}" vid="{680BE44A-BE98-1D49-88A6-EC75AFB3F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517D294B50348B28689E60A124EDF" ma:contentTypeVersion="9" ma:contentTypeDescription="Crée un document." ma:contentTypeScope="" ma:versionID="0f58c72ed1b3a37eaaf136f7c54abac5">
  <xsd:schema xmlns:xsd="http://www.w3.org/2001/XMLSchema" xmlns:xs="http://www.w3.org/2001/XMLSchema" xmlns:p="http://schemas.microsoft.com/office/2006/metadata/properties" xmlns:ns2="9b3537cf-542e-40f6-b3b3-b6842536eba3" xmlns:ns3="468ad92b-140f-4156-bde7-23aa86ab1975" targetNamespace="http://schemas.microsoft.com/office/2006/metadata/properties" ma:root="true" ma:fieldsID="7f324f195a0337677a32c19e10c4d82f" ns2:_="" ns3:_="">
    <xsd:import namespace="9b3537cf-542e-40f6-b3b3-b6842536eba3"/>
    <xsd:import namespace="468ad92b-140f-4156-bde7-23aa86ab1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537cf-542e-40f6-b3b3-b6842536e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d92b-140f-4156-bde7-23aa86ab19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2BAAA-D9A3-421E-89DF-069FEE15EA4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8ad92b-140f-4156-bde7-23aa86ab1975"/>
    <ds:schemaRef ds:uri="9b3537cf-542e-40f6-b3b3-b6842536eba3"/>
  </ds:schemaRefs>
</ds:datastoreItem>
</file>

<file path=customXml/itemProps2.xml><?xml version="1.0" encoding="utf-8"?>
<ds:datastoreItem xmlns:ds="http://schemas.openxmlformats.org/officeDocument/2006/customXml" ds:itemID="{217EEC84-B868-419F-AE0F-08A67BB44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90E3C6-D122-4DB9-BFA1-1368B94B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537cf-542e-40f6-b3b3-b6842536eba3"/>
    <ds:schemaRef ds:uri="468ad92b-140f-4156-bde7-23aa86ab1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2160</Words>
  <Application>Microsoft Office PowerPoint</Application>
  <PresentationFormat>Affichage à l'écran (4:3)</PresentationFormat>
  <Paragraphs>628</Paragraphs>
  <Slides>86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Verdana</vt:lpstr>
      <vt:lpstr>Wingdings</vt:lpstr>
      <vt:lpstr>Modele_Henallux</vt:lpstr>
      <vt:lpstr>TI2O4-Option : Entreprise numérique</vt:lpstr>
      <vt:lpstr>Entreprise numérique</vt:lpstr>
      <vt:lpstr>Acquis d'apprentissage spécifiques de l'UE sanctionnés par l'évaluation</vt:lpstr>
      <vt:lpstr>Entreprise numérique</vt:lpstr>
      <vt:lpstr>Evaluation</vt:lpstr>
      <vt:lpstr>Entreprise numérique</vt:lpstr>
      <vt:lpstr>Entreprise numérique</vt:lpstr>
      <vt:lpstr>Problématique récurente</vt:lpstr>
      <vt:lpstr>Problématique récurente</vt:lpstr>
      <vt:lpstr>Problèmes</vt:lpstr>
      <vt:lpstr>logiciel de gestion de versions</vt:lpstr>
      <vt:lpstr>logiciel de gestion de versions</vt:lpstr>
      <vt:lpstr>Fonctionnement</vt:lpstr>
      <vt:lpstr>Problème SGV</vt:lpstr>
      <vt:lpstr>Problème SGV</vt:lpstr>
      <vt:lpstr>Problème SGV</vt:lpstr>
      <vt:lpstr>Problème SGV</vt:lpstr>
      <vt:lpstr>Solution</vt:lpstr>
      <vt:lpstr>Solution</vt:lpstr>
      <vt:lpstr>Architecture de logiciel de version</vt:lpstr>
      <vt:lpstr>Systèmes centralisés et décentralisés</vt:lpstr>
      <vt:lpstr>Systèmes centralisés</vt:lpstr>
      <vt:lpstr>Systèmes Décentralisés</vt:lpstr>
      <vt:lpstr>Systèmes Décentralisés</vt:lpstr>
      <vt:lpstr>Systèmes Décentralisés</vt:lpstr>
      <vt:lpstr>Systèmes Décentralisés</vt:lpstr>
      <vt:lpstr>Logiciel </vt:lpstr>
      <vt:lpstr>GIT </vt:lpstr>
      <vt:lpstr>Git - Particularités techniques</vt:lpstr>
      <vt:lpstr>Fonctionnement</vt:lpstr>
      <vt:lpstr>GIT</vt:lpstr>
      <vt:lpstr>Git rappel </vt:lpstr>
      <vt:lpstr>Git rappel </vt:lpstr>
      <vt:lpstr>Git rappel </vt:lpstr>
      <vt:lpstr>Git rappel </vt:lpstr>
      <vt:lpstr>Git rappel</vt:lpstr>
      <vt:lpstr>Git rappel </vt:lpstr>
      <vt:lpstr>Git rappel branches</vt:lpstr>
      <vt:lpstr>Git rappel branches</vt:lpstr>
      <vt:lpstr>Git rappel branches</vt:lpstr>
      <vt:lpstr>Dépot git distant </vt:lpstr>
      <vt:lpstr>Logiciel</vt:lpstr>
      <vt:lpstr>GItHub</vt:lpstr>
      <vt:lpstr>GitHub fonctionnalité</vt:lpstr>
      <vt:lpstr>GitHub Histoire</vt:lpstr>
      <vt:lpstr>GITLAb</vt:lpstr>
      <vt:lpstr>GitLab</vt:lpstr>
      <vt:lpstr>GitLab fonctionnalité</vt:lpstr>
      <vt:lpstr>GitLab distribution</vt:lpstr>
      <vt:lpstr>Comparatif</vt:lpstr>
      <vt:lpstr>Azure DevOps </vt:lpstr>
      <vt:lpstr>Azure DevOps</vt:lpstr>
      <vt:lpstr>Azure DevOps</vt:lpstr>
      <vt:lpstr>Création d’un projet Github</vt:lpstr>
      <vt:lpstr>Création d’un projet</vt:lpstr>
      <vt:lpstr>Création d’un projet</vt:lpstr>
      <vt:lpstr>Création d’un projet</vt:lpstr>
      <vt:lpstr>Présentation PowerPoint</vt:lpstr>
      <vt:lpstr>Pull Request</vt:lpstr>
      <vt:lpstr>Pull Request</vt:lpstr>
      <vt:lpstr>Pull Request</vt:lpstr>
      <vt:lpstr>Pull Request</vt:lpstr>
      <vt:lpstr>Sécurité des branches</vt:lpstr>
      <vt:lpstr>Fermeture automatique d’une issue</vt:lpstr>
      <vt:lpstr>Clé SSH</vt:lpstr>
      <vt:lpstr>Création de la clé</vt:lpstr>
      <vt:lpstr>Ajouter une clé ssh</vt:lpstr>
      <vt:lpstr>Test en clonant un Dépot</vt:lpstr>
      <vt:lpstr>workflow Git</vt:lpstr>
      <vt:lpstr>Git flow</vt:lpstr>
      <vt:lpstr>Git flow</vt:lpstr>
      <vt:lpstr>Git flow</vt:lpstr>
      <vt:lpstr>Git flow</vt:lpstr>
      <vt:lpstr>Git flow</vt:lpstr>
      <vt:lpstr>gitflow</vt:lpstr>
      <vt:lpstr>Github FLow</vt:lpstr>
      <vt:lpstr>OVH UX Flow </vt:lpstr>
      <vt:lpstr>Git dans nos logiciels</vt:lpstr>
      <vt:lpstr>Présentation PowerPoint</vt:lpstr>
      <vt:lpstr>Présentation Azure Devops</vt:lpstr>
      <vt:lpstr>Présentation Azure Devops</vt:lpstr>
      <vt:lpstr>Présentation Azure Devops</vt:lpstr>
      <vt:lpstr>Exercices 1</vt:lpstr>
      <vt:lpstr>Exercice 1</vt:lpstr>
      <vt:lpstr>Exercice 2</vt:lpstr>
      <vt:lpstr>Exercice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TI2O4-Option : Entreprise numérique</dc:title>
  <dc:creator>adrien huygens</dc:creator>
  <cp:lastModifiedBy>adrien huygens</cp:lastModifiedBy>
  <cp:revision>4</cp:revision>
  <dcterms:created xsi:type="dcterms:W3CDTF">2021-02-28T18:02:46Z</dcterms:created>
  <dcterms:modified xsi:type="dcterms:W3CDTF">2021-02-28T18:30:48Z</dcterms:modified>
</cp:coreProperties>
</file>