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Lato" panose="020B0604020202020204" charset="0"/>
      <p:regular r:id="rId31"/>
      <p:bold r:id="rId32"/>
      <p:italic r:id="rId33"/>
      <p:boldItalic r:id="rId34"/>
    </p:embeddedFont>
    <p:embeddedFont>
      <p:font typeface="Montserrat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UzolvcxqNCo4L2LuOggxigmN4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ada0e8828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ada0e8828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8ada0e8828_2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2" name="Google Shape;21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a1526bda4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a1526bda4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" name="Google Shape;219;g8a1526bda4_0_3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2" name="Google Shape;23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a1526bda4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a1526bda4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2" name="Google Shape;262;g8a1526bda4_2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ada0e8828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ada0e8828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8ada0e8828_2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a1526bda4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a1526bda4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 for the presentation, the security of the cloud is the main factor of this presentation</a:t>
            </a:r>
            <a:endParaRPr dirty="0"/>
          </a:p>
        </p:txBody>
      </p:sp>
      <p:sp>
        <p:nvSpPr>
          <p:cNvPr id="149" name="Google Shape;149;g8a1526bda4_0_3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" name="Google Shape;275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a1526bda4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a1526bda4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8a1526bda4_2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8" name="Google Shape;28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4" name="Google Shape;294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a1526bda4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a1526bda4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g8a1526bda4_0_3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a1526bda4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a1526bda4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g8a1526bda4_0_3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a1526bda4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a1526bda4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g8a1526bda4_0_3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a1526bda4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a1526bda4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g8a1526bda4_0_3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a1526bda4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a1526bda4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261873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endParaRPr sz="1100" dirty="0">
              <a:solidFill>
                <a:srgbClr val="000000"/>
              </a:solidFill>
            </a:endParaRPr>
          </a:p>
        </p:txBody>
      </p:sp>
      <p:sp>
        <p:nvSpPr>
          <p:cNvPr id="184" name="Google Shape;184;g8a1526bda4_0_3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a1526bda4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a1526bda4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3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g8a1526bda4_0_3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a1526bda4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a1526bda4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g8a1526bda4_0_3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8a1526bda4_0_186"/>
          <p:cNvSpPr/>
          <p:nvPr/>
        </p:nvSpPr>
        <p:spPr>
          <a:xfrm rot="5400000">
            <a:off x="7226400" y="274573"/>
            <a:ext cx="21915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g8a1526bda4_0_186"/>
          <p:cNvGrpSpPr/>
          <p:nvPr/>
        </p:nvGrpSpPr>
        <p:grpSpPr>
          <a:xfrm>
            <a:off x="0" y="654"/>
            <a:ext cx="5153705" cy="6845694"/>
            <a:chOff x="0" y="75"/>
            <a:chExt cx="5153705" cy="5152950"/>
          </a:xfrm>
        </p:grpSpPr>
        <p:sp>
          <p:nvSpPr>
            <p:cNvPr id="16" name="Google Shape;16;g8a1526bda4_0_186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g8a1526bda4_0_186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g8a1526bda4_0_186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g8a1526bda4_0_186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g8a1526bda4_0_186"/>
          <p:cNvSpPr txBox="1">
            <a:spLocks noGrp="1"/>
          </p:cNvSpPr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1" name="Google Shape;21;g8a1526bda4_0_186"/>
          <p:cNvSpPr txBox="1">
            <a:spLocks noGrp="1"/>
          </p:cNvSpPr>
          <p:nvPr>
            <p:ph type="subTitle" idx="1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2" name="Google Shape;22;g8a1526bda4_0_18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g8a1526bda4_0_282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11" name="Google Shape;111;g8a1526bda4_0_28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g8a1526bda4_0_28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g8a1526bda4_0_282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g8a1526bda4_0_28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g8a1526bda4_0_28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g8a1526bda4_0_28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g8a1526bda4_0_28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g8a1526bda4_0_28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g8a1526bda4_0_282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g8a1526bda4_0_28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g8a1526bda4_0_28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g8a1526bda4_0_28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g8a1526bda4_0_282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g8a1526bda4_0_28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g8a1526bda4_0_28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g8a1526bda4_0_28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g8a1526bda4_0_28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g8a1526bda4_0_28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g8a1526bda4_0_282"/>
          <p:cNvSpPr txBox="1">
            <a:spLocks noGrp="1"/>
          </p:cNvSpPr>
          <p:nvPr>
            <p:ph type="title" hasCustomPrompt="1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0" name="Google Shape;130;g8a1526bda4_0_282"/>
          <p:cNvSpPr txBox="1">
            <a:spLocks noGrp="1"/>
          </p:cNvSpPr>
          <p:nvPr>
            <p:ph type="body" idx="1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g8a1526bda4_0_28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a1526bda4_0_30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a1526bda4_0_307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8a1526bda4_0_307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g8a1526bda4_0_307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8a1526bda4_0_307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8a1526bda4_0_307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g8a1526bda4_0_196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5" name="Google Shape;25;g8a1526bda4_0_19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g8a1526bda4_0_19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g8a1526bda4_0_19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g8a1526bda4_0_19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g8a1526bda4_0_19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g8a1526bda4_0_19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g8a1526bda4_0_19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g8a1526bda4_0_19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g8a1526bda4_0_19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g8a1526bda4_0_19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g8a1526bda4_0_19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g8a1526bda4_0_19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g8a1526bda4_0_19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g8a1526bda4_0_19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g8a1526bda4_0_19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g8a1526bda4_0_19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g8a1526bda4_0_19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g8a1526bda4_0_19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g8a1526bda4_0_196"/>
          <p:cNvSpPr txBox="1">
            <a:spLocks noGrp="1"/>
          </p:cNvSpPr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g8a1526bda4_0_19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g8a1526bda4_0_218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47" name="Google Shape;47;g8a1526bda4_0_2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g8a1526bda4_0_2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g8a1526bda4_0_218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g8a1526bda4_0_218"/>
          <p:cNvSpPr txBox="1">
            <a:spLocks noGrp="1"/>
          </p:cNvSpPr>
          <p:nvPr>
            <p:ph type="body" idx="1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g8a1526bda4_0_2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g8a1526bda4_0_22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4" name="Google Shape;54;g8a1526bda4_0_22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g8a1526bda4_0_22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g8a1526bda4_0_225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g8a1526bda4_0_225"/>
          <p:cNvSpPr txBox="1">
            <a:spLocks noGrp="1"/>
          </p:cNvSpPr>
          <p:nvPr>
            <p:ph type="body" idx="1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g8a1526bda4_0_225"/>
          <p:cNvSpPr txBox="1">
            <a:spLocks noGrp="1"/>
          </p:cNvSpPr>
          <p:nvPr>
            <p:ph type="body" idx="2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g8a1526bda4_0_22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g8a1526bda4_0_233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2" name="Google Shape;62;g8a1526bda4_0_23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g8a1526bda4_0_23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g8a1526bda4_0_233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g8a1526bda4_0_23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g8a1526bda4_0_239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8" name="Google Shape;68;g8a1526bda4_0_23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g8a1526bda4_0_23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g8a1526bda4_0_239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g8a1526bda4_0_239"/>
          <p:cNvSpPr txBox="1">
            <a:spLocks noGrp="1"/>
          </p:cNvSpPr>
          <p:nvPr>
            <p:ph type="body" idx="1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g8a1526bda4_0_23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8a1526bda4_0_246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5" name="Google Shape;75;g8a1526bda4_0_246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8a1526bda4_0_246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g8a1526bda4_0_246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g8a1526bda4_0_246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g8a1526bda4_0_246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g8a1526bda4_0_24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g8a1526bda4_0_246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g8a1526bda4_0_246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g8a1526bda4_0_246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g8a1526bda4_0_246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g8a1526bda4_0_246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g8a1526bda4_0_246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g8a1526bda4_0_246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g8a1526bda4_0_246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g8a1526bda4_0_246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g8a1526bda4_0_24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g8a1526bda4_0_246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g8a1526bda4_0_246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g8a1526bda4_0_246"/>
          <p:cNvSpPr txBox="1">
            <a:spLocks noGrp="1"/>
          </p:cNvSpPr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8a1526bda4_0_2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g8a1526bda4_0_268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7" name="Google Shape;97;g8a1526bda4_0_26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g8a1526bda4_0_26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g8a1526bda4_0_268"/>
          <p:cNvSpPr txBox="1">
            <a:spLocks noGrp="1"/>
          </p:cNvSpPr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g8a1526bda4_0_268"/>
          <p:cNvSpPr txBox="1">
            <a:spLocks noGrp="1"/>
          </p:cNvSpPr>
          <p:nvPr>
            <p:ph type="subTitle" idx="1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01" name="Google Shape;101;g8a1526bda4_0_268"/>
          <p:cNvSpPr txBox="1">
            <a:spLocks noGrp="1"/>
          </p:cNvSpPr>
          <p:nvPr>
            <p:ph type="body" idx="2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g8a1526bda4_0_26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g8a1526bda4_0_276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5" name="Google Shape;105;g8a1526bda4_0_276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g8a1526bda4_0_276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g8a1526bda4_0_276"/>
          <p:cNvSpPr txBox="1">
            <a:spLocks noGrp="1"/>
          </p:cNvSpPr>
          <p:nvPr>
            <p:ph type="body" idx="1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g8a1526bda4_0_27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8a1526bda4_0_18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g8a1526bda4_0_18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g8a1526bda4_0_18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>
            <a:spLocks noGrp="1"/>
          </p:cNvSpPr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ill Sans"/>
              <a:buNone/>
            </a:pPr>
            <a:r>
              <a:rPr lang="en-US" sz="6000">
                <a:solidFill>
                  <a:srgbClr val="FFFFFF"/>
                </a:solidFill>
              </a:rPr>
              <a:t>Cloud Computing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5" name="Google Shape;145;p1"/>
          <p:cNvSpPr txBox="1">
            <a:spLocks noGrp="1"/>
          </p:cNvSpPr>
          <p:nvPr>
            <p:ph type="subTitle" idx="1"/>
          </p:nvPr>
        </p:nvSpPr>
        <p:spPr>
          <a:xfrm>
            <a:off x="5083950" y="5233219"/>
            <a:ext cx="3470700" cy="11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/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</a:rPr>
              <a:t>Team 11: Sohal Patel, Erika Maglasang, Nathan Moran, Gabriel Rolink, and Tyler Samuelson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840"/>
              <a:buNone/>
            </a:pPr>
            <a:endParaRPr sz="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ada0e8828_2_4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Pictorial Manifestation of ADVANTAGES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8ada0e8828_2_4"/>
          <p:cNvSpPr txBox="1">
            <a:spLocks noGrp="1"/>
          </p:cNvSpPr>
          <p:nvPr>
            <p:ph type="body" idx="1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8" name="Google Shape;208;g8ada0e8828_2_4" descr="a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63" y="2090075"/>
            <a:ext cx="703897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 sz="2800"/>
              <a:t>Advantages cont.</a:t>
            </a:r>
            <a:endParaRPr sz="2800"/>
          </a:p>
        </p:txBody>
      </p:sp>
      <p:sp>
        <p:nvSpPr>
          <p:cNvPr id="215" name="Google Shape;215;p8"/>
          <p:cNvSpPr txBox="1">
            <a:spLocks noGrp="1"/>
          </p:cNvSpPr>
          <p:nvPr>
            <p:ph type="body" idx="1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  <a:p>
            <a:pPr marL="45720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It provides symmetric and asymmetric encryption</a:t>
            </a:r>
            <a:endParaRPr sz="2700"/>
          </a:p>
          <a:p>
            <a:pPr marL="45720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It led for a better approach of Sensitive data of a personnel and an organization.</a:t>
            </a:r>
            <a:endParaRPr sz="2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a1526bda4_0_375"/>
          <p:cNvSpPr txBox="1">
            <a:spLocks noGrp="1"/>
          </p:cNvSpPr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Disadvantages/ Issues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 Cloud Computing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870"/>
              <a:buFont typeface="Gill Sans"/>
              <a:buNone/>
            </a:pPr>
            <a:r>
              <a:rPr lang="en-US" sz="2800"/>
              <a:t>The Security of Cloud Computing</a:t>
            </a:r>
            <a:endParaRPr sz="2800"/>
          </a:p>
        </p:txBody>
      </p:sp>
      <p:sp>
        <p:nvSpPr>
          <p:cNvPr id="228" name="Google Shape;228;p9"/>
          <p:cNvSpPr txBox="1">
            <a:spLocks noGrp="1"/>
          </p:cNvSpPr>
          <p:nvPr>
            <p:ph type="body" idx="1"/>
          </p:nvPr>
        </p:nvSpPr>
        <p:spPr>
          <a:xfrm>
            <a:off x="1297500" y="2090076"/>
            <a:ext cx="7038900" cy="44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/>
          <a:p>
            <a:pPr marL="45720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Security can be considered to be the biggest disadvantage of cloud computing. </a:t>
            </a:r>
            <a:endParaRPr sz="2700"/>
          </a:p>
          <a:p>
            <a:pPr marL="45720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Information stored in the cloud needs to be protected but it cannot be protected if the security is lackluster. </a:t>
            </a:r>
            <a:endParaRPr sz="2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"/>
          <p:cNvSpPr txBox="1">
            <a:spLocks noGrp="1"/>
          </p:cNvSpPr>
          <p:nvPr>
            <p:ph type="title"/>
          </p:nvPr>
        </p:nvSpPr>
        <p:spPr>
          <a:xfrm>
            <a:off x="1297500" y="949000"/>
            <a:ext cx="38946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 sz="2800"/>
              <a:t>System Vulnerabilities of Cloud Computing</a:t>
            </a:r>
            <a:endParaRPr sz="2800"/>
          </a:p>
        </p:txBody>
      </p:sp>
      <p:sp>
        <p:nvSpPr>
          <p:cNvPr id="235" name="Google Shape;235;p10"/>
          <p:cNvSpPr txBox="1">
            <a:spLocks noGrp="1"/>
          </p:cNvSpPr>
          <p:nvPr>
            <p:ph type="body" idx="1"/>
          </p:nvPr>
        </p:nvSpPr>
        <p:spPr>
          <a:xfrm>
            <a:off x="1297500" y="2479492"/>
            <a:ext cx="34032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/>
          <a:p>
            <a:pPr marL="457200" lvl="0" indent="-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A vulnerability is  a weakness of fault in a system.</a:t>
            </a:r>
            <a:endParaRPr sz="2700"/>
          </a:p>
          <a:p>
            <a:pPr marL="457200" lvl="0" indent="-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Attackers can and will take advantage of these vulnerabilities and steal information from the system.</a:t>
            </a:r>
            <a:endParaRPr sz="2700"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700"/>
          </a:p>
        </p:txBody>
      </p:sp>
      <p:pic>
        <p:nvPicPr>
          <p:cNvPr id="236" name="Google Shape;236;p10" descr="Cloud-vulnerabiliti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525" y="100988"/>
            <a:ext cx="2876550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0"/>
          <p:cNvSpPr txBox="1">
            <a:spLocks noGrp="1"/>
          </p:cNvSpPr>
          <p:nvPr>
            <p:ph type="body" idx="2"/>
          </p:nvPr>
        </p:nvSpPr>
        <p:spPr>
          <a:xfrm>
            <a:off x="4875425" y="2349601"/>
            <a:ext cx="3403200" cy="45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Information is stored in the cloud on several devices, and the more devices, mean the more vulnerabilities. </a:t>
            </a:r>
            <a:endParaRPr sz="2700"/>
          </a:p>
          <a:p>
            <a:pPr marL="457200" lvl="0" indent="-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Addressing these vulnerabilities will improve the cloud in the long run.</a:t>
            </a:r>
            <a:endParaRPr sz="27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 sz="2800"/>
              <a:t>Disadvantages</a:t>
            </a:r>
            <a:endParaRPr sz="3500"/>
          </a:p>
        </p:txBody>
      </p:sp>
      <p:sp>
        <p:nvSpPr>
          <p:cNvPr id="244" name="Google Shape;244;p11"/>
          <p:cNvSpPr txBox="1">
            <a:spLocks noGrp="1"/>
          </p:cNvSpPr>
          <p:nvPr>
            <p:ph type="body" idx="1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Inadequate Investigation/determination Increases Cyber-Security risks</a:t>
            </a:r>
            <a:endParaRPr sz="2700"/>
          </a:p>
          <a:p>
            <a:pPr marL="365760" lvl="0" indent="-33299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Unexpected loss of sensitive information</a:t>
            </a:r>
            <a:endParaRPr sz="2700"/>
          </a:p>
          <a:p>
            <a:pPr marL="365760" lvl="0" indent="-33299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Loss of confidentiality of Data:</a:t>
            </a:r>
            <a:endParaRPr sz="2700"/>
          </a:p>
          <a:p>
            <a:pPr marL="365760" lvl="0" indent="-33299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Loss of Integrity of Data:</a:t>
            </a:r>
            <a:endParaRPr sz="2700"/>
          </a:p>
          <a:p>
            <a:pPr marL="365760" lvl="0" indent="-33299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Loss of Availability of Data:</a:t>
            </a:r>
            <a:endParaRPr sz="2700"/>
          </a:p>
          <a:p>
            <a:pPr marL="365760" lvl="0" indent="-16154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endParaRPr sz="2400" b="1"/>
          </a:p>
          <a:p>
            <a:pPr marL="365760" lvl="0" indent="-16154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endParaRPr sz="2400" b="1"/>
          </a:p>
          <a:p>
            <a:pPr marL="365760" lvl="0" indent="-120903" algn="l" rtl="0">
              <a:lnSpc>
                <a:spcPct val="100000"/>
              </a:lnSpc>
              <a:spcBef>
                <a:spcPts val="600"/>
              </a:spcBef>
              <a:spcAft>
                <a:spcPts val="1600"/>
              </a:spcAft>
              <a:buSzPts val="256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 sz="2800"/>
              <a:t>Disadvantage cont.</a:t>
            </a:r>
            <a:endParaRPr sz="2800"/>
          </a:p>
        </p:txBody>
      </p:sp>
      <p:sp>
        <p:nvSpPr>
          <p:cNvPr id="251" name="Google Shape;251;p12"/>
          <p:cNvSpPr txBox="1">
            <a:spLocks noGrp="1"/>
          </p:cNvSpPr>
          <p:nvPr>
            <p:ph type="body" idx="1"/>
          </p:nvPr>
        </p:nvSpPr>
        <p:spPr>
          <a:xfrm>
            <a:off x="1297500" y="2090075"/>
            <a:ext cx="7038900" cy="4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Social Engineering Attacks would also occur to phish the data from Cloud</a:t>
            </a:r>
            <a:endParaRPr sz="2700"/>
          </a:p>
          <a:p>
            <a:pPr marL="365760" lvl="0" indent="-33299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Authorization and Authentication Concerns</a:t>
            </a:r>
            <a:endParaRPr sz="2700"/>
          </a:p>
          <a:p>
            <a:pPr marL="365760" lvl="0" indent="-33299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Unintentional sharing or mistaken sharing of data</a:t>
            </a:r>
            <a:endParaRPr sz="2700"/>
          </a:p>
          <a:p>
            <a:pPr marL="365760" lvl="0" indent="-33299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Client Information loss and financial data issues</a:t>
            </a:r>
            <a:endParaRPr sz="27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700"/>
          </a:p>
          <a:p>
            <a:pPr marL="365760" lvl="0" indent="-16154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endParaRPr sz="2400" b="1"/>
          </a:p>
          <a:p>
            <a:pPr marL="365760" lvl="0" indent="-16154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endParaRPr sz="2400" b="1"/>
          </a:p>
          <a:p>
            <a:pPr marL="365760" lvl="0" indent="-120903" algn="l" rtl="0">
              <a:lnSpc>
                <a:spcPct val="100000"/>
              </a:lnSpc>
              <a:spcBef>
                <a:spcPts val="600"/>
              </a:spcBef>
              <a:spcAft>
                <a:spcPts val="1600"/>
              </a:spcAft>
              <a:buSzPts val="2560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Security Issues - Figure</a:t>
            </a:r>
            <a:endParaRPr/>
          </a:p>
        </p:txBody>
      </p:sp>
      <p:pic>
        <p:nvPicPr>
          <p:cNvPr id="258" name="Google Shape;258;p13" descr="22555cb7-9e98-4af5-b3fd-94b9a7ccc097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825" y="2133100"/>
            <a:ext cx="5943599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a1526bda4_2_9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Comparing and Contrasting the Advantages and Disadvantages of Cloud computing </a:t>
            </a:r>
            <a:endParaRPr/>
          </a:p>
        </p:txBody>
      </p:sp>
      <p:sp>
        <p:nvSpPr>
          <p:cNvPr id="265" name="Google Shape;265;g8a1526bda4_2_9"/>
          <p:cNvSpPr txBox="1">
            <a:spLocks noGrp="1"/>
          </p:cNvSpPr>
          <p:nvPr>
            <p:ph type="body" idx="1"/>
          </p:nvPr>
        </p:nvSpPr>
        <p:spPr>
          <a:xfrm>
            <a:off x="1297500" y="2090076"/>
            <a:ext cx="7038900" cy="45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The cloud has many advantages but it also has disadvantages.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The disadvantages may outweigh the advantages in certain cases of use.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Vulnerabilities create the biggest disadvantages.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Issues must be addressed to improve cloud computing in the future as a whole.</a:t>
            </a:r>
            <a:endParaRPr sz="27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g8ada0e8828_2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25" y="628650"/>
            <a:ext cx="9077575" cy="5881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a1526bda4_0_318"/>
          <p:cNvSpPr txBox="1">
            <a:spLocks noGrp="1"/>
          </p:cNvSpPr>
          <p:nvPr>
            <p:ph type="title"/>
          </p:nvPr>
        </p:nvSpPr>
        <p:spPr>
          <a:xfrm>
            <a:off x="532575" y="407183"/>
            <a:ext cx="45870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agenda</a:t>
            </a:r>
            <a:endParaRPr/>
          </a:p>
        </p:txBody>
      </p:sp>
      <p:sp>
        <p:nvSpPr>
          <p:cNvPr id="152" name="Google Shape;152;g8a1526bda4_0_318"/>
          <p:cNvSpPr txBox="1"/>
          <p:nvPr/>
        </p:nvSpPr>
        <p:spPr>
          <a:xfrm>
            <a:off x="612125" y="1312725"/>
            <a:ext cx="5421900" cy="47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ato"/>
              <a:buChar char="●"/>
            </a:pPr>
            <a:r>
              <a:rPr lang="en-US" sz="2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is Cloud Computing?</a:t>
            </a:r>
            <a:endParaRPr sz="2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ato"/>
              <a:buChar char="●"/>
            </a:pPr>
            <a:r>
              <a:rPr lang="en-US" sz="2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Advantages of Cloud Computing</a:t>
            </a:r>
            <a:endParaRPr sz="2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ato"/>
              <a:buChar char="●"/>
            </a:pPr>
            <a:r>
              <a:rPr lang="en-US" sz="2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Disadvantages/ Issues with Cloud Computing</a:t>
            </a:r>
            <a:endParaRPr sz="2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ato"/>
              <a:buChar char="●"/>
            </a:pPr>
            <a:r>
              <a:rPr lang="en-US" sz="2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Compare and Contrast</a:t>
            </a:r>
            <a:endParaRPr sz="2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ato"/>
              <a:buChar char="●"/>
            </a:pPr>
            <a:r>
              <a:rPr lang="en-US" sz="2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endParaRPr sz="2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ato"/>
              <a:buChar char="●"/>
            </a:pPr>
            <a:r>
              <a:rPr lang="en-US" sz="2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Questions </a:t>
            </a:r>
            <a:endParaRPr sz="2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600"/>
              </a:spcBef>
              <a:spcAft>
                <a:spcPts val="1600"/>
              </a:spcAft>
              <a:buNone/>
            </a:pPr>
            <a:endParaRPr sz="2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 sz="2800"/>
              <a:t>Conclusion</a:t>
            </a:r>
            <a:endParaRPr sz="2800"/>
          </a:p>
        </p:txBody>
      </p:sp>
      <p:sp>
        <p:nvSpPr>
          <p:cNvPr id="278" name="Google Shape;278;p16"/>
          <p:cNvSpPr txBox="1">
            <a:spLocks noGrp="1"/>
          </p:cNvSpPr>
          <p:nvPr>
            <p:ph type="body" idx="1"/>
          </p:nvPr>
        </p:nvSpPr>
        <p:spPr>
          <a:xfrm>
            <a:off x="1297500" y="1743901"/>
            <a:ext cx="7038900" cy="4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3045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We  have defined cloud computing.</a:t>
            </a:r>
            <a:endParaRPr sz="2700"/>
          </a:p>
          <a:p>
            <a:pPr marL="365760" lvl="0" indent="-304546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We have determined advantages and disadvantages regarding the use of cloud computing.</a:t>
            </a:r>
            <a:endParaRPr sz="2700"/>
          </a:p>
          <a:p>
            <a:pPr marL="365760" lvl="0" indent="-304546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We have compared and contrasted the pros and cons of cloud computing utilization.</a:t>
            </a:r>
            <a:endParaRPr sz="27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a1526bda4_2_4"/>
          <p:cNvSpPr txBox="1">
            <a:spLocks noGrp="1"/>
          </p:cNvSpPr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Research Based Questions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"/>
          <p:cNvSpPr txBox="1">
            <a:spLocks noGrp="1"/>
          </p:cNvSpPr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What actually is cloud computing;  how can it benefit an individual or an organization?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562214"/>
              </a:buClr>
              <a:buSzPts val="2400"/>
              <a:buFont typeface="Gill Sans"/>
              <a:buNone/>
            </a:pP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>
            <a:spLocks noGrp="1"/>
          </p:cNvSpPr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Lato"/>
                <a:ea typeface="Lato"/>
                <a:cs typeface="Lato"/>
                <a:sym typeface="Lato"/>
              </a:rPr>
              <a:t>What are the security issues, vulnerabilities and disadvantages of Cloud Computing?</a:t>
            </a:r>
            <a:endParaRPr sz="27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562214"/>
              </a:buClr>
              <a:buSzPts val="2800"/>
              <a:buFont typeface="Gill Sans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297500" y="1527700"/>
            <a:ext cx="7038900" cy="52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9616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AI. "Cloud Computing Research." </a:t>
            </a:r>
            <a:r>
              <a:rPr lang="en-US" sz="1800" u="sng"/>
              <a:t>Proposed analysis</a:t>
            </a:r>
            <a:r>
              <a:rPr lang="en-US" sz="1800"/>
              <a:t> (2017): 33.</a:t>
            </a:r>
            <a:endParaRPr sz="1800"/>
          </a:p>
          <a:p>
            <a:pPr marL="365760" lvl="0" indent="-296164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AVRAM, MG. "CLOUD COMPUTING ADVANTAGES." </a:t>
            </a:r>
            <a:r>
              <a:rPr lang="en-US" sz="1800" u="sng"/>
              <a:t>CLOUD COMPUTING ADVANTAGES</a:t>
            </a:r>
            <a:r>
              <a:rPr lang="en-US" sz="1800"/>
              <a:t> (2018): 22.</a:t>
            </a:r>
            <a:endParaRPr sz="1800"/>
          </a:p>
          <a:p>
            <a:pPr marL="365760" lvl="0" indent="-296164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Husnain, Ali. "Cloud Computing - System Vulnerabilities." </a:t>
            </a:r>
            <a:r>
              <a:rPr lang="en-US" sz="1800" u="sng"/>
              <a:t>Cloud Computing</a:t>
            </a:r>
            <a:r>
              <a:rPr lang="en-US" sz="1800"/>
              <a:t> (2020): 12.</a:t>
            </a:r>
            <a:endParaRPr sz="1800"/>
          </a:p>
          <a:p>
            <a:pPr marL="365760" lvl="0" indent="-296164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INFO, IDC. "CLOUD SECURITY ISSUES." </a:t>
            </a:r>
            <a:r>
              <a:rPr lang="en-US" sz="1800" u="sng"/>
              <a:t>CLOUD SECURITY ISSUES</a:t>
            </a:r>
            <a:r>
              <a:rPr lang="en-US" sz="1800"/>
              <a:t> (2008): 17.</a:t>
            </a:r>
            <a:endParaRPr sz="1800"/>
          </a:p>
          <a:p>
            <a:pPr marL="365760" lvl="0" indent="-296164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Marinecsu, Dan C. "Cloud Computing Theory and Practise." </a:t>
            </a:r>
            <a:r>
              <a:rPr lang="en-US" sz="1800" u="sng"/>
              <a:t>Cloud Computing Theory and Practise</a:t>
            </a:r>
            <a:r>
              <a:rPr lang="en-US" sz="1800"/>
              <a:t> (2013): 23.</a:t>
            </a:r>
            <a:endParaRPr sz="1800"/>
          </a:p>
          <a:p>
            <a:pPr marL="365760" lvl="0" indent="-296164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Morrow, Timothy. "Risk, Threats, Vulnerabilities in Cloud." </a:t>
            </a:r>
            <a:r>
              <a:rPr lang="en-US" sz="1800" u="sng"/>
              <a:t>Risk, Threats, Vulnerabilities in Cloud</a:t>
            </a:r>
            <a:r>
              <a:rPr lang="en-US" sz="1800"/>
              <a:t> (March 5, 2018): 12.</a:t>
            </a:r>
            <a:endParaRPr sz="1800"/>
          </a:p>
          <a:p>
            <a:pPr marL="365760" lvl="0" indent="-296164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project, Enterprisers. "Private, open and hybrid cloud." </a:t>
            </a:r>
            <a:r>
              <a:rPr lang="en-US" sz="1800" u="sng"/>
              <a:t>Private, open and hybrid cloud</a:t>
            </a:r>
            <a:r>
              <a:rPr lang="en-US" sz="1800"/>
              <a:t> (2015): 33.</a:t>
            </a:r>
            <a:endParaRPr sz="1800"/>
          </a:p>
          <a:p>
            <a:pPr marL="365760" lvl="0" indent="-296164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Utley, Gary. "6 common cloud issues." </a:t>
            </a:r>
            <a:r>
              <a:rPr lang="en-US" sz="1800" u="sng"/>
              <a:t>cloud issues</a:t>
            </a:r>
            <a:r>
              <a:rPr lang="en-US" sz="1800"/>
              <a:t> (2018): 12.</a:t>
            </a:r>
            <a:endParaRPr sz="1800"/>
          </a:p>
          <a:p>
            <a:pPr marL="365760" lvl="0" indent="-296164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Woodford, Chris. "Cloud Computing." </a:t>
            </a:r>
            <a:r>
              <a:rPr lang="en-US" sz="1800" u="sng"/>
              <a:t>Cloud Computing </a:t>
            </a:r>
            <a:r>
              <a:rPr lang="en-US" sz="1800"/>
              <a:t>(2018): 17.</a:t>
            </a:r>
            <a:endParaRPr sz="1800"/>
          </a:p>
          <a:p>
            <a:pPr marL="365760" lvl="0" indent="-181864" algn="l" rtl="0">
              <a:lnSpc>
                <a:spcPct val="80000"/>
              </a:lnSpc>
              <a:spcBef>
                <a:spcPts val="600"/>
              </a:spcBef>
              <a:spcAft>
                <a:spcPts val="1600"/>
              </a:spcAft>
              <a:buSzPts val="1600"/>
              <a:buNone/>
            </a:pP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a1526bda4_0_326"/>
          <p:cNvSpPr txBox="1">
            <a:spLocks noGrp="1"/>
          </p:cNvSpPr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Cloud Computing?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a1526bda4_0_333"/>
          <p:cNvSpPr txBox="1">
            <a:spLocks noGrp="1"/>
          </p:cNvSpPr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r>
              <a:rPr lang="en-US" sz="2900" i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practice of using a network of remote servers hosted on the internet to store, manage, and process data, rather than a local server or a personal computer.”</a:t>
            </a:r>
            <a:endParaRPr sz="4700" i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g8a1526bda4_0_333"/>
          <p:cNvSpPr txBox="1"/>
          <p:nvPr/>
        </p:nvSpPr>
        <p:spPr>
          <a:xfrm>
            <a:off x="531375" y="846875"/>
            <a:ext cx="4416900" cy="11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Definition</a:t>
            </a:r>
            <a:endParaRPr sz="2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a1526bda4_0_340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Why use cloud computing?</a:t>
            </a:r>
            <a:endParaRPr sz="2800"/>
          </a:p>
        </p:txBody>
      </p:sp>
      <p:sp>
        <p:nvSpPr>
          <p:cNvPr id="172" name="Google Shape;172;g8a1526bda4_0_340"/>
          <p:cNvSpPr txBox="1">
            <a:spLocks noGrp="1"/>
          </p:cNvSpPr>
          <p:nvPr>
            <p:ph type="body" idx="1"/>
          </p:nvPr>
        </p:nvSpPr>
        <p:spPr>
          <a:xfrm>
            <a:off x="1112550" y="1908825"/>
            <a:ext cx="72240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The cloud can be accessed from any location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The cloud is endless, it has no limit</a:t>
            </a:r>
            <a:endParaRPr sz="27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3" name="Google Shape;173;g8a1526bda4_0_340" descr="Cloud Computing Word Cloud White Wall Decal - WallMonkeys.co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425" y="3224400"/>
            <a:ext cx="504825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a1526bda4_0_347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Types of clouds</a:t>
            </a:r>
            <a:endParaRPr sz="3500"/>
          </a:p>
        </p:txBody>
      </p:sp>
      <p:sp>
        <p:nvSpPr>
          <p:cNvPr id="180" name="Google Shape;180;g8a1526bda4_0_347"/>
          <p:cNvSpPr txBox="1">
            <a:spLocks noGrp="1"/>
          </p:cNvSpPr>
          <p:nvPr>
            <p:ph type="body" idx="1"/>
          </p:nvPr>
        </p:nvSpPr>
        <p:spPr>
          <a:xfrm>
            <a:off x="1297500" y="1591927"/>
            <a:ext cx="7204500" cy="48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Private or personal Cloud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Personal information can be stored on this cloud so it needs to be kept secure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Open or Organizational Cloud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Information that is stored on this cloud will be shared with everyone that has permission to look at it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Hybrid Cloud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A mixture of private and open </a:t>
            </a:r>
            <a:endParaRPr sz="2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a1526bda4_0_355"/>
          <p:cNvSpPr txBox="1">
            <a:spLocks noGrp="1"/>
          </p:cNvSpPr>
          <p:nvPr>
            <p:ph type="title"/>
          </p:nvPr>
        </p:nvSpPr>
        <p:spPr>
          <a:xfrm>
            <a:off x="282300" y="2440975"/>
            <a:ext cx="6177300" cy="40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biggest obstacle cloud computing faces is the information security aspect of it. Information is spread on multiple devices, and this poses a threat to the private and open security.</a:t>
            </a:r>
            <a:endParaRPr sz="2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/>
          </a:p>
        </p:txBody>
      </p:sp>
      <p:sp>
        <p:nvSpPr>
          <p:cNvPr id="187" name="Google Shape;187;g8a1526bda4_0_355"/>
          <p:cNvSpPr txBox="1"/>
          <p:nvPr/>
        </p:nvSpPr>
        <p:spPr>
          <a:xfrm>
            <a:off x="282300" y="1546600"/>
            <a:ext cx="4965000" cy="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problem statement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a1526bda4_0_363"/>
          <p:cNvSpPr txBox="1">
            <a:spLocks noGrp="1"/>
          </p:cNvSpPr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Advantages of Cloud Computing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a1526bda4_0_369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Advantages</a:t>
            </a:r>
            <a:endParaRPr sz="2800"/>
          </a:p>
        </p:txBody>
      </p:sp>
      <p:sp>
        <p:nvSpPr>
          <p:cNvPr id="200" name="Google Shape;200;g8a1526bda4_0_369"/>
          <p:cNvSpPr txBox="1">
            <a:spLocks noGrp="1"/>
          </p:cNvSpPr>
          <p:nvPr>
            <p:ph type="body" idx="1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Provides high security.</a:t>
            </a:r>
            <a:endParaRPr sz="2700"/>
          </a:p>
          <a:p>
            <a:pPr marL="45720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Provides Virtual Space for an organization to store sensitive information.</a:t>
            </a:r>
            <a:endParaRPr sz="2700"/>
          </a:p>
          <a:p>
            <a:pPr marL="45720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Efficient for Return on Security Investment. Least costs for better security.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763</Words>
  <Application>Microsoft Office PowerPoint</Application>
  <PresentationFormat>On-screen Show (4:3)</PresentationFormat>
  <Paragraphs>105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Gill Sans</vt:lpstr>
      <vt:lpstr>Arial</vt:lpstr>
      <vt:lpstr>Montserrat</vt:lpstr>
      <vt:lpstr>Lato</vt:lpstr>
      <vt:lpstr>Focus</vt:lpstr>
      <vt:lpstr>Cloud Computing</vt:lpstr>
      <vt:lpstr>Presentation agenda</vt:lpstr>
      <vt:lpstr>What is Cloud Computing?</vt:lpstr>
      <vt:lpstr>“the practice of using a network of remote servers hosted on the internet to store, manage, and process data, rather than a local server or a personal computer.”</vt:lpstr>
      <vt:lpstr>Why use cloud computing?</vt:lpstr>
      <vt:lpstr>Types of clouds</vt:lpstr>
      <vt:lpstr>The biggest obstacle cloud computing faces is the information security aspect of it. Information is spread on multiple devices, and this poses a threat to the private and open security.  </vt:lpstr>
      <vt:lpstr>The Advantages of Cloud Computing</vt:lpstr>
      <vt:lpstr>Advantages</vt:lpstr>
      <vt:lpstr>Pictorial Manifestation of ADVANTAGES </vt:lpstr>
      <vt:lpstr>Advantages cont.</vt:lpstr>
      <vt:lpstr>The Disadvantages/ Issues of Cloud Computing</vt:lpstr>
      <vt:lpstr>The Security of Cloud Computing</vt:lpstr>
      <vt:lpstr>System Vulnerabilities of Cloud Computing</vt:lpstr>
      <vt:lpstr>Disadvantages</vt:lpstr>
      <vt:lpstr>Disadvantage cont.</vt:lpstr>
      <vt:lpstr>Security Issues - Figure</vt:lpstr>
      <vt:lpstr>Comparing and Contrasting the Advantages and Disadvantages of Cloud computing </vt:lpstr>
      <vt:lpstr>PowerPoint Presentation</vt:lpstr>
      <vt:lpstr>Conclusion</vt:lpstr>
      <vt:lpstr>Research Based Questions</vt:lpstr>
      <vt:lpstr>What actually is cloud computing;  how can it benefit an individual or an organization? </vt:lpstr>
      <vt:lpstr>What are the security issues, vulnerabilities and disadvantages of Cloud Computing?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ACER</dc:creator>
  <cp:lastModifiedBy>Patel,Sohal J</cp:lastModifiedBy>
  <cp:revision>3</cp:revision>
  <dcterms:created xsi:type="dcterms:W3CDTF">2020-06-27T14:10:44Z</dcterms:created>
  <dcterms:modified xsi:type="dcterms:W3CDTF">2020-06-29T03:27:42Z</dcterms:modified>
</cp:coreProperties>
</file>