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4"/>
  </p:sldMasterIdLst>
  <p:notesMasterIdLst>
    <p:notesMasterId r:id="rId15"/>
  </p:notesMasterIdLst>
  <p:sldIdLst>
    <p:sldId id="256" r:id="rId5"/>
    <p:sldId id="257" r:id="rId6"/>
    <p:sldId id="259" r:id="rId7"/>
    <p:sldId id="260" r:id="rId8"/>
    <p:sldId id="270" r:id="rId9"/>
    <p:sldId id="261" r:id="rId10"/>
    <p:sldId id="265" r:id="rId11"/>
    <p:sldId id="267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76" autoAdjust="0"/>
  </p:normalViewPr>
  <p:slideViewPr>
    <p:cSldViewPr snapToGrid="0">
      <p:cViewPr varScale="1">
        <p:scale>
          <a:sx n="69" d="100"/>
          <a:sy n="69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ADE9A-F5CC-405F-B9CB-27D1DF73678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F6121-878F-4F3B-AD40-C286FE3D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Revenue from 40% of 10 grants: $600,000</a:t>
            </a:r>
            <a:endParaRPr lang="en-US" sz="1100" dirty="0">
              <a:solidFill>
                <a:schemeClr val="tx1"/>
              </a:solidFill>
            </a:endParaRP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Revenue from 40% of 2 grants: $120,000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Revenue from 40% of 5 grants: $300,000</a:t>
            </a:r>
            <a:endParaRPr lang="en-US" sz="105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F6121-878F-4F3B-AD40-C286FE3D36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1/28/2020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9992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ransition spd="slow">
    <p:wipe dir="r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723" y="4956811"/>
            <a:ext cx="11439414" cy="89743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Research and Innovation: Iteration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275" y="5783001"/>
            <a:ext cx="10656310" cy="9123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tx1"/>
                </a:solidFill>
              </a:rPr>
              <a:t>Baian</a:t>
            </a:r>
            <a:r>
              <a:rPr lang="en-US" sz="1600" dirty="0">
                <a:solidFill>
                  <a:schemeClr val="tx1"/>
                </a:solidFill>
              </a:rPr>
              <a:t> Khanjar, Andy Lin, Celeste Menard, Sohal Patel, </a:t>
            </a:r>
            <a:r>
              <a:rPr lang="en-US" sz="1600" dirty="0" err="1">
                <a:solidFill>
                  <a:schemeClr val="tx1"/>
                </a:solidFill>
              </a:rPr>
              <a:t>Ruomei</a:t>
            </a:r>
            <a:r>
              <a:rPr lang="en-US" sz="1600" dirty="0">
                <a:solidFill>
                  <a:schemeClr val="tx1"/>
                </a:solidFill>
              </a:rPr>
              <a:t> Wang, Emily Wantland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Added Value Group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B6588-E0E3-4E61-BB45-11E3EA08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6577"/>
            <a:ext cx="12191999" cy="45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F32F-57CF-4FC6-BF80-2E1A78013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7108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A0544-34BF-4025-9AC1-132360A1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2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B891B-DECC-4520-8E53-15B1C8D3C458}"/>
              </a:ext>
            </a:extLst>
          </p:cNvPr>
          <p:cNvSpPr txBox="1"/>
          <p:nvPr/>
        </p:nvSpPr>
        <p:spPr>
          <a:xfrm>
            <a:off x="1346406" y="804535"/>
            <a:ext cx="4633416" cy="1371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We’ll Cover...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B0764-2F87-4D93-B716-E35D9BB91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06" y="1772965"/>
            <a:ext cx="4633415" cy="38450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2000" dirty="0">
                <a:solidFill>
                  <a:schemeClr val="tx1"/>
                </a:solidFill>
              </a:rPr>
              <a:t>Business Needs</a:t>
            </a:r>
          </a:p>
          <a:p>
            <a:pPr marL="800100" lvl="1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800" dirty="0">
                <a:solidFill>
                  <a:schemeClr val="tx1"/>
                </a:solidFill>
              </a:rPr>
              <a:t>Increasing revenue</a:t>
            </a:r>
          </a:p>
          <a:p>
            <a:pPr marL="800100" lvl="1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800" dirty="0">
                <a:solidFill>
                  <a:schemeClr val="tx1"/>
                </a:solidFill>
              </a:rPr>
              <a:t>Streamlining the application process</a:t>
            </a:r>
          </a:p>
          <a:p>
            <a:pPr marL="800100" lvl="1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800" dirty="0">
                <a:solidFill>
                  <a:schemeClr val="tx1"/>
                </a:solidFill>
              </a:rPr>
              <a:t>Making navigation easier</a:t>
            </a:r>
          </a:p>
          <a:p>
            <a:pPr marL="342900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2000" dirty="0">
                <a:solidFill>
                  <a:schemeClr val="tx1"/>
                </a:solidFill>
              </a:rPr>
              <a:t>Business Requirements</a:t>
            </a:r>
          </a:p>
          <a:p>
            <a:pPr marL="800100" lvl="1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800" dirty="0">
                <a:solidFill>
                  <a:schemeClr val="tx1"/>
                </a:solidFill>
              </a:rPr>
              <a:t>Connecting researchers to funding</a:t>
            </a:r>
          </a:p>
          <a:p>
            <a:pPr marL="800100" lvl="1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800" dirty="0"/>
              <a:t>Connecting industry partners to research opportunities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Business Value</a:t>
            </a:r>
          </a:p>
          <a:p>
            <a:pPr marL="800100" lvl="1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800" dirty="0"/>
              <a:t>Each project will bring in upwards of 40% of the overall cost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7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CB891B-DECC-4520-8E53-15B1C8D3C458}"/>
              </a:ext>
            </a:extLst>
          </p:cNvPr>
          <p:cNvSpPr txBox="1"/>
          <p:nvPr/>
        </p:nvSpPr>
        <p:spPr>
          <a:xfrm>
            <a:off x="1435217" y="1433603"/>
            <a:ext cx="63453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Funding Constraints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6A9E1-C2D1-46EC-A705-356E5F8897FC}"/>
              </a:ext>
            </a:extLst>
          </p:cNvPr>
          <p:cNvSpPr txBox="1"/>
          <p:nvPr/>
        </p:nvSpPr>
        <p:spPr>
          <a:xfrm>
            <a:off x="1435216" y="2122603"/>
            <a:ext cx="44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Problems with funding right now: 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E1341-89F2-4B52-9BDA-AC5B2AE1D672}"/>
              </a:ext>
            </a:extLst>
          </p:cNvPr>
          <p:cNvSpPr txBox="1"/>
          <p:nvPr/>
        </p:nvSpPr>
        <p:spPr>
          <a:xfrm>
            <a:off x="1777398" y="2734954"/>
            <a:ext cx="4020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website is constraining the ability to make money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8E37EB-E3DC-47E2-A1EF-17025E73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663" y="1844102"/>
            <a:ext cx="4647590" cy="33978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07A191-B975-475C-907E-00E2124AABC1}"/>
              </a:ext>
            </a:extLst>
          </p:cNvPr>
          <p:cNvSpPr txBox="1"/>
          <p:nvPr/>
        </p:nvSpPr>
        <p:spPr>
          <a:xfrm>
            <a:off x="1777397" y="3302906"/>
            <a:ext cx="4020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inability to effectively navigate the website makes it difficult to connect industry partners to funding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603989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B0764-2F87-4D93-B716-E35D9BB91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634" y="1953116"/>
            <a:ext cx="6210771" cy="3572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When navigating the website, it was difficult to find the research application page. 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FFFFFF"/>
              </a:buClr>
              <a:buFont typeface="Arial" pitchFamily="18" charset="0"/>
              <a:buChar char="•"/>
            </a:pPr>
            <a:r>
              <a:rPr lang="en-US" sz="2400" dirty="0">
                <a:ea typeface="+mn-lt"/>
                <a:cs typeface="+mn-lt"/>
              </a:rPr>
              <a:t>For students it takes 2 clicks</a:t>
            </a:r>
          </a:p>
          <a:p>
            <a:pPr marL="342900" indent="-342900" algn="l">
              <a:buClr>
                <a:srgbClr val="FFFFFF"/>
              </a:buClr>
              <a:buFont typeface="Arial" pitchFamily="18" charset="0"/>
              <a:buChar char="•"/>
            </a:pPr>
            <a:r>
              <a:rPr lang="en-US" sz="2400" dirty="0">
                <a:ea typeface="+mn-lt"/>
                <a:cs typeface="+mn-lt"/>
              </a:rPr>
              <a:t>For researchers it takes 4 clicks</a:t>
            </a:r>
          </a:p>
          <a:p>
            <a:pPr marL="342900" indent="-342900" algn="l">
              <a:buClr>
                <a:srgbClr val="FFFFFF"/>
              </a:buClr>
              <a:buFont typeface="Arial" pitchFamily="18" charset="0"/>
              <a:buChar char="•"/>
            </a:pPr>
            <a:r>
              <a:rPr lang="en-US" sz="2400" dirty="0">
                <a:ea typeface="+mn-lt"/>
                <a:cs typeface="+mn-lt"/>
              </a:rPr>
              <a:t>For industry partners it takes 5 clicks and brings you to a new website that you also need to navigate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CB891B-DECC-4520-8E53-15B1C8D3C458}"/>
              </a:ext>
            </a:extLst>
          </p:cNvPr>
          <p:cNvSpPr txBox="1"/>
          <p:nvPr/>
        </p:nvSpPr>
        <p:spPr>
          <a:xfrm>
            <a:off x="1275634" y="1156855"/>
            <a:ext cx="63453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Website Navigation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1237A2-A8C0-43B2-981D-FB55A5DD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756" y="1156855"/>
            <a:ext cx="3496049" cy="45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64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A80-819F-496D-A969-DB80C4338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F15AD-2920-40C0-930D-06C36F551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D4E81-C2DD-4D97-BCD9-9A804CCA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58" y="1853896"/>
            <a:ext cx="9590283" cy="43208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6031CA-3A8E-4445-B59A-3FC7E3BE2A1E}"/>
              </a:ext>
            </a:extLst>
          </p:cNvPr>
          <p:cNvSpPr/>
          <p:nvPr/>
        </p:nvSpPr>
        <p:spPr>
          <a:xfrm>
            <a:off x="1125668" y="945222"/>
            <a:ext cx="10268372" cy="9370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213CFB-B4A7-435F-807D-8B5D89614FF5}"/>
              </a:ext>
            </a:extLst>
          </p:cNvPr>
          <p:cNvSpPr/>
          <p:nvPr/>
        </p:nvSpPr>
        <p:spPr>
          <a:xfrm>
            <a:off x="1414702" y="945222"/>
            <a:ext cx="8682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There are </a:t>
            </a:r>
            <a:r>
              <a:rPr lang="en-US" sz="3200" b="1" dirty="0">
                <a:solidFill>
                  <a:srgbClr val="FF0000"/>
                </a:solidFill>
                <a:ea typeface="+mn-lt"/>
                <a:cs typeface="+mn-lt"/>
              </a:rPr>
              <a:t>160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primary pages and </a:t>
            </a:r>
            <a:r>
              <a:rPr lang="en-US" sz="3200" b="1" dirty="0">
                <a:solidFill>
                  <a:srgbClr val="FF0000"/>
                </a:solidFill>
                <a:ea typeface="+mn-lt"/>
                <a:cs typeface="+mn-lt"/>
              </a:rPr>
              <a:t>56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duplicate pages</a:t>
            </a:r>
          </a:p>
        </p:txBody>
      </p:sp>
    </p:spTree>
    <p:extLst>
      <p:ext uri="{BB962C8B-B14F-4D97-AF65-F5344CB8AC3E}">
        <p14:creationId xmlns:p14="http://schemas.microsoft.com/office/powerpoint/2010/main" val="10088705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B0764-2F87-4D93-B716-E35D9BB91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751" y="1953116"/>
            <a:ext cx="5473302" cy="3572006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university highlights completed research projects via newsletter, many can’t find 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Achievements are difficult to find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Measures of excellence are not highlighted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newsletter needs improvement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CB891B-DECC-4520-8E53-15B1C8D3C458}"/>
              </a:ext>
            </a:extLst>
          </p:cNvPr>
          <p:cNvSpPr txBox="1"/>
          <p:nvPr/>
        </p:nvSpPr>
        <p:spPr>
          <a:xfrm>
            <a:off x="1439751" y="1429896"/>
            <a:ext cx="63453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Public Engagement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557F16-7B4C-48B3-A2B4-4D55B4C04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28" r="20806"/>
          <a:stretch/>
        </p:blipFill>
        <p:spPr>
          <a:xfrm>
            <a:off x="6913054" y="1749258"/>
            <a:ext cx="4180004" cy="35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02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3BD7637-22BB-433C-9CD4-D9F9B018C9E6}"/>
              </a:ext>
            </a:extLst>
          </p:cNvPr>
          <p:cNvSpPr/>
          <p:nvPr/>
        </p:nvSpPr>
        <p:spPr>
          <a:xfrm>
            <a:off x="7780062" y="1448319"/>
            <a:ext cx="3305754" cy="393533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B891B-DECC-4520-8E53-15B1C8D3C458}"/>
              </a:ext>
            </a:extLst>
          </p:cNvPr>
          <p:cNvSpPr txBox="1"/>
          <p:nvPr/>
        </p:nvSpPr>
        <p:spPr>
          <a:xfrm>
            <a:off x="1445491" y="1258308"/>
            <a:ext cx="63453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Revenue After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B0764-2F87-4D93-B716-E35D9BB91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898" y="2765828"/>
            <a:ext cx="9142631" cy="3572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Average Grant: 15,000,000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4D65C-DEA4-458F-952B-1F8F69A2F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4" r="51335" b="28090"/>
          <a:stretch/>
        </p:blipFill>
        <p:spPr>
          <a:xfrm>
            <a:off x="6290834" y="1098322"/>
            <a:ext cx="4619021" cy="46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99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uofl research and design&quot;">
            <a:extLst>
              <a:ext uri="{FF2B5EF4-FFF2-40B4-BE49-F238E27FC236}">
                <a16:creationId xmlns:a16="http://schemas.microsoft.com/office/drawing/2014/main" id="{F81A5E17-8086-43E0-8B9C-6356ABD05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38" y="1047964"/>
            <a:ext cx="9441950" cy="473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96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CB891B-DECC-4520-8E53-15B1C8D3C458}"/>
              </a:ext>
            </a:extLst>
          </p:cNvPr>
          <p:cNvSpPr txBox="1"/>
          <p:nvPr/>
        </p:nvSpPr>
        <p:spPr>
          <a:xfrm>
            <a:off x="1372013" y="1162660"/>
            <a:ext cx="63453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B0304-9C5D-4A83-BD5C-D4A4993F9AC4}"/>
              </a:ext>
            </a:extLst>
          </p:cNvPr>
          <p:cNvSpPr txBox="1"/>
          <p:nvPr/>
        </p:nvSpPr>
        <p:spPr>
          <a:xfrm>
            <a:off x="1140823" y="2057401"/>
            <a:ext cx="4302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Funding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Website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Public Engagement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88FE22-C9A9-4CE5-B713-50B6AD33F31C}"/>
              </a:ext>
            </a:extLst>
          </p:cNvPr>
          <p:cNvSpPr txBox="1"/>
          <p:nvPr/>
        </p:nvSpPr>
        <p:spPr>
          <a:xfrm>
            <a:off x="1140823" y="4006912"/>
            <a:ext cx="324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40% off the 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31997-AAD3-47B7-AD0D-E3CB8F84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621" y="1522846"/>
            <a:ext cx="4302031" cy="38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24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5AB82"/>
      </a:accent3>
      <a:accent4>
        <a:srgbClr val="8FAA74"/>
      </a:accent4>
      <a:accent5>
        <a:srgbClr val="A1A47C"/>
      </a:accent5>
      <a:accent6>
        <a:srgbClr val="B29F79"/>
      </a:accent6>
      <a:hlink>
        <a:srgbClr val="AE697B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D058112D730A40B5E96FAAC0EAC474" ma:contentTypeVersion="7" ma:contentTypeDescription="Create a new document." ma:contentTypeScope="" ma:versionID="cf856f9d8468fb625a81f91539aa8846">
  <xsd:schema xmlns:xsd="http://www.w3.org/2001/XMLSchema" xmlns:xs="http://www.w3.org/2001/XMLSchema" xmlns:p="http://schemas.microsoft.com/office/2006/metadata/properties" xmlns:ns2="c21e1006-f63c-4d80-9048-c10a79708276" targetNamespace="http://schemas.microsoft.com/office/2006/metadata/properties" ma:root="true" ma:fieldsID="41efcc044e9e5f0e4a9dca83ca810a23" ns2:_="">
    <xsd:import namespace="c21e1006-f63c-4d80-9048-c10a797082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e1006-f63c-4d80-9048-c10a797082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F1EE92-9099-440D-A376-C1AD45A9D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59CC59-E8B2-415F-A182-199A522AF2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1e1006-f63c-4d80-9048-c10a797082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671ACD-2E5B-4069-B00F-D7D57DBD7BA0}">
  <ds:schemaRefs>
    <ds:schemaRef ds:uri="c21e1006-f63c-4d80-9048-c10a7970827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223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SavonVTI</vt:lpstr>
      <vt:lpstr>Research and Innovation: Iteration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 Patel</cp:lastModifiedBy>
  <cp:revision>26</cp:revision>
  <dcterms:created xsi:type="dcterms:W3CDTF">2013-07-15T20:26:40Z</dcterms:created>
  <dcterms:modified xsi:type="dcterms:W3CDTF">2020-01-29T05:16:22Z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0x0101009FD058112D730A40B5E96FAAC0EAC474</vt:lpwstr>
  </property>
</Properties>
</file>