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1" r:id="rId1"/>
  </p:sldMasterIdLst>
  <p:notesMasterIdLst>
    <p:notesMasterId r:id="rId25"/>
  </p:notesMasterIdLst>
  <p:sldIdLst>
    <p:sldId id="256" r:id="rId2"/>
    <p:sldId id="300" r:id="rId3"/>
    <p:sldId id="257" r:id="rId4"/>
    <p:sldId id="259" r:id="rId5"/>
    <p:sldId id="261" r:id="rId6"/>
    <p:sldId id="262" r:id="rId7"/>
    <p:sldId id="263" r:id="rId8"/>
    <p:sldId id="298" r:id="rId9"/>
    <p:sldId id="297" r:id="rId10"/>
    <p:sldId id="296" r:id="rId11"/>
    <p:sldId id="295" r:id="rId12"/>
    <p:sldId id="294" r:id="rId13"/>
    <p:sldId id="293" r:id="rId14"/>
    <p:sldId id="292" r:id="rId15"/>
    <p:sldId id="290" r:id="rId16"/>
    <p:sldId id="291" r:id="rId17"/>
    <p:sldId id="289" r:id="rId18"/>
    <p:sldId id="288" r:id="rId19"/>
    <p:sldId id="287" r:id="rId20"/>
    <p:sldId id="299" r:id="rId21"/>
    <p:sldId id="276" r:id="rId22"/>
    <p:sldId id="277" r:id="rId23"/>
    <p:sldId id="26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0" clrIdx="0">
    <p:extLst>
      <p:ext uri="{19B8F6BF-5375-455C-9EA6-DF929625EA0E}">
        <p15:presenceInfo xmlns:p15="http://schemas.microsoft.com/office/powerpoint/2012/main" userId="061c4c73d7a6e30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Input%20Gaibandh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user\Desktop\Rural%20planning%20lab\Gaibandha\Data%20analysis\Input%20Gaibandh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user\Desktop\Rural%20planning%20lab\Gaibandha\Data%20analysis\Input%20Gaibandh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user\Desktop\Rural%20planning%20lab\Gaibandha\Data%20analysis\Input%20Gaibandha.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user\Desktop\Rural%20planning%20lab\Gaibandha\Data%20analysis\Input%20Gaibandha.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user\Desktop\Rural%20planning%20lab\Gaibandha\Data%20analysis\Input%20Gaibandha.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user\Desktop\Rural%20planning%20lab\Gaibandha\Data%20analysis\Input%20Gaibandha.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user\Desktop\Rural%20planning%20lab\Gaibandha\Data%20analysis\Input%20Gaibandha.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user\Desktop\Rural%20planning%20lab\Gaibandha\Data%20analysis\Input%20Gaibandha.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user\Desktop\Rural%20planning%20lab\Gaibandha\Data%20analysis\Input%20Gaibandha.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user\Desktop\Rural%20planning%20lab\Gaibandha\Data%20analysis\Input%20Gaibandha.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wnloads\Input%20Gaibandha.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user\Desktop\Rural%20planning%20lab\Gaibandha\Data%20analysis\Input%20Gaibandha.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USER\Downloads\Input%20Gaibandha.xlsx" TargetMode="External"/><Relationship Id="rId2" Type="http://schemas.microsoft.com/office/2011/relationships/chartColorStyle" Target="colors21.xml"/><Relationship Id="rId1" Type="http://schemas.microsoft.com/office/2011/relationships/chartStyle" Target="style2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Rural%20planning%20lab\Gaibandha\Data%20analysis\Input%20Gaibandh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esktop\Rural%20planning%20lab\Gaibandha\Data%20analysis\Input%20Gaibandh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esktop\Rural%20planning%20lab\Gaibandha\Data%20analysis\Input%20Gaibandh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esktop\Rural%20planning%20lab\Gaibandha\Data%20analysis\Input%20Gaibandh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ser\Desktop\Rural%20planning%20lab\Gaibandha\Data%20analysis\Input%20Gaibandh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user\Desktop\Rural%20planning%20lab\Gaibandha\Data%20analysis\Input%20Gaibandh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user\Desktop\Rural%20planning%20lab\Gaibandha\Data%20analysis\Input%20Gaibandh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none" spc="0" normalizeH="0" baseline="0">
                <a:solidFill>
                  <a:schemeClr val="tx1"/>
                </a:solidFill>
                <a:latin typeface="+mj-lt"/>
                <a:ea typeface="+mj-ea"/>
                <a:cs typeface="+mj-cs"/>
              </a:defRPr>
            </a:pPr>
            <a:r>
              <a:rPr lang="en-US" sz="2000" b="1" dirty="0">
                <a:solidFill>
                  <a:schemeClr val="tx1"/>
                </a:solidFill>
              </a:rPr>
              <a:t>Types Of Farming</a:t>
            </a:r>
          </a:p>
        </c:rich>
      </c:tx>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tx1"/>
              </a:solidFill>
              <a:latin typeface="+mj-lt"/>
              <a:ea typeface="+mj-ea"/>
              <a:cs typeface="+mj-cs"/>
            </a:defRPr>
          </a:pPr>
          <a:endParaRPr lang="en-US"/>
        </a:p>
      </c:txPr>
    </c:title>
    <c:autoTitleDeleted val="0"/>
    <c:plotArea>
      <c:layout>
        <c:manualLayout>
          <c:layoutTarget val="inner"/>
          <c:xMode val="edge"/>
          <c:yMode val="edge"/>
          <c:x val="0.13268136642980602"/>
          <c:y val="0.23558318996890096"/>
          <c:w val="0.83937147909864929"/>
          <c:h val="0.53937338715013561"/>
        </c:manualLayout>
      </c:layout>
      <c:barChart>
        <c:barDir val="col"/>
        <c:grouping val="clustered"/>
        <c:varyColors val="0"/>
        <c:ser>
          <c:idx val="0"/>
          <c:order val="0"/>
          <c:spPr>
            <a:solidFill>
              <a:schemeClr val="accent1"/>
            </a:solidFill>
            <a:ln>
              <a:noFill/>
            </a:ln>
            <a:effectLst/>
          </c:spPr>
          <c:invertIfNegative val="0"/>
          <c:dLbls>
            <c:delete val="1"/>
          </c:dLbls>
          <c:cat>
            <c:strRef>
              <c:f>Sheet1!$F$6:$K$6</c:f>
              <c:strCache>
                <c:ptCount val="6"/>
                <c:pt idx="0">
                  <c:v>Crops</c:v>
                </c:pt>
                <c:pt idx="1">
                  <c:v>Vegetable</c:v>
                </c:pt>
                <c:pt idx="2">
                  <c:v>Poultry</c:v>
                </c:pt>
                <c:pt idx="3">
                  <c:v>Fish girdle</c:v>
                </c:pt>
                <c:pt idx="4">
                  <c:v>Livestock</c:v>
                </c:pt>
                <c:pt idx="5">
                  <c:v>Fruit Garden</c:v>
                </c:pt>
              </c:strCache>
            </c:strRef>
          </c:cat>
          <c:val>
            <c:numRef>
              <c:f>Sheet1!$F$7:$K$7</c:f>
              <c:numCache>
                <c:formatCode>General</c:formatCode>
                <c:ptCount val="6"/>
                <c:pt idx="0">
                  <c:v>18</c:v>
                </c:pt>
                <c:pt idx="1">
                  <c:v>8</c:v>
                </c:pt>
                <c:pt idx="2">
                  <c:v>8</c:v>
                </c:pt>
                <c:pt idx="3">
                  <c:v>6</c:v>
                </c:pt>
                <c:pt idx="4">
                  <c:v>8</c:v>
                </c:pt>
                <c:pt idx="5">
                  <c:v>4</c:v>
                </c:pt>
              </c:numCache>
            </c:numRef>
          </c:val>
          <c:extLst>
            <c:ext xmlns:c16="http://schemas.microsoft.com/office/drawing/2014/chart" uri="{C3380CC4-5D6E-409C-BE32-E72D297353CC}">
              <c16:uniqueId val="{00000000-9BC4-41CE-ADA4-96CF014D00DC}"/>
            </c:ext>
          </c:extLst>
        </c:ser>
        <c:dLbls>
          <c:dLblPos val="inEnd"/>
          <c:showLegendKey val="0"/>
          <c:showVal val="1"/>
          <c:showCatName val="0"/>
          <c:showSerName val="0"/>
          <c:showPercent val="0"/>
          <c:showBubbleSize val="0"/>
        </c:dLbls>
        <c:gapWidth val="267"/>
        <c:overlap val="-43"/>
        <c:axId val="421326144"/>
        <c:axId val="421326536"/>
      </c:barChart>
      <c:catAx>
        <c:axId val="421326144"/>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sz="1200" b="0" dirty="0">
                    <a:solidFill>
                      <a:schemeClr val="tx1"/>
                    </a:solidFill>
                  </a:rPr>
                  <a:t>Types</a:t>
                </a:r>
                <a:r>
                  <a:rPr lang="en-US" sz="1200" b="0" baseline="0" dirty="0">
                    <a:solidFill>
                      <a:schemeClr val="tx1"/>
                    </a:solidFill>
                  </a:rPr>
                  <a:t> of Firming</a:t>
                </a:r>
                <a:endParaRPr lang="en-US" sz="1200" b="0" dirty="0">
                  <a:solidFill>
                    <a:schemeClr val="tx1"/>
                  </a:solidFill>
                </a:endParaRPr>
              </a:p>
            </c:rich>
          </c:tx>
          <c:layout>
            <c:manualLayout>
              <c:xMode val="edge"/>
              <c:yMode val="edge"/>
              <c:x val="0.4220605750189001"/>
              <c:y val="0.86651765036723349"/>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000" b="0" i="0" u="none" strike="noStrike" kern="1200" cap="none" spc="0" normalizeH="0" baseline="0">
                <a:solidFill>
                  <a:schemeClr val="tx1"/>
                </a:solidFill>
                <a:latin typeface="+mn-lt"/>
                <a:ea typeface="+mn-ea"/>
                <a:cs typeface="+mn-cs"/>
              </a:defRPr>
            </a:pPr>
            <a:endParaRPr lang="en-US"/>
          </a:p>
        </c:txPr>
        <c:crossAx val="421326536"/>
        <c:crosses val="autoZero"/>
        <c:auto val="1"/>
        <c:lblAlgn val="ctr"/>
        <c:lblOffset val="100"/>
        <c:noMultiLvlLbl val="0"/>
      </c:catAx>
      <c:valAx>
        <c:axId val="421326536"/>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sz="1200" b="0" dirty="0">
                    <a:solidFill>
                      <a:schemeClr val="tx1"/>
                    </a:solidFill>
                  </a:rPr>
                  <a:t>Number of farms</a:t>
                </a:r>
              </a:p>
            </c:rich>
          </c:tx>
          <c:layout>
            <c:manualLayout>
              <c:xMode val="edge"/>
              <c:yMode val="edge"/>
              <c:x val="3.9505013796352378E-2"/>
              <c:y val="0.35181208231324024"/>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421326144"/>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r>
              <a:rPr lang="en-US" sz="1600" b="0">
                <a:solidFill>
                  <a:schemeClr val="tx1"/>
                </a:solidFill>
                <a:effectLst/>
              </a:rPr>
              <a:t>Relation between the effect of flood on the livestock farm and duration of flood effect on farm </a:t>
            </a:r>
          </a:p>
        </c:rich>
      </c:tx>
      <c:layout>
        <c:manualLayout>
          <c:xMode val="edge"/>
          <c:yMode val="edge"/>
          <c:x val="0.14186534667957382"/>
          <c:y val="1.5631379410906954E-3"/>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251354749857789"/>
          <c:y val="0.25357142857142856"/>
          <c:w val="0.8516283610936467"/>
          <c:h val="0.4229888877526673"/>
        </c:manualLayout>
      </c:layout>
      <c:barChart>
        <c:barDir val="col"/>
        <c:grouping val="clustered"/>
        <c:varyColors val="0"/>
        <c:ser>
          <c:idx val="0"/>
          <c:order val="0"/>
          <c:tx>
            <c:strRef>
              <c:f>Sheet7!$AQ$19</c:f>
              <c:strCache>
                <c:ptCount val="1"/>
                <c:pt idx="0">
                  <c:v>Water logging</c:v>
                </c:pt>
              </c:strCache>
            </c:strRef>
          </c:tx>
          <c:spPr>
            <a:solidFill>
              <a:schemeClr val="accent1"/>
            </a:solidFill>
            <a:ln>
              <a:noFill/>
            </a:ln>
            <a:effectLst/>
          </c:spPr>
          <c:invertIfNegative val="0"/>
          <c:cat>
            <c:multiLvlStrRef>
              <c:f>Sheet7!$AR$17:$AU$18</c:f>
              <c:multiLvlStrCache>
                <c:ptCount val="4"/>
                <c:lvl>
                  <c:pt idx="0">
                    <c:v>&lt;1 month</c:v>
                  </c:pt>
                  <c:pt idx="1">
                    <c:v>1-2 month</c:v>
                  </c:pt>
                  <c:pt idx="2">
                    <c:v>3-4 month</c:v>
                  </c:pt>
                  <c:pt idx="3">
                    <c:v>&gt;4 month</c:v>
                  </c:pt>
                </c:lvl>
                <c:lvl>
                  <c:pt idx="0">
                    <c:v>Effect duration on land</c:v>
                  </c:pt>
                </c:lvl>
              </c:multiLvlStrCache>
            </c:multiLvlStrRef>
          </c:cat>
          <c:val>
            <c:numRef>
              <c:f>Sheet7!$AR$19:$AU$19</c:f>
              <c:numCache>
                <c:formatCode>General</c:formatCode>
                <c:ptCount val="4"/>
                <c:pt idx="0">
                  <c:v>2</c:v>
                </c:pt>
                <c:pt idx="1">
                  <c:v>3</c:v>
                </c:pt>
                <c:pt idx="2">
                  <c:v>2</c:v>
                </c:pt>
                <c:pt idx="3">
                  <c:v>2</c:v>
                </c:pt>
              </c:numCache>
            </c:numRef>
          </c:val>
          <c:extLst>
            <c:ext xmlns:c16="http://schemas.microsoft.com/office/drawing/2014/chart" uri="{C3380CC4-5D6E-409C-BE32-E72D297353CC}">
              <c16:uniqueId val="{00000000-22EC-4ACE-BD4C-064B005D4C97}"/>
            </c:ext>
          </c:extLst>
        </c:ser>
        <c:ser>
          <c:idx val="1"/>
          <c:order val="1"/>
          <c:tx>
            <c:strRef>
              <c:f>Sheet7!$AQ$20</c:f>
              <c:strCache>
                <c:ptCount val="1"/>
                <c:pt idx="0">
                  <c:v>Flooded</c:v>
                </c:pt>
              </c:strCache>
            </c:strRef>
          </c:tx>
          <c:spPr>
            <a:solidFill>
              <a:schemeClr val="accent2"/>
            </a:solidFill>
            <a:ln>
              <a:noFill/>
            </a:ln>
            <a:effectLst/>
          </c:spPr>
          <c:invertIfNegative val="0"/>
          <c:cat>
            <c:multiLvlStrRef>
              <c:f>Sheet7!$AR$17:$AU$18</c:f>
              <c:multiLvlStrCache>
                <c:ptCount val="4"/>
                <c:lvl>
                  <c:pt idx="0">
                    <c:v>&lt;1 month</c:v>
                  </c:pt>
                  <c:pt idx="1">
                    <c:v>1-2 month</c:v>
                  </c:pt>
                  <c:pt idx="2">
                    <c:v>3-4 month</c:v>
                  </c:pt>
                  <c:pt idx="3">
                    <c:v>&gt;4 month</c:v>
                  </c:pt>
                </c:lvl>
                <c:lvl>
                  <c:pt idx="0">
                    <c:v>Effect duration on land</c:v>
                  </c:pt>
                </c:lvl>
              </c:multiLvlStrCache>
            </c:multiLvlStrRef>
          </c:cat>
          <c:val>
            <c:numRef>
              <c:f>Sheet7!$AR$20:$AU$20</c:f>
              <c:numCache>
                <c:formatCode>General</c:formatCode>
                <c:ptCount val="4"/>
                <c:pt idx="0">
                  <c:v>0</c:v>
                </c:pt>
                <c:pt idx="1">
                  <c:v>2</c:v>
                </c:pt>
                <c:pt idx="2">
                  <c:v>3</c:v>
                </c:pt>
                <c:pt idx="3">
                  <c:v>2</c:v>
                </c:pt>
              </c:numCache>
            </c:numRef>
          </c:val>
          <c:extLst>
            <c:ext xmlns:c16="http://schemas.microsoft.com/office/drawing/2014/chart" uri="{C3380CC4-5D6E-409C-BE32-E72D297353CC}">
              <c16:uniqueId val="{00000001-22EC-4ACE-BD4C-064B005D4C97}"/>
            </c:ext>
          </c:extLst>
        </c:ser>
        <c:dLbls>
          <c:showLegendKey val="0"/>
          <c:showVal val="0"/>
          <c:showCatName val="0"/>
          <c:showSerName val="0"/>
          <c:showPercent val="0"/>
          <c:showBubbleSize val="0"/>
        </c:dLbls>
        <c:gapWidth val="219"/>
        <c:overlap val="-27"/>
        <c:axId val="261428592"/>
        <c:axId val="261436912"/>
      </c:barChart>
      <c:catAx>
        <c:axId val="261428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261436912"/>
        <c:crosses val="autoZero"/>
        <c:auto val="1"/>
        <c:lblAlgn val="ctr"/>
        <c:lblOffset val="100"/>
        <c:noMultiLvlLbl val="0"/>
      </c:catAx>
      <c:valAx>
        <c:axId val="2614369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sz="1200">
                    <a:solidFill>
                      <a:schemeClr val="tx1"/>
                    </a:solidFill>
                  </a:rPr>
                  <a:t>Number of farms</a:t>
                </a:r>
              </a:p>
            </c:rich>
          </c:tx>
          <c:layout>
            <c:manualLayout>
              <c:xMode val="edge"/>
              <c:yMode val="edge"/>
              <c:x val="1.8578286079259106E-2"/>
              <c:y val="0.35324001166520852"/>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1428592"/>
        <c:crosses val="autoZero"/>
        <c:crossBetween val="between"/>
      </c:valAx>
      <c:spPr>
        <a:noFill/>
        <a:ln>
          <a:noFill/>
        </a:ln>
        <a:effectLst/>
      </c:spPr>
    </c:plotArea>
    <c:legend>
      <c:legendPos val="b"/>
      <c:layout>
        <c:manualLayout>
          <c:xMode val="edge"/>
          <c:yMode val="edge"/>
          <c:x val="0.40405759641261574"/>
          <c:y val="0.87621689334287767"/>
          <c:w val="0.25525616332179007"/>
          <c:h val="9.1315574189589938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cap="all" baseline="0">
                <a:solidFill>
                  <a:sysClr val="windowText" lastClr="000000"/>
                </a:solidFill>
                <a:latin typeface="+mn-lt"/>
                <a:ea typeface="+mn-ea"/>
                <a:cs typeface="+mn-cs"/>
              </a:defRPr>
            </a:pPr>
            <a:r>
              <a:rPr lang="en-US" sz="1600" b="0" dirty="0">
                <a:solidFill>
                  <a:sysClr val="windowText" lastClr="000000"/>
                </a:solidFill>
              </a:rPr>
              <a:t>Structure of poultry farm</a:t>
            </a:r>
          </a:p>
        </c:rich>
      </c:tx>
      <c:layout>
        <c:manualLayout>
          <c:xMode val="edge"/>
          <c:yMode val="edge"/>
          <c:x val="0.25765249744717278"/>
          <c:y val="2.127714232824288E-2"/>
        </c:manualLayout>
      </c:layout>
      <c:overlay val="0"/>
      <c:spPr>
        <a:noFill/>
        <a:ln>
          <a:noFill/>
        </a:ln>
        <a:effectLst/>
      </c:spPr>
      <c:txPr>
        <a:bodyPr rot="0" spcFirstLastPara="1" vertOverflow="ellipsis" vert="horz" wrap="square" anchor="ctr" anchorCtr="1"/>
        <a:lstStyle/>
        <a:p>
          <a:pPr>
            <a:defRPr sz="1600" b="0" i="0" u="none" strike="noStrike" kern="1200" cap="all"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2180785259493985"/>
          <c:y val="0.22709227163799067"/>
          <c:w val="0.50573219427353955"/>
          <c:h val="0.68642477468231367"/>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0ED5-41BC-BA3E-9ABBC84E0A56}"/>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0ED5-41BC-BA3E-9ABBC84E0A56}"/>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0ED5-41BC-BA3E-9ABBC84E0A56}"/>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0ED5-41BC-BA3E-9ABBC84E0A56}"/>
              </c:ext>
            </c:extLst>
          </c:dPt>
          <c:dLbls>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ysClr val="windowText" lastClr="000000"/>
                      </a:solidFill>
                      <a:latin typeface="+mn-lt"/>
                      <a:ea typeface="+mn-ea"/>
                      <a:cs typeface="+mn-cs"/>
                    </a:defRPr>
                  </a:pPr>
                  <a:endParaRPr lang="en-US"/>
                </a:p>
              </c:txPr>
              <c:dLblPos val="outEnd"/>
              <c:showLegendKey val="1"/>
              <c:showVal val="0"/>
              <c:showCatName val="1"/>
              <c:showSerName val="0"/>
              <c:showPercent val="1"/>
              <c:showBubbleSize val="0"/>
              <c:extLst>
                <c:ext xmlns:c16="http://schemas.microsoft.com/office/drawing/2014/chart" uri="{C3380CC4-5D6E-409C-BE32-E72D297353CC}">
                  <c16:uniqueId val="{00000001-0ED5-41BC-BA3E-9ABBC84E0A56}"/>
                </c:ext>
              </c:extLst>
            </c:dLbl>
            <c:dLbl>
              <c:idx val="1"/>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ysClr val="windowText" lastClr="000000"/>
                      </a:solidFill>
                      <a:latin typeface="+mn-lt"/>
                      <a:ea typeface="+mn-ea"/>
                      <a:cs typeface="+mn-cs"/>
                    </a:defRPr>
                  </a:pPr>
                  <a:endParaRPr lang="en-US"/>
                </a:p>
              </c:txPr>
              <c:dLblPos val="outEnd"/>
              <c:showLegendKey val="1"/>
              <c:showVal val="0"/>
              <c:showCatName val="1"/>
              <c:showSerName val="0"/>
              <c:showPercent val="1"/>
              <c:showBubbleSize val="0"/>
              <c:extLst>
                <c:ext xmlns:c16="http://schemas.microsoft.com/office/drawing/2014/chart" uri="{C3380CC4-5D6E-409C-BE32-E72D297353CC}">
                  <c16:uniqueId val="{00000003-0ED5-41BC-BA3E-9ABBC84E0A56}"/>
                </c:ext>
              </c:extLst>
            </c:dLbl>
            <c:dLbl>
              <c:idx val="2"/>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ysClr val="windowText" lastClr="000000"/>
                      </a:solidFill>
                      <a:latin typeface="+mn-lt"/>
                      <a:ea typeface="+mn-ea"/>
                      <a:cs typeface="+mn-cs"/>
                    </a:defRPr>
                  </a:pPr>
                  <a:endParaRPr lang="en-US"/>
                </a:p>
              </c:txPr>
              <c:dLblPos val="outEnd"/>
              <c:showLegendKey val="1"/>
              <c:showVal val="0"/>
              <c:showCatName val="1"/>
              <c:showSerName val="0"/>
              <c:showPercent val="1"/>
              <c:showBubbleSize val="0"/>
              <c:extLst>
                <c:ext xmlns:c16="http://schemas.microsoft.com/office/drawing/2014/chart" uri="{C3380CC4-5D6E-409C-BE32-E72D297353CC}">
                  <c16:uniqueId val="{00000005-0ED5-41BC-BA3E-9ABBC84E0A56}"/>
                </c:ext>
              </c:extLst>
            </c:dLbl>
            <c:dLbl>
              <c:idx val="3"/>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ysClr val="windowText" lastClr="000000"/>
                      </a:solidFill>
                      <a:latin typeface="+mn-lt"/>
                      <a:ea typeface="+mn-ea"/>
                      <a:cs typeface="+mn-cs"/>
                    </a:defRPr>
                  </a:pPr>
                  <a:endParaRPr lang="en-US"/>
                </a:p>
              </c:txPr>
              <c:dLblPos val="outEnd"/>
              <c:showLegendKey val="1"/>
              <c:showVal val="0"/>
              <c:showCatName val="1"/>
              <c:showSerName val="0"/>
              <c:showPercent val="1"/>
              <c:showBubbleSize val="0"/>
              <c:extLst>
                <c:ext xmlns:c16="http://schemas.microsoft.com/office/drawing/2014/chart" uri="{C3380CC4-5D6E-409C-BE32-E72D297353CC}">
                  <c16:uniqueId val="{00000007-0ED5-41BC-BA3E-9ABBC84E0A56}"/>
                </c:ext>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spc="0" baseline="0">
                    <a:solidFill>
                      <a:sysClr val="windowText" lastClr="000000"/>
                    </a:solidFill>
                    <a:latin typeface="+mn-lt"/>
                    <a:ea typeface="+mn-ea"/>
                    <a:cs typeface="+mn-cs"/>
                  </a:defRPr>
                </a:pPr>
                <a:endParaRPr lang="en-US"/>
              </a:p>
            </c:txPr>
            <c:dLblPos val="outEnd"/>
            <c:showLegendKey val="1"/>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Sheet1!$J$12:$J$15</c:f>
              <c:strCache>
                <c:ptCount val="4"/>
                <c:pt idx="0">
                  <c:v> kacha  </c:v>
                </c:pt>
                <c:pt idx="1">
                  <c:v> semi-pacca  </c:v>
                </c:pt>
                <c:pt idx="2">
                  <c:v> pacca   </c:v>
                </c:pt>
                <c:pt idx="3">
                  <c:v> others</c:v>
                </c:pt>
              </c:strCache>
            </c:strRef>
          </c:cat>
          <c:val>
            <c:numRef>
              <c:f>Sheet1!$K$12:$K$15</c:f>
              <c:numCache>
                <c:formatCode>General</c:formatCode>
                <c:ptCount val="4"/>
                <c:pt idx="0">
                  <c:v>4</c:v>
                </c:pt>
                <c:pt idx="1">
                  <c:v>2</c:v>
                </c:pt>
                <c:pt idx="2">
                  <c:v>2</c:v>
                </c:pt>
                <c:pt idx="3">
                  <c:v>0</c:v>
                </c:pt>
              </c:numCache>
            </c:numRef>
          </c:val>
          <c:extLst>
            <c:ext xmlns:c16="http://schemas.microsoft.com/office/drawing/2014/chart" uri="{C3380CC4-5D6E-409C-BE32-E72D297353CC}">
              <c16:uniqueId val="{00000008-0ED5-41BC-BA3E-9ABBC84E0A56}"/>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0" i="0" u="none" strike="noStrike" baseline="0">
                <a:solidFill>
                  <a:schemeClr val="tx1"/>
                </a:solidFill>
                <a:effectLst/>
              </a:rPr>
              <a:t>Relation between the structure of poultry farm and effects of flood on the poultry farm</a:t>
            </a:r>
            <a:endParaRPr lang="en-US" sz="1600">
              <a:solidFill>
                <a:schemeClr val="tx1"/>
              </a:solidFill>
            </a:endParaRPr>
          </a:p>
        </c:rich>
      </c:tx>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507436570428695"/>
          <c:y val="0.21694444444444444"/>
          <c:w val="0.85096049268351259"/>
          <c:h val="0.57901210265383496"/>
        </c:manualLayout>
      </c:layout>
      <c:barChart>
        <c:barDir val="col"/>
        <c:grouping val="clustered"/>
        <c:varyColors val="0"/>
        <c:ser>
          <c:idx val="0"/>
          <c:order val="0"/>
          <c:tx>
            <c:strRef>
              <c:f>Sheet7!$Z$12</c:f>
              <c:strCache>
                <c:ptCount val="1"/>
                <c:pt idx="0">
                  <c:v>Water logging</c:v>
                </c:pt>
              </c:strCache>
            </c:strRef>
          </c:tx>
          <c:spPr>
            <a:solidFill>
              <a:schemeClr val="accent1"/>
            </a:solidFill>
            <a:ln>
              <a:noFill/>
            </a:ln>
            <a:effectLst/>
          </c:spPr>
          <c:invertIfNegative val="0"/>
          <c:cat>
            <c:strRef>
              <c:f>Sheet7!$Y$14:$Y$16</c:f>
              <c:strCache>
                <c:ptCount val="3"/>
                <c:pt idx="0">
                  <c:v>kacha</c:v>
                </c:pt>
                <c:pt idx="1">
                  <c:v>Semi-pacca</c:v>
                </c:pt>
                <c:pt idx="2">
                  <c:v>Pacca</c:v>
                </c:pt>
              </c:strCache>
            </c:strRef>
          </c:cat>
          <c:val>
            <c:numRef>
              <c:f>Sheet7!$Z$13:$Z$15</c:f>
              <c:numCache>
                <c:formatCode>General</c:formatCode>
                <c:ptCount val="3"/>
                <c:pt idx="0">
                  <c:v>4</c:v>
                </c:pt>
                <c:pt idx="1">
                  <c:v>2</c:v>
                </c:pt>
                <c:pt idx="2">
                  <c:v>1</c:v>
                </c:pt>
              </c:numCache>
            </c:numRef>
          </c:val>
          <c:extLst>
            <c:ext xmlns:c16="http://schemas.microsoft.com/office/drawing/2014/chart" uri="{C3380CC4-5D6E-409C-BE32-E72D297353CC}">
              <c16:uniqueId val="{00000000-6226-4A17-B30F-108D1DF63814}"/>
            </c:ext>
          </c:extLst>
        </c:ser>
        <c:ser>
          <c:idx val="1"/>
          <c:order val="1"/>
          <c:tx>
            <c:strRef>
              <c:f>Sheet7!$AA$12</c:f>
              <c:strCache>
                <c:ptCount val="1"/>
                <c:pt idx="0">
                  <c:v>Flooded</c:v>
                </c:pt>
              </c:strCache>
            </c:strRef>
          </c:tx>
          <c:spPr>
            <a:solidFill>
              <a:schemeClr val="accent2"/>
            </a:solidFill>
            <a:ln>
              <a:noFill/>
            </a:ln>
            <a:effectLst/>
          </c:spPr>
          <c:invertIfNegative val="0"/>
          <c:cat>
            <c:strRef>
              <c:f>Sheet7!$Y$14:$Y$16</c:f>
              <c:strCache>
                <c:ptCount val="3"/>
                <c:pt idx="0">
                  <c:v>kacha</c:v>
                </c:pt>
                <c:pt idx="1">
                  <c:v>Semi-pacca</c:v>
                </c:pt>
                <c:pt idx="2">
                  <c:v>Pacca</c:v>
                </c:pt>
              </c:strCache>
            </c:strRef>
          </c:cat>
          <c:val>
            <c:numRef>
              <c:f>Sheet7!$AA$13:$AA$15</c:f>
              <c:numCache>
                <c:formatCode>General</c:formatCode>
                <c:ptCount val="3"/>
                <c:pt idx="0">
                  <c:v>5</c:v>
                </c:pt>
                <c:pt idx="1">
                  <c:v>3</c:v>
                </c:pt>
                <c:pt idx="2">
                  <c:v>1</c:v>
                </c:pt>
              </c:numCache>
            </c:numRef>
          </c:val>
          <c:extLst>
            <c:ext xmlns:c16="http://schemas.microsoft.com/office/drawing/2014/chart" uri="{C3380CC4-5D6E-409C-BE32-E72D297353CC}">
              <c16:uniqueId val="{00000001-6226-4A17-B30F-108D1DF63814}"/>
            </c:ext>
          </c:extLst>
        </c:ser>
        <c:dLbls>
          <c:showLegendKey val="0"/>
          <c:showVal val="0"/>
          <c:showCatName val="0"/>
          <c:showSerName val="0"/>
          <c:showPercent val="0"/>
          <c:showBubbleSize val="0"/>
        </c:dLbls>
        <c:gapWidth val="219"/>
        <c:overlap val="-27"/>
        <c:axId val="164880816"/>
        <c:axId val="164882064"/>
      </c:barChart>
      <c:catAx>
        <c:axId val="164880816"/>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Structure of the</a:t>
                </a:r>
                <a:r>
                  <a:rPr lang="en-US" sz="1200" baseline="0"/>
                  <a:t> poultry farm</a:t>
                </a:r>
                <a:endParaRPr lang="en-US" sz="1200"/>
              </a:p>
            </c:rich>
          </c:tx>
          <c:layout>
            <c:manualLayout>
              <c:xMode val="edge"/>
              <c:yMode val="edge"/>
              <c:x val="0.37150223869075188"/>
              <c:y val="0.86732367102325936"/>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882064"/>
        <c:crosses val="autoZero"/>
        <c:auto val="1"/>
        <c:lblAlgn val="ctr"/>
        <c:lblOffset val="100"/>
        <c:noMultiLvlLbl val="0"/>
      </c:catAx>
      <c:valAx>
        <c:axId val="164882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sz="1200" dirty="0">
                    <a:solidFill>
                      <a:schemeClr val="tx1"/>
                    </a:solidFill>
                  </a:rPr>
                  <a:t>Numbers of farms</a:t>
                </a:r>
              </a:p>
            </c:rich>
          </c:tx>
          <c:layout>
            <c:manualLayout>
              <c:xMode val="edge"/>
              <c:yMode val="edge"/>
              <c:x val="2.4186453668614501E-2"/>
              <c:y val="0.3338254883855748"/>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880816"/>
        <c:crosses val="autoZero"/>
        <c:crossBetween val="between"/>
      </c:valAx>
      <c:spPr>
        <a:noFill/>
        <a:ln>
          <a:noFill/>
        </a:ln>
        <a:effectLst/>
      </c:spPr>
    </c:plotArea>
    <c:legend>
      <c:legendPos val="b"/>
      <c:layout>
        <c:manualLayout>
          <c:xMode val="edge"/>
          <c:yMode val="edge"/>
          <c:x val="0.40976223560290259"/>
          <c:y val="0.92187445319335082"/>
          <c:w val="0.26326419981815996"/>
          <c:h val="7.812554680664916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b="1">
                <a:effectLst/>
              </a:rPr>
              <a:t>Effect on Poultry farm</a:t>
            </a:r>
            <a:endParaRPr lang="en-US" sz="1800">
              <a:effectLst/>
            </a:endParaRP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209271534606678"/>
          <c:y val="0.16274356693256137"/>
          <c:w val="0.55942248608336409"/>
          <c:h val="0.65462732713307581"/>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4F1-4E0B-856A-CDEA37D440D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4F1-4E0B-856A-CDEA37D440D2}"/>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Sheet6!$P$12:$P$13</c:f>
              <c:strCache>
                <c:ptCount val="2"/>
                <c:pt idx="0">
                  <c:v>Water logging</c:v>
                </c:pt>
                <c:pt idx="1">
                  <c:v>Flooded</c:v>
                </c:pt>
              </c:strCache>
            </c:strRef>
          </c:cat>
          <c:val>
            <c:numRef>
              <c:f>Sheet6!$Q$12:$Q$13</c:f>
              <c:numCache>
                <c:formatCode>General</c:formatCode>
                <c:ptCount val="2"/>
                <c:pt idx="0">
                  <c:v>8</c:v>
                </c:pt>
                <c:pt idx="1">
                  <c:v>10</c:v>
                </c:pt>
              </c:numCache>
            </c:numRef>
          </c:val>
          <c:extLst>
            <c:ext xmlns:c16="http://schemas.microsoft.com/office/drawing/2014/chart" uri="{C3380CC4-5D6E-409C-BE32-E72D297353CC}">
              <c16:uniqueId val="{00000004-A4F1-4E0B-856A-CDEA37D440D2}"/>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0">
                <a:solidFill>
                  <a:schemeClr val="tx1"/>
                </a:solidFill>
                <a:effectLst/>
              </a:rPr>
              <a:t>Relation between effects of flood on poultry farm and effect duration on poultry farm</a:t>
            </a:r>
          </a:p>
        </c:rich>
      </c:tx>
      <c:layout>
        <c:manualLayout>
          <c:xMode val="edge"/>
          <c:yMode val="edge"/>
          <c:x val="0.11711111111111111"/>
          <c:y val="0"/>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798734105957936"/>
          <c:y val="0.21694444444444444"/>
          <c:w val="0.82743714508876742"/>
          <c:h val="0.5929009915427238"/>
        </c:manualLayout>
      </c:layout>
      <c:barChart>
        <c:barDir val="col"/>
        <c:grouping val="clustered"/>
        <c:varyColors val="0"/>
        <c:ser>
          <c:idx val="0"/>
          <c:order val="0"/>
          <c:tx>
            <c:strRef>
              <c:f>Sheet7!$Y$32</c:f>
              <c:strCache>
                <c:ptCount val="1"/>
                <c:pt idx="0">
                  <c:v>Water logging</c:v>
                </c:pt>
              </c:strCache>
            </c:strRef>
          </c:tx>
          <c:spPr>
            <a:solidFill>
              <a:schemeClr val="accent1"/>
            </a:solidFill>
            <a:ln>
              <a:noFill/>
            </a:ln>
            <a:effectLst/>
          </c:spPr>
          <c:invertIfNegative val="0"/>
          <c:cat>
            <c:strRef>
              <c:f>Sheet7!$Z$31:$AC$31</c:f>
              <c:strCache>
                <c:ptCount val="4"/>
                <c:pt idx="0">
                  <c:v>&lt;1 month</c:v>
                </c:pt>
                <c:pt idx="1">
                  <c:v>1-2 month</c:v>
                </c:pt>
                <c:pt idx="2">
                  <c:v>3-4 month</c:v>
                </c:pt>
                <c:pt idx="3">
                  <c:v>&gt;4 month</c:v>
                </c:pt>
              </c:strCache>
            </c:strRef>
          </c:cat>
          <c:val>
            <c:numRef>
              <c:f>Sheet7!$Z$32:$AC$32</c:f>
              <c:numCache>
                <c:formatCode>General</c:formatCode>
                <c:ptCount val="4"/>
                <c:pt idx="0">
                  <c:v>3</c:v>
                </c:pt>
                <c:pt idx="1">
                  <c:v>2</c:v>
                </c:pt>
                <c:pt idx="2">
                  <c:v>2</c:v>
                </c:pt>
                <c:pt idx="3">
                  <c:v>0</c:v>
                </c:pt>
              </c:numCache>
            </c:numRef>
          </c:val>
          <c:extLst>
            <c:ext xmlns:c16="http://schemas.microsoft.com/office/drawing/2014/chart" uri="{C3380CC4-5D6E-409C-BE32-E72D297353CC}">
              <c16:uniqueId val="{00000000-ACE8-4473-9DFD-E6392A1FCC3A}"/>
            </c:ext>
          </c:extLst>
        </c:ser>
        <c:ser>
          <c:idx val="1"/>
          <c:order val="1"/>
          <c:tx>
            <c:strRef>
              <c:f>Sheet7!$Y$33</c:f>
              <c:strCache>
                <c:ptCount val="1"/>
                <c:pt idx="0">
                  <c:v>Flooded</c:v>
                </c:pt>
              </c:strCache>
            </c:strRef>
          </c:tx>
          <c:spPr>
            <a:solidFill>
              <a:schemeClr val="accent2"/>
            </a:solidFill>
            <a:ln>
              <a:noFill/>
            </a:ln>
            <a:effectLst/>
          </c:spPr>
          <c:invertIfNegative val="0"/>
          <c:cat>
            <c:strRef>
              <c:f>Sheet7!$Z$31:$AC$31</c:f>
              <c:strCache>
                <c:ptCount val="4"/>
                <c:pt idx="0">
                  <c:v>&lt;1 month</c:v>
                </c:pt>
                <c:pt idx="1">
                  <c:v>1-2 month</c:v>
                </c:pt>
                <c:pt idx="2">
                  <c:v>3-4 month</c:v>
                </c:pt>
                <c:pt idx="3">
                  <c:v>&gt;4 month</c:v>
                </c:pt>
              </c:strCache>
            </c:strRef>
          </c:cat>
          <c:val>
            <c:numRef>
              <c:f>Sheet7!$Z$33:$AC$33</c:f>
              <c:numCache>
                <c:formatCode>General</c:formatCode>
                <c:ptCount val="4"/>
                <c:pt idx="0">
                  <c:v>1</c:v>
                </c:pt>
                <c:pt idx="1">
                  <c:v>3</c:v>
                </c:pt>
                <c:pt idx="2">
                  <c:v>3</c:v>
                </c:pt>
                <c:pt idx="3">
                  <c:v>2</c:v>
                </c:pt>
              </c:numCache>
            </c:numRef>
          </c:val>
          <c:extLst>
            <c:ext xmlns:c16="http://schemas.microsoft.com/office/drawing/2014/chart" uri="{C3380CC4-5D6E-409C-BE32-E72D297353CC}">
              <c16:uniqueId val="{00000001-ACE8-4473-9DFD-E6392A1FCC3A}"/>
            </c:ext>
          </c:extLst>
        </c:ser>
        <c:dLbls>
          <c:showLegendKey val="0"/>
          <c:showVal val="0"/>
          <c:showCatName val="0"/>
          <c:showSerName val="0"/>
          <c:showPercent val="0"/>
          <c:showBubbleSize val="0"/>
        </c:dLbls>
        <c:gapWidth val="219"/>
        <c:overlap val="-27"/>
        <c:axId val="1136301456"/>
        <c:axId val="1136313520"/>
      </c:barChart>
      <c:catAx>
        <c:axId val="1136301456"/>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a:t>Effect duration of poultry farm</a:t>
                </a:r>
              </a:p>
            </c:rich>
          </c:tx>
          <c:layout>
            <c:manualLayout>
              <c:xMode val="edge"/>
              <c:yMode val="edge"/>
              <c:x val="0.40713710216517834"/>
              <c:y val="0.89872630504520268"/>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6313520"/>
        <c:crosses val="autoZero"/>
        <c:auto val="1"/>
        <c:lblAlgn val="ctr"/>
        <c:lblOffset val="100"/>
        <c:noMultiLvlLbl val="0"/>
      </c:catAx>
      <c:valAx>
        <c:axId val="11363135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No of </a:t>
                </a:r>
                <a:r>
                  <a:rPr lang="en-US" sz="1100" dirty="0"/>
                  <a:t>farms</a:t>
                </a:r>
                <a:endParaRPr lang="en-US" dirty="0"/>
              </a:p>
            </c:rich>
          </c:tx>
          <c:layout>
            <c:manualLayout>
              <c:xMode val="edge"/>
              <c:yMode val="edge"/>
              <c:x val="4.6337773461963369E-2"/>
              <c:y val="0.4067170753521476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6301456"/>
        <c:crosses val="autoZero"/>
        <c:crossBetween val="between"/>
      </c:valAx>
      <c:spPr>
        <a:noFill/>
        <a:ln>
          <a:noFill/>
        </a:ln>
        <a:effectLst/>
      </c:spPr>
    </c:plotArea>
    <c:legend>
      <c:legendPos val="b"/>
      <c:layout>
        <c:manualLayout>
          <c:xMode val="edge"/>
          <c:yMode val="edge"/>
          <c:x val="7.6811586554361669E-2"/>
          <c:y val="0.90335593467483233"/>
          <c:w val="0.26996932018886377"/>
          <c:h val="7.8125546806649168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r>
              <a:rPr lang="en-US" sz="1600" b="0">
                <a:solidFill>
                  <a:schemeClr val="tx1"/>
                </a:solidFill>
                <a:effectLst/>
              </a:rPr>
              <a:t>Effect on fish girdle</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D47-42DD-8A59-432838218E9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D47-42DD-8A59-432838218E90}"/>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Sheet6!$T$11:$T$12</c:f>
              <c:strCache>
                <c:ptCount val="2"/>
                <c:pt idx="0">
                  <c:v>Pollute the water</c:v>
                </c:pt>
                <c:pt idx="1">
                  <c:v>Flooded</c:v>
                </c:pt>
              </c:strCache>
            </c:strRef>
          </c:cat>
          <c:val>
            <c:numRef>
              <c:f>Sheet6!$U$11:$U$12</c:f>
              <c:numCache>
                <c:formatCode>General</c:formatCode>
                <c:ptCount val="2"/>
                <c:pt idx="0">
                  <c:v>8</c:v>
                </c:pt>
                <c:pt idx="1">
                  <c:v>6</c:v>
                </c:pt>
              </c:numCache>
            </c:numRef>
          </c:val>
          <c:extLst>
            <c:ext xmlns:c16="http://schemas.microsoft.com/office/drawing/2014/chart" uri="{C3380CC4-5D6E-409C-BE32-E72D297353CC}">
              <c16:uniqueId val="{00000004-4D47-42DD-8A59-432838218E9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sz="1400">
                <a:solidFill>
                  <a:schemeClr val="tx1"/>
                </a:solidFill>
                <a:effectLst/>
              </a:rPr>
              <a:t>Relation between effects of flood on fish girdle and effect duration of the girdle.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4823988246194963"/>
          <c:y val="0.21811594202898552"/>
          <c:w val="0.82597483858821441"/>
          <c:h val="0.53723166850520498"/>
        </c:manualLayout>
      </c:layout>
      <c:barChart>
        <c:barDir val="col"/>
        <c:grouping val="clustered"/>
        <c:varyColors val="0"/>
        <c:ser>
          <c:idx val="0"/>
          <c:order val="0"/>
          <c:tx>
            <c:strRef>
              <c:f>Sheet7!$P$13</c:f>
              <c:strCache>
                <c:ptCount val="1"/>
                <c:pt idx="0">
                  <c:v>Poisioned</c:v>
                </c:pt>
              </c:strCache>
            </c:strRef>
          </c:tx>
          <c:spPr>
            <a:solidFill>
              <a:schemeClr val="accent1"/>
            </a:solidFill>
            <a:ln>
              <a:noFill/>
            </a:ln>
            <a:effectLst/>
          </c:spPr>
          <c:invertIfNegative val="0"/>
          <c:cat>
            <c:multiLvlStrRef>
              <c:f>Sheet7!$Q$11:$T$12</c:f>
              <c:multiLvlStrCache>
                <c:ptCount val="4"/>
                <c:lvl>
                  <c:pt idx="0">
                    <c:v>&lt;1 month</c:v>
                  </c:pt>
                  <c:pt idx="1">
                    <c:v>1-2 month</c:v>
                  </c:pt>
                  <c:pt idx="2">
                    <c:v>3-4 month</c:v>
                  </c:pt>
                  <c:pt idx="3">
                    <c:v>&gt;4 month</c:v>
                  </c:pt>
                </c:lvl>
                <c:lvl>
                  <c:pt idx="0">
                    <c:v>Effect duration on girdle</c:v>
                  </c:pt>
                </c:lvl>
              </c:multiLvlStrCache>
            </c:multiLvlStrRef>
          </c:cat>
          <c:val>
            <c:numRef>
              <c:f>Sheet7!$Q$13:$T$13</c:f>
              <c:numCache>
                <c:formatCode>General</c:formatCode>
                <c:ptCount val="4"/>
                <c:pt idx="0">
                  <c:v>1</c:v>
                </c:pt>
                <c:pt idx="1">
                  <c:v>2</c:v>
                </c:pt>
                <c:pt idx="2">
                  <c:v>1</c:v>
                </c:pt>
                <c:pt idx="3">
                  <c:v>0</c:v>
                </c:pt>
              </c:numCache>
            </c:numRef>
          </c:val>
          <c:extLst>
            <c:ext xmlns:c16="http://schemas.microsoft.com/office/drawing/2014/chart" uri="{C3380CC4-5D6E-409C-BE32-E72D297353CC}">
              <c16:uniqueId val="{00000000-7871-417E-8037-45A9E9ED65C9}"/>
            </c:ext>
          </c:extLst>
        </c:ser>
        <c:ser>
          <c:idx val="1"/>
          <c:order val="1"/>
          <c:tx>
            <c:strRef>
              <c:f>Sheet7!$P$14</c:f>
              <c:strCache>
                <c:ptCount val="1"/>
                <c:pt idx="0">
                  <c:v>Flooded</c:v>
                </c:pt>
              </c:strCache>
            </c:strRef>
          </c:tx>
          <c:spPr>
            <a:solidFill>
              <a:schemeClr val="accent2"/>
            </a:solidFill>
            <a:ln>
              <a:noFill/>
            </a:ln>
            <a:effectLst/>
          </c:spPr>
          <c:invertIfNegative val="0"/>
          <c:cat>
            <c:multiLvlStrRef>
              <c:f>Sheet7!$Q$11:$T$12</c:f>
              <c:multiLvlStrCache>
                <c:ptCount val="4"/>
                <c:lvl>
                  <c:pt idx="0">
                    <c:v>&lt;1 month</c:v>
                  </c:pt>
                  <c:pt idx="1">
                    <c:v>1-2 month</c:v>
                  </c:pt>
                  <c:pt idx="2">
                    <c:v>3-4 month</c:v>
                  </c:pt>
                  <c:pt idx="3">
                    <c:v>&gt;4 month</c:v>
                  </c:pt>
                </c:lvl>
                <c:lvl>
                  <c:pt idx="0">
                    <c:v>Effect duration on girdle</c:v>
                  </c:pt>
                </c:lvl>
              </c:multiLvlStrCache>
            </c:multiLvlStrRef>
          </c:cat>
          <c:val>
            <c:numRef>
              <c:f>Sheet7!$Q$14:$T$14</c:f>
              <c:numCache>
                <c:formatCode>General</c:formatCode>
                <c:ptCount val="4"/>
                <c:pt idx="0">
                  <c:v>2</c:v>
                </c:pt>
                <c:pt idx="1">
                  <c:v>4</c:v>
                </c:pt>
                <c:pt idx="2">
                  <c:v>4</c:v>
                </c:pt>
                <c:pt idx="3">
                  <c:v>1</c:v>
                </c:pt>
              </c:numCache>
            </c:numRef>
          </c:val>
          <c:extLst>
            <c:ext xmlns:c16="http://schemas.microsoft.com/office/drawing/2014/chart" uri="{C3380CC4-5D6E-409C-BE32-E72D297353CC}">
              <c16:uniqueId val="{00000001-7871-417E-8037-45A9E9ED65C9}"/>
            </c:ext>
          </c:extLst>
        </c:ser>
        <c:dLbls>
          <c:showLegendKey val="0"/>
          <c:showVal val="0"/>
          <c:showCatName val="0"/>
          <c:showSerName val="0"/>
          <c:showPercent val="0"/>
          <c:showBubbleSize val="0"/>
        </c:dLbls>
        <c:gapWidth val="219"/>
        <c:overlap val="-27"/>
        <c:axId val="63078912"/>
        <c:axId val="63078496"/>
      </c:barChart>
      <c:catAx>
        <c:axId val="63078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63078496"/>
        <c:crosses val="autoZero"/>
        <c:auto val="1"/>
        <c:lblAlgn val="ctr"/>
        <c:lblOffset val="100"/>
        <c:noMultiLvlLbl val="0"/>
      </c:catAx>
      <c:valAx>
        <c:axId val="63078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solidFill>
                    <a:latin typeface="+mn-lt"/>
                    <a:ea typeface="+mn-ea"/>
                    <a:cs typeface="+mn-cs"/>
                  </a:defRPr>
                </a:pPr>
                <a:r>
                  <a:rPr lang="en-US" sz="1100">
                    <a:solidFill>
                      <a:schemeClr val="tx1"/>
                    </a:solidFill>
                  </a:rPr>
                  <a:t>Number of girdle</a:t>
                </a:r>
              </a:p>
            </c:rich>
          </c:tx>
          <c:layout>
            <c:manualLayout>
              <c:xMode val="edge"/>
              <c:yMode val="edge"/>
              <c:x val="3.4943400352844434E-2"/>
              <c:y val="0.33522204069704609"/>
            </c:manualLayout>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63078912"/>
        <c:crosses val="autoZero"/>
        <c:crossBetween val="between"/>
      </c:valAx>
      <c:spPr>
        <a:noFill/>
        <a:ln>
          <a:noFill/>
        </a:ln>
        <a:effectLst/>
      </c:spPr>
    </c:plotArea>
    <c:legend>
      <c:legendPos val="b"/>
      <c:layout>
        <c:manualLayout>
          <c:xMode val="edge"/>
          <c:yMode val="edge"/>
          <c:x val="0.38495077355836849"/>
          <c:y val="0.90791015253528096"/>
          <c:w val="0.23947491795593062"/>
          <c:h val="6.7935258092738413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0">
                <a:effectLst/>
              </a:rPr>
              <a:t>Effect Last for</a:t>
            </a:r>
          </a:p>
        </c:rich>
      </c:tx>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6495068437894903"/>
          <c:y val="0.15614528393491353"/>
          <c:w val="0.51110239133892721"/>
          <c:h val="0.67299607657078175"/>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893-402F-A2A6-B0EE8A7CDAF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893-402F-A2A6-B0EE8A7CDAF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893-402F-A2A6-B0EE8A7CDAF7}"/>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Sheet5!$B$19:$B$21</c:f>
              <c:strCache>
                <c:ptCount val="3"/>
                <c:pt idx="0">
                  <c:v>&lt;1 month</c:v>
                </c:pt>
                <c:pt idx="1">
                  <c:v>3-4 month</c:v>
                </c:pt>
                <c:pt idx="2">
                  <c:v>&gt;4 month</c:v>
                </c:pt>
              </c:strCache>
            </c:strRef>
          </c:cat>
          <c:val>
            <c:numRef>
              <c:f>Sheet5!$C$19:$C$21</c:f>
              <c:numCache>
                <c:formatCode>General</c:formatCode>
                <c:ptCount val="3"/>
                <c:pt idx="0">
                  <c:v>5</c:v>
                </c:pt>
                <c:pt idx="1">
                  <c:v>6</c:v>
                </c:pt>
                <c:pt idx="2">
                  <c:v>3</c:v>
                </c:pt>
              </c:numCache>
            </c:numRef>
          </c:val>
          <c:extLst>
            <c:ext xmlns:c16="http://schemas.microsoft.com/office/drawing/2014/chart" uri="{C3380CC4-5D6E-409C-BE32-E72D297353CC}">
              <c16:uniqueId val="{00000006-D893-402F-A2A6-B0EE8A7CDAF7}"/>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b="0">
                <a:solidFill>
                  <a:schemeClr val="tx1"/>
                </a:solidFill>
                <a:effectLst/>
              </a:rPr>
              <a:t>Effect on vegetable garden</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9877997620777976"/>
          <c:y val="0.12703812610546503"/>
          <c:w val="0.58512855068652192"/>
          <c:h val="0.73253890610627226"/>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AF6-4868-9133-D3C06505766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AF6-4868-9133-D3C065057666}"/>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Sheet5!$M$28:$M$29</c:f>
              <c:strCache>
                <c:ptCount val="2"/>
                <c:pt idx="0">
                  <c:v>Water logging</c:v>
                </c:pt>
                <c:pt idx="1">
                  <c:v>Flooded</c:v>
                </c:pt>
              </c:strCache>
            </c:strRef>
          </c:cat>
          <c:val>
            <c:numRef>
              <c:f>Sheet5!$N$28:$N$29</c:f>
              <c:numCache>
                <c:formatCode>General</c:formatCode>
                <c:ptCount val="2"/>
                <c:pt idx="0">
                  <c:v>10</c:v>
                </c:pt>
                <c:pt idx="1">
                  <c:v>6</c:v>
                </c:pt>
              </c:numCache>
            </c:numRef>
          </c:val>
          <c:extLst>
            <c:ext xmlns:c16="http://schemas.microsoft.com/office/drawing/2014/chart" uri="{C3380CC4-5D6E-409C-BE32-E72D297353CC}">
              <c16:uniqueId val="{00000004-6AF6-4868-9133-D3C06505766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r>
              <a:rPr lang="en-US" sz="1600">
                <a:solidFill>
                  <a:schemeClr val="tx1"/>
                </a:solidFill>
                <a:effectLst/>
              </a:rPr>
              <a:t>Relation between effect of flood on vegetable garden and effect duration on garden</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2582192811933418"/>
          <c:y val="0.26023054755043229"/>
          <c:w val="0.84369871471801683"/>
          <c:h val="0.46228792726557594"/>
        </c:manualLayout>
      </c:layout>
      <c:barChart>
        <c:barDir val="col"/>
        <c:grouping val="clustered"/>
        <c:varyColors val="0"/>
        <c:ser>
          <c:idx val="0"/>
          <c:order val="0"/>
          <c:tx>
            <c:strRef>
              <c:f>Sheet7!$AQ$28</c:f>
              <c:strCache>
                <c:ptCount val="1"/>
                <c:pt idx="0">
                  <c:v>Water logging</c:v>
                </c:pt>
              </c:strCache>
            </c:strRef>
          </c:tx>
          <c:spPr>
            <a:solidFill>
              <a:schemeClr val="accent1"/>
            </a:solidFill>
            <a:ln>
              <a:noFill/>
            </a:ln>
            <a:effectLst/>
          </c:spPr>
          <c:invertIfNegative val="0"/>
          <c:cat>
            <c:multiLvlStrRef>
              <c:f>Sheet7!$AR$26:$AT$27</c:f>
              <c:multiLvlStrCache>
                <c:ptCount val="3"/>
                <c:lvl>
                  <c:pt idx="0">
                    <c:v>1-2 month</c:v>
                  </c:pt>
                  <c:pt idx="1">
                    <c:v>3-4 month</c:v>
                  </c:pt>
                  <c:pt idx="2">
                    <c:v>&gt;4 month</c:v>
                  </c:pt>
                </c:lvl>
                <c:lvl>
                  <c:pt idx="0">
                    <c:v>Effect duration on garden</c:v>
                  </c:pt>
                </c:lvl>
              </c:multiLvlStrCache>
            </c:multiLvlStrRef>
          </c:cat>
          <c:val>
            <c:numRef>
              <c:f>Sheet7!$AR$28:$AT$28</c:f>
              <c:numCache>
                <c:formatCode>General</c:formatCode>
                <c:ptCount val="3"/>
                <c:pt idx="0">
                  <c:v>2</c:v>
                </c:pt>
                <c:pt idx="1">
                  <c:v>6</c:v>
                </c:pt>
                <c:pt idx="2">
                  <c:v>2</c:v>
                </c:pt>
              </c:numCache>
            </c:numRef>
          </c:val>
          <c:extLst>
            <c:ext xmlns:c16="http://schemas.microsoft.com/office/drawing/2014/chart" uri="{C3380CC4-5D6E-409C-BE32-E72D297353CC}">
              <c16:uniqueId val="{00000000-77C1-4A45-BFD8-13C425487DE0}"/>
            </c:ext>
          </c:extLst>
        </c:ser>
        <c:ser>
          <c:idx val="1"/>
          <c:order val="1"/>
          <c:tx>
            <c:strRef>
              <c:f>Sheet7!$AQ$29</c:f>
              <c:strCache>
                <c:ptCount val="1"/>
                <c:pt idx="0">
                  <c:v>Flooded</c:v>
                </c:pt>
              </c:strCache>
            </c:strRef>
          </c:tx>
          <c:spPr>
            <a:solidFill>
              <a:schemeClr val="accent2"/>
            </a:solidFill>
            <a:ln>
              <a:noFill/>
            </a:ln>
            <a:effectLst/>
          </c:spPr>
          <c:invertIfNegative val="0"/>
          <c:cat>
            <c:multiLvlStrRef>
              <c:f>Sheet7!$AR$26:$AT$27</c:f>
              <c:multiLvlStrCache>
                <c:ptCount val="3"/>
                <c:lvl>
                  <c:pt idx="0">
                    <c:v>1-2 month</c:v>
                  </c:pt>
                  <c:pt idx="1">
                    <c:v>3-4 month</c:v>
                  </c:pt>
                  <c:pt idx="2">
                    <c:v>&gt;4 month</c:v>
                  </c:pt>
                </c:lvl>
                <c:lvl>
                  <c:pt idx="0">
                    <c:v>Effect duration on garden</c:v>
                  </c:pt>
                </c:lvl>
              </c:multiLvlStrCache>
            </c:multiLvlStrRef>
          </c:cat>
          <c:val>
            <c:numRef>
              <c:f>Sheet7!$AR$29:$AT$29</c:f>
              <c:numCache>
                <c:formatCode>General</c:formatCode>
                <c:ptCount val="3"/>
                <c:pt idx="0">
                  <c:v>0</c:v>
                </c:pt>
                <c:pt idx="1">
                  <c:v>3</c:v>
                </c:pt>
                <c:pt idx="2">
                  <c:v>3</c:v>
                </c:pt>
              </c:numCache>
            </c:numRef>
          </c:val>
          <c:extLst>
            <c:ext xmlns:c16="http://schemas.microsoft.com/office/drawing/2014/chart" uri="{C3380CC4-5D6E-409C-BE32-E72D297353CC}">
              <c16:uniqueId val="{00000001-77C1-4A45-BFD8-13C425487DE0}"/>
            </c:ext>
          </c:extLst>
        </c:ser>
        <c:dLbls>
          <c:showLegendKey val="0"/>
          <c:showVal val="0"/>
          <c:showCatName val="0"/>
          <c:showSerName val="0"/>
          <c:showPercent val="0"/>
          <c:showBubbleSize val="0"/>
        </c:dLbls>
        <c:gapWidth val="219"/>
        <c:overlap val="-27"/>
        <c:axId val="261433168"/>
        <c:axId val="261432336"/>
      </c:barChart>
      <c:catAx>
        <c:axId val="261433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1432336"/>
        <c:crosses val="autoZero"/>
        <c:auto val="1"/>
        <c:lblAlgn val="ctr"/>
        <c:lblOffset val="100"/>
        <c:noMultiLvlLbl val="0"/>
      </c:catAx>
      <c:valAx>
        <c:axId val="2614323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solidFill>
                      <a:schemeClr val="tx1"/>
                    </a:solidFill>
                  </a:rPr>
                  <a:t>No of gardens</a:t>
                </a:r>
              </a:p>
            </c:rich>
          </c:tx>
          <c:layout>
            <c:manualLayout>
              <c:xMode val="edge"/>
              <c:yMode val="edge"/>
              <c:x val="4.0409761198996315E-2"/>
              <c:y val="0.3401975689638218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261433168"/>
        <c:crosses val="autoZero"/>
        <c:crossBetween val="between"/>
      </c:valAx>
      <c:spPr>
        <a:noFill/>
        <a:ln>
          <a:noFill/>
        </a:ln>
        <a:effectLst/>
      </c:spPr>
    </c:plotArea>
    <c:legend>
      <c:legendPos val="b"/>
      <c:layout>
        <c:manualLayout>
          <c:xMode val="edge"/>
          <c:yMode val="edge"/>
          <c:x val="0.40854003049101401"/>
          <c:y val="0.8949321458200612"/>
          <c:w val="0.26053960266609621"/>
          <c:h val="8.105244049104812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dirty="0">
                <a:solidFill>
                  <a:schemeClr val="tx1"/>
                </a:solidFill>
              </a:rPr>
              <a:t>Soil</a:t>
            </a:r>
            <a:r>
              <a:rPr lang="en-US" sz="1800" baseline="0" dirty="0">
                <a:solidFill>
                  <a:schemeClr val="tx1"/>
                </a:solidFill>
              </a:rPr>
              <a:t> type</a:t>
            </a:r>
            <a:endParaRPr lang="en-US" sz="1800" dirty="0">
              <a:solidFill>
                <a:schemeClr val="tx1"/>
              </a:solidFill>
            </a:endParaRPr>
          </a:p>
        </c:rich>
      </c:tx>
      <c:layout>
        <c:manualLayout>
          <c:xMode val="edge"/>
          <c:yMode val="edge"/>
          <c:x val="0.3829952094017407"/>
          <c:y val="7.5769534333070251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20261126380555133"/>
          <c:y val="0.15978323151595"/>
          <c:w val="0.55476381304079714"/>
          <c:h val="0.77602048362739184"/>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232-4243-A783-3D9FCDA3531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232-4243-A783-3D9FCDA3531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232-4243-A783-3D9FCDA3531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232-4243-A783-3D9FCDA35313}"/>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Sheet1!$S$25:$S$28</c:f>
              <c:strCache>
                <c:ptCount val="4"/>
                <c:pt idx="0">
                  <c:v>Sandy</c:v>
                </c:pt>
                <c:pt idx="1">
                  <c:v>Clay</c:v>
                </c:pt>
                <c:pt idx="2">
                  <c:v>Loam</c:v>
                </c:pt>
                <c:pt idx="3">
                  <c:v>silt</c:v>
                </c:pt>
              </c:strCache>
            </c:strRef>
          </c:cat>
          <c:val>
            <c:numRef>
              <c:f>Sheet1!$T$25:$T$28</c:f>
              <c:numCache>
                <c:formatCode>General</c:formatCode>
                <c:ptCount val="4"/>
                <c:pt idx="1">
                  <c:v>5</c:v>
                </c:pt>
                <c:pt idx="2">
                  <c:v>13</c:v>
                </c:pt>
              </c:numCache>
            </c:numRef>
          </c:val>
          <c:extLst>
            <c:ext xmlns:c16="http://schemas.microsoft.com/office/drawing/2014/chart" uri="{C3380CC4-5D6E-409C-BE32-E72D297353CC}">
              <c16:uniqueId val="{00000008-3232-4243-A783-3D9FCDA35313}"/>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0.31125233806981023"/>
          <c:y val="0.85665821027690692"/>
          <c:w val="0.37749513530636258"/>
          <c:h val="9.7749084555919866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r>
              <a:rPr lang="en-US" sz="1800" b="0" dirty="0">
                <a:solidFill>
                  <a:schemeClr val="tx1"/>
                </a:solidFill>
                <a:effectLst/>
              </a:rPr>
              <a:t>Effect Duration</a:t>
            </a:r>
          </a:p>
        </c:rich>
      </c:tx>
      <c:layout>
        <c:manualLayout>
          <c:xMode val="edge"/>
          <c:yMode val="edge"/>
          <c:x val="0.36227077865266843"/>
          <c:y val="6.0185185185185182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30336883226509359"/>
          <c:y val="0.18889588816067271"/>
          <c:w val="0.40822096367330518"/>
          <c:h val="0.65042077995519776"/>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350-4E0D-A9A4-C5FF0C1BCA4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350-4E0D-A9A4-C5FF0C1BCA4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350-4E0D-A9A4-C5FF0C1BCA48}"/>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Sheet5!$P$21:$P$23</c:f>
              <c:strCache>
                <c:ptCount val="3"/>
                <c:pt idx="0">
                  <c:v>1-2 month</c:v>
                </c:pt>
                <c:pt idx="1">
                  <c:v>3-4 month</c:v>
                </c:pt>
                <c:pt idx="2">
                  <c:v>&gt;4 month</c:v>
                </c:pt>
              </c:strCache>
            </c:strRef>
          </c:cat>
          <c:val>
            <c:numRef>
              <c:f>Sheet5!$Q$21:$Q$23</c:f>
              <c:numCache>
                <c:formatCode>General</c:formatCode>
                <c:ptCount val="3"/>
                <c:pt idx="0">
                  <c:v>6</c:v>
                </c:pt>
                <c:pt idx="1">
                  <c:v>6</c:v>
                </c:pt>
                <c:pt idx="2">
                  <c:v>4</c:v>
                </c:pt>
              </c:numCache>
            </c:numRef>
          </c:val>
          <c:extLst>
            <c:ext xmlns:c16="http://schemas.microsoft.com/office/drawing/2014/chart" uri="{C3380CC4-5D6E-409C-BE32-E72D297353CC}">
              <c16:uniqueId val="{00000006-A350-4E0D-A9A4-C5FF0C1BCA4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ysClr val="windowText" lastClr="000000"/>
                </a:solidFill>
                <a:latin typeface="+mn-lt"/>
                <a:ea typeface="+mn-ea"/>
                <a:cs typeface="+mn-cs"/>
              </a:defRPr>
            </a:pPr>
            <a:r>
              <a:rPr lang="en-US" sz="2000" dirty="0">
                <a:solidFill>
                  <a:sysClr val="windowText" lastClr="000000"/>
                </a:solidFill>
              </a:rPr>
              <a:t>Change</a:t>
            </a:r>
            <a:r>
              <a:rPr lang="en-US" sz="2000" baseline="0" dirty="0">
                <a:solidFill>
                  <a:sysClr val="windowText" lastClr="000000"/>
                </a:solidFill>
              </a:rPr>
              <a:t> in Average outcome from different farming field before and after flood</a:t>
            </a:r>
            <a:endParaRPr lang="en-US" sz="2000" dirty="0">
              <a:solidFill>
                <a:sysClr val="windowText" lastClr="000000"/>
              </a:solidFill>
            </a:endParaRPr>
          </a:p>
        </c:rich>
      </c:tx>
      <c:layout>
        <c:manualLayout>
          <c:xMode val="edge"/>
          <c:yMode val="edge"/>
          <c:x val="0.11469660084448843"/>
          <c:y val="1.7642646119080917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ysClr val="windowText" lastClr="000000"/>
              </a:solidFill>
              <a:latin typeface="+mn-lt"/>
              <a:ea typeface="+mn-ea"/>
              <a:cs typeface="+mn-cs"/>
            </a:defRPr>
          </a:pPr>
          <a:endParaRPr lang="en-US"/>
        </a:p>
      </c:txPr>
    </c:title>
    <c:autoTitleDeleted val="0"/>
    <c:plotArea>
      <c:layout/>
      <c:barChart>
        <c:barDir val="col"/>
        <c:grouping val="clustered"/>
        <c:varyColors val="0"/>
        <c:ser>
          <c:idx val="0"/>
          <c:order val="0"/>
          <c:tx>
            <c:strRef>
              <c:f>Sheet3!$A$21</c:f>
              <c:strCache>
                <c:ptCount val="1"/>
                <c:pt idx="0">
                  <c:v>Before</c:v>
                </c:pt>
              </c:strCache>
            </c:strRef>
          </c:tx>
          <c:spPr>
            <a:solidFill>
              <a:schemeClr val="accent1"/>
            </a:solidFill>
            <a:ln>
              <a:noFill/>
            </a:ln>
            <a:effectLst/>
          </c:spPr>
          <c:invertIfNegative val="0"/>
          <c:cat>
            <c:strRef>
              <c:f>Sheet3!$B$20:$G$20</c:f>
              <c:strCache>
                <c:ptCount val="6"/>
                <c:pt idx="0">
                  <c:v>Crops</c:v>
                </c:pt>
                <c:pt idx="1">
                  <c:v>Livestock</c:v>
                </c:pt>
                <c:pt idx="2">
                  <c:v>Vegetable</c:v>
                </c:pt>
                <c:pt idx="3">
                  <c:v>Poultry</c:v>
                </c:pt>
                <c:pt idx="4">
                  <c:v>Fish girdle</c:v>
                </c:pt>
                <c:pt idx="5">
                  <c:v>Fruits Garden</c:v>
                </c:pt>
              </c:strCache>
            </c:strRef>
          </c:cat>
          <c:val>
            <c:numRef>
              <c:f>Sheet3!$B$21:$G$21</c:f>
              <c:numCache>
                <c:formatCode>General</c:formatCode>
                <c:ptCount val="6"/>
                <c:pt idx="0">
                  <c:v>21000</c:v>
                </c:pt>
                <c:pt idx="1">
                  <c:v>19400</c:v>
                </c:pt>
                <c:pt idx="2">
                  <c:v>4900</c:v>
                </c:pt>
                <c:pt idx="3">
                  <c:v>9350</c:v>
                </c:pt>
                <c:pt idx="4">
                  <c:v>9000</c:v>
                </c:pt>
                <c:pt idx="5">
                  <c:v>8500</c:v>
                </c:pt>
              </c:numCache>
            </c:numRef>
          </c:val>
          <c:extLst>
            <c:ext xmlns:c16="http://schemas.microsoft.com/office/drawing/2014/chart" uri="{C3380CC4-5D6E-409C-BE32-E72D297353CC}">
              <c16:uniqueId val="{00000000-444A-4A99-8779-13385F375C99}"/>
            </c:ext>
          </c:extLst>
        </c:ser>
        <c:ser>
          <c:idx val="1"/>
          <c:order val="1"/>
          <c:tx>
            <c:strRef>
              <c:f>Sheet3!$A$22</c:f>
              <c:strCache>
                <c:ptCount val="1"/>
                <c:pt idx="0">
                  <c:v>After</c:v>
                </c:pt>
              </c:strCache>
            </c:strRef>
          </c:tx>
          <c:spPr>
            <a:solidFill>
              <a:schemeClr val="accent2"/>
            </a:solidFill>
            <a:ln>
              <a:noFill/>
            </a:ln>
            <a:effectLst/>
          </c:spPr>
          <c:invertIfNegative val="0"/>
          <c:cat>
            <c:strRef>
              <c:f>Sheet3!$B$20:$G$20</c:f>
              <c:strCache>
                <c:ptCount val="6"/>
                <c:pt idx="0">
                  <c:v>Crops</c:v>
                </c:pt>
                <c:pt idx="1">
                  <c:v>Livestock</c:v>
                </c:pt>
                <c:pt idx="2">
                  <c:v>Vegetable</c:v>
                </c:pt>
                <c:pt idx="3">
                  <c:v>Poultry</c:v>
                </c:pt>
                <c:pt idx="4">
                  <c:v>Fish girdle</c:v>
                </c:pt>
                <c:pt idx="5">
                  <c:v>Fruits Garden</c:v>
                </c:pt>
              </c:strCache>
            </c:strRef>
          </c:cat>
          <c:val>
            <c:numRef>
              <c:f>Sheet3!$B$22:$G$22</c:f>
              <c:numCache>
                <c:formatCode>General</c:formatCode>
                <c:ptCount val="6"/>
                <c:pt idx="0">
                  <c:v>5612</c:v>
                </c:pt>
                <c:pt idx="1">
                  <c:v>11250</c:v>
                </c:pt>
                <c:pt idx="2">
                  <c:v>600</c:v>
                </c:pt>
                <c:pt idx="3">
                  <c:v>-5350</c:v>
                </c:pt>
                <c:pt idx="4">
                  <c:v>-5000</c:v>
                </c:pt>
                <c:pt idx="5">
                  <c:v>-5500</c:v>
                </c:pt>
              </c:numCache>
            </c:numRef>
          </c:val>
          <c:extLst>
            <c:ext xmlns:c16="http://schemas.microsoft.com/office/drawing/2014/chart" uri="{C3380CC4-5D6E-409C-BE32-E72D297353CC}">
              <c16:uniqueId val="{00000001-444A-4A99-8779-13385F375C99}"/>
            </c:ext>
          </c:extLst>
        </c:ser>
        <c:dLbls>
          <c:showLegendKey val="0"/>
          <c:showVal val="0"/>
          <c:showCatName val="0"/>
          <c:showSerName val="0"/>
          <c:showPercent val="0"/>
          <c:showBubbleSize val="0"/>
        </c:dLbls>
        <c:gapWidth val="219"/>
        <c:overlap val="-27"/>
        <c:axId val="418614376"/>
        <c:axId val="418615160"/>
      </c:barChart>
      <c:catAx>
        <c:axId val="418614376"/>
        <c:scaling>
          <c:orientation val="minMax"/>
        </c:scaling>
        <c:delete val="0"/>
        <c:axPos val="b"/>
        <c:title>
          <c:tx>
            <c:rich>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r>
                  <a:rPr lang="en-US" sz="1200">
                    <a:solidFill>
                      <a:sysClr val="windowText" lastClr="000000"/>
                    </a:solidFill>
                  </a:rPr>
                  <a:t>Types</a:t>
                </a:r>
                <a:r>
                  <a:rPr lang="en-US" sz="1200" baseline="0">
                    <a:solidFill>
                      <a:sysClr val="windowText" lastClr="000000"/>
                    </a:solidFill>
                  </a:rPr>
                  <a:t> of Farming</a:t>
                </a:r>
                <a:endParaRPr lang="en-US" sz="1200">
                  <a:solidFill>
                    <a:sysClr val="windowText" lastClr="000000"/>
                  </a:solidFill>
                </a:endParaRPr>
              </a:p>
            </c:rich>
          </c:tx>
          <c:layout>
            <c:manualLayout>
              <c:xMode val="edge"/>
              <c:yMode val="edge"/>
              <c:x val="0.46475880420471971"/>
              <c:y val="0.81995957472424685"/>
            </c:manualLayout>
          </c:layout>
          <c:overlay val="0"/>
          <c:spPr>
            <a:noFill/>
            <a:ln>
              <a:noFill/>
            </a:ln>
            <a:effectLst/>
          </c:spPr>
          <c:txPr>
            <a:bodyPr rot="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418615160"/>
        <c:crosses val="autoZero"/>
        <c:auto val="1"/>
        <c:lblAlgn val="ctr"/>
        <c:lblOffset val="100"/>
        <c:noMultiLvlLbl val="0"/>
      </c:catAx>
      <c:valAx>
        <c:axId val="418615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r>
                  <a:rPr lang="en-US" sz="1400">
                    <a:solidFill>
                      <a:sysClr val="windowText" lastClr="000000"/>
                    </a:solidFill>
                  </a:rPr>
                  <a:t>Outcome</a:t>
                </a:r>
              </a:p>
            </c:rich>
          </c:tx>
          <c:overlay val="0"/>
          <c:spPr>
            <a:noFill/>
            <a:ln>
              <a:noFill/>
            </a:ln>
            <a:effectLst/>
          </c:spPr>
          <c:txPr>
            <a:bodyPr rot="-5400000" spcFirstLastPara="1" vertOverflow="ellipsis" vert="horz" wrap="square" anchor="ctr" anchorCtr="1"/>
            <a:lstStyle/>
            <a:p>
              <a:pPr>
                <a:defRPr sz="14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418614376"/>
        <c:crosses val="autoZero"/>
        <c:crossBetween val="between"/>
      </c:valAx>
      <c:spPr>
        <a:noFill/>
        <a:ln>
          <a:noFill/>
        </a:ln>
        <a:effectLst/>
      </c:spPr>
    </c:plotArea>
    <c:legend>
      <c:legendPos val="b"/>
      <c:layout>
        <c:manualLayout>
          <c:xMode val="edge"/>
          <c:yMode val="edge"/>
          <c:x val="0.39192260458513473"/>
          <c:y val="0.89534484195708341"/>
          <c:w val="0.26191347196761572"/>
          <c:h val="8.7012511923835634E-2"/>
        </c:manualLayout>
      </c:layout>
      <c:overlay val="0"/>
      <c:spPr>
        <a:noFill/>
        <a:ln>
          <a:noFill/>
        </a:ln>
        <a:effectLst/>
      </c:spPr>
      <c:txPr>
        <a:bodyPr rot="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r>
              <a:rPr lang="en-US" sz="1600" b="0">
                <a:solidFill>
                  <a:schemeClr val="tx1"/>
                </a:solidFill>
                <a:effectLst/>
              </a:rPr>
              <a:t>Relation between soil type of the crop land  and flood effect duration on land</a:t>
            </a:r>
          </a:p>
        </c:rich>
      </c:tx>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2496502208479"/>
          <c:y val="0.22116560111670663"/>
          <c:w val="0.8389239553557829"/>
          <c:h val="0.52526178595941908"/>
        </c:manualLayout>
      </c:layout>
      <c:barChart>
        <c:barDir val="col"/>
        <c:grouping val="clustered"/>
        <c:varyColors val="0"/>
        <c:ser>
          <c:idx val="0"/>
          <c:order val="0"/>
          <c:tx>
            <c:strRef>
              <c:f>'[Input Gaibandha.xlsx]Sheet7'!$H$12</c:f>
              <c:strCache>
                <c:ptCount val="1"/>
                <c:pt idx="0">
                  <c:v>Clay</c:v>
                </c:pt>
              </c:strCache>
            </c:strRef>
          </c:tx>
          <c:spPr>
            <a:solidFill>
              <a:schemeClr val="accent1"/>
            </a:solidFill>
            <a:ln>
              <a:noFill/>
            </a:ln>
            <a:effectLst/>
          </c:spPr>
          <c:invertIfNegative val="0"/>
          <c:cat>
            <c:multiLvlStrRef>
              <c:f>'[Input Gaibandha.xlsx]Sheet7'!$I$10:$L$11</c:f>
              <c:multiLvlStrCache>
                <c:ptCount val="4"/>
                <c:lvl>
                  <c:pt idx="0">
                    <c:v>&lt;1 month</c:v>
                  </c:pt>
                  <c:pt idx="1">
                    <c:v>1-2 month</c:v>
                  </c:pt>
                  <c:pt idx="2">
                    <c:v>3-4 month</c:v>
                  </c:pt>
                  <c:pt idx="3">
                    <c:v>&gt;4 month</c:v>
                  </c:pt>
                </c:lvl>
                <c:lvl>
                  <c:pt idx="0">
                    <c:v>Effect duration on land</c:v>
                  </c:pt>
                </c:lvl>
              </c:multiLvlStrCache>
            </c:multiLvlStrRef>
          </c:cat>
          <c:val>
            <c:numRef>
              <c:f>'[Input Gaibandha.xlsx]Sheet7'!$I$12:$L$12</c:f>
              <c:numCache>
                <c:formatCode>General</c:formatCode>
                <c:ptCount val="4"/>
                <c:pt idx="0">
                  <c:v>2</c:v>
                </c:pt>
                <c:pt idx="1">
                  <c:v>4</c:v>
                </c:pt>
                <c:pt idx="2">
                  <c:v>1</c:v>
                </c:pt>
                <c:pt idx="3">
                  <c:v>1</c:v>
                </c:pt>
              </c:numCache>
            </c:numRef>
          </c:val>
          <c:extLst>
            <c:ext xmlns:c16="http://schemas.microsoft.com/office/drawing/2014/chart" uri="{C3380CC4-5D6E-409C-BE32-E72D297353CC}">
              <c16:uniqueId val="{00000000-9617-4383-8312-6B60042ECE17}"/>
            </c:ext>
          </c:extLst>
        </c:ser>
        <c:ser>
          <c:idx val="1"/>
          <c:order val="1"/>
          <c:tx>
            <c:strRef>
              <c:f>'[Input Gaibandha.xlsx]Sheet7'!$H$13</c:f>
              <c:strCache>
                <c:ptCount val="1"/>
                <c:pt idx="0">
                  <c:v>Loam</c:v>
                </c:pt>
              </c:strCache>
            </c:strRef>
          </c:tx>
          <c:spPr>
            <a:solidFill>
              <a:schemeClr val="accent2"/>
            </a:solidFill>
            <a:ln>
              <a:noFill/>
            </a:ln>
            <a:effectLst/>
          </c:spPr>
          <c:invertIfNegative val="0"/>
          <c:cat>
            <c:multiLvlStrRef>
              <c:f>'[Input Gaibandha.xlsx]Sheet7'!$I$10:$L$11</c:f>
              <c:multiLvlStrCache>
                <c:ptCount val="4"/>
                <c:lvl>
                  <c:pt idx="0">
                    <c:v>&lt;1 month</c:v>
                  </c:pt>
                  <c:pt idx="1">
                    <c:v>1-2 month</c:v>
                  </c:pt>
                  <c:pt idx="2">
                    <c:v>3-4 month</c:v>
                  </c:pt>
                  <c:pt idx="3">
                    <c:v>&gt;4 month</c:v>
                  </c:pt>
                </c:lvl>
                <c:lvl>
                  <c:pt idx="0">
                    <c:v>Effect duration on land</c:v>
                  </c:pt>
                </c:lvl>
              </c:multiLvlStrCache>
            </c:multiLvlStrRef>
          </c:cat>
          <c:val>
            <c:numRef>
              <c:f>'[Input Gaibandha.xlsx]Sheet7'!$I$13:$L$13</c:f>
              <c:numCache>
                <c:formatCode>General</c:formatCode>
                <c:ptCount val="4"/>
                <c:pt idx="0">
                  <c:v>7</c:v>
                </c:pt>
                <c:pt idx="1">
                  <c:v>8</c:v>
                </c:pt>
                <c:pt idx="2">
                  <c:v>11</c:v>
                </c:pt>
                <c:pt idx="3">
                  <c:v>2</c:v>
                </c:pt>
              </c:numCache>
            </c:numRef>
          </c:val>
          <c:extLst>
            <c:ext xmlns:c16="http://schemas.microsoft.com/office/drawing/2014/chart" uri="{C3380CC4-5D6E-409C-BE32-E72D297353CC}">
              <c16:uniqueId val="{00000001-9617-4383-8312-6B60042ECE17}"/>
            </c:ext>
          </c:extLst>
        </c:ser>
        <c:dLbls>
          <c:showLegendKey val="0"/>
          <c:showVal val="0"/>
          <c:showCatName val="0"/>
          <c:showSerName val="0"/>
          <c:showPercent val="0"/>
          <c:showBubbleSize val="0"/>
        </c:dLbls>
        <c:gapWidth val="219"/>
        <c:overlap val="-27"/>
        <c:axId val="153095408"/>
        <c:axId val="153094160"/>
      </c:barChart>
      <c:catAx>
        <c:axId val="153095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153094160"/>
        <c:crosses val="autoZero"/>
        <c:auto val="1"/>
        <c:lblAlgn val="ctr"/>
        <c:lblOffset val="100"/>
        <c:noMultiLvlLbl val="0"/>
      </c:catAx>
      <c:valAx>
        <c:axId val="153094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solidFill>
                      <a:schemeClr val="tx1"/>
                    </a:solidFill>
                  </a:rPr>
                  <a:t>Number</a:t>
                </a:r>
                <a:r>
                  <a:rPr lang="en-US" baseline="0">
                    <a:solidFill>
                      <a:schemeClr val="tx1"/>
                    </a:solidFill>
                  </a:rPr>
                  <a:t> of crop land</a:t>
                </a:r>
                <a:endParaRPr lang="en-US">
                  <a:solidFill>
                    <a:schemeClr val="tx1"/>
                  </a:solidFill>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30954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dirty="0">
                <a:solidFill>
                  <a:schemeClr val="tx1"/>
                </a:solidFill>
              </a:rPr>
              <a:t>Effect of flood </a:t>
            </a:r>
            <a:r>
              <a:rPr lang="en-US" sz="1800" baseline="0" dirty="0">
                <a:solidFill>
                  <a:schemeClr val="tx1"/>
                </a:solidFill>
              </a:rPr>
              <a:t> on Crop Field</a:t>
            </a:r>
            <a:endParaRPr lang="en-US" sz="1800" dirty="0">
              <a:solidFill>
                <a:schemeClr val="tx1"/>
              </a:solidFill>
            </a:endParaRPr>
          </a:p>
        </c:rich>
      </c:tx>
      <c:layout>
        <c:manualLayout>
          <c:xMode val="edge"/>
          <c:yMode val="edge"/>
          <c:x val="0.15075939461547427"/>
          <c:y val="5.6075963060511262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66B-4CA1-8E54-8703F1A15D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66B-4CA1-8E54-8703F1A15DDF}"/>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Sheet6!$P$7:$P$8</c:f>
              <c:strCache>
                <c:ptCount val="2"/>
                <c:pt idx="0">
                  <c:v>Water logging</c:v>
                </c:pt>
                <c:pt idx="1">
                  <c:v>Flooded</c:v>
                </c:pt>
              </c:strCache>
            </c:strRef>
          </c:cat>
          <c:val>
            <c:numRef>
              <c:f>Sheet6!$Q$7:$Q$8</c:f>
              <c:numCache>
                <c:formatCode>General</c:formatCode>
                <c:ptCount val="2"/>
                <c:pt idx="0">
                  <c:v>25</c:v>
                </c:pt>
                <c:pt idx="1">
                  <c:v>11</c:v>
                </c:pt>
              </c:numCache>
            </c:numRef>
          </c:val>
          <c:extLst>
            <c:ext xmlns:c16="http://schemas.microsoft.com/office/drawing/2014/chart" uri="{C3380CC4-5D6E-409C-BE32-E72D297353CC}">
              <c16:uniqueId val="{00000004-966B-4CA1-8E54-8703F1A15DDF}"/>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b="0" i="0" u="none" strike="noStrike" baseline="0">
                <a:solidFill>
                  <a:schemeClr val="tx1"/>
                </a:solidFill>
                <a:effectLst/>
              </a:rPr>
              <a:t>Relation between effects of flood on crop land and the flood effect duration on crop land</a:t>
            </a:r>
            <a:endParaRPr lang="en-US" sz="1800" b="0">
              <a:solidFill>
                <a:schemeClr val="tx1"/>
              </a:solidFill>
            </a:endParaRPr>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625579124509171"/>
          <c:y val="0.24637223974763406"/>
          <c:w val="0.83955775317003578"/>
          <c:h val="0.46565902448313834"/>
        </c:manualLayout>
      </c:layout>
      <c:barChart>
        <c:barDir val="col"/>
        <c:grouping val="clustered"/>
        <c:varyColors val="0"/>
        <c:ser>
          <c:idx val="0"/>
          <c:order val="0"/>
          <c:tx>
            <c:strRef>
              <c:f>Sheet7!$A$13</c:f>
              <c:strCache>
                <c:ptCount val="1"/>
                <c:pt idx="0">
                  <c:v>Water logging</c:v>
                </c:pt>
              </c:strCache>
            </c:strRef>
          </c:tx>
          <c:spPr>
            <a:solidFill>
              <a:schemeClr val="accent1"/>
            </a:solidFill>
            <a:ln>
              <a:noFill/>
            </a:ln>
            <a:effectLst/>
          </c:spPr>
          <c:invertIfNegative val="0"/>
          <c:cat>
            <c:multiLvlStrRef>
              <c:f>Sheet7!$B$11:$E$12</c:f>
              <c:multiLvlStrCache>
                <c:ptCount val="4"/>
                <c:lvl>
                  <c:pt idx="0">
                    <c:v>&lt;1 month</c:v>
                  </c:pt>
                  <c:pt idx="1">
                    <c:v>1-2 month</c:v>
                  </c:pt>
                  <c:pt idx="2">
                    <c:v>3-4 month</c:v>
                  </c:pt>
                  <c:pt idx="3">
                    <c:v>&gt;4 month</c:v>
                  </c:pt>
                </c:lvl>
                <c:lvl>
                  <c:pt idx="0">
                    <c:v>Effect lasts on land</c:v>
                  </c:pt>
                </c:lvl>
              </c:multiLvlStrCache>
            </c:multiLvlStrRef>
          </c:cat>
          <c:val>
            <c:numRef>
              <c:f>Sheet7!$B$13:$E$13</c:f>
              <c:numCache>
                <c:formatCode>General</c:formatCode>
                <c:ptCount val="4"/>
                <c:pt idx="0">
                  <c:v>9</c:v>
                </c:pt>
                <c:pt idx="1">
                  <c:v>4</c:v>
                </c:pt>
                <c:pt idx="2">
                  <c:v>5</c:v>
                </c:pt>
                <c:pt idx="3">
                  <c:v>0</c:v>
                </c:pt>
              </c:numCache>
            </c:numRef>
          </c:val>
          <c:extLst>
            <c:ext xmlns:c16="http://schemas.microsoft.com/office/drawing/2014/chart" uri="{C3380CC4-5D6E-409C-BE32-E72D297353CC}">
              <c16:uniqueId val="{00000000-6AA7-426B-AA0B-EE78D555A3BF}"/>
            </c:ext>
          </c:extLst>
        </c:ser>
        <c:ser>
          <c:idx val="1"/>
          <c:order val="1"/>
          <c:tx>
            <c:strRef>
              <c:f>Sheet7!$A$14</c:f>
              <c:strCache>
                <c:ptCount val="1"/>
                <c:pt idx="0">
                  <c:v>Flooded</c:v>
                </c:pt>
              </c:strCache>
            </c:strRef>
          </c:tx>
          <c:spPr>
            <a:solidFill>
              <a:schemeClr val="accent2"/>
            </a:solidFill>
            <a:ln>
              <a:noFill/>
            </a:ln>
            <a:effectLst/>
          </c:spPr>
          <c:invertIfNegative val="0"/>
          <c:cat>
            <c:multiLvlStrRef>
              <c:f>Sheet7!$B$11:$E$12</c:f>
              <c:multiLvlStrCache>
                <c:ptCount val="4"/>
                <c:lvl>
                  <c:pt idx="0">
                    <c:v>&lt;1 month</c:v>
                  </c:pt>
                  <c:pt idx="1">
                    <c:v>1-2 month</c:v>
                  </c:pt>
                  <c:pt idx="2">
                    <c:v>3-4 month</c:v>
                  </c:pt>
                  <c:pt idx="3">
                    <c:v>&gt;4 month</c:v>
                  </c:pt>
                </c:lvl>
                <c:lvl>
                  <c:pt idx="0">
                    <c:v>Effect lasts on land</c:v>
                  </c:pt>
                </c:lvl>
              </c:multiLvlStrCache>
            </c:multiLvlStrRef>
          </c:cat>
          <c:val>
            <c:numRef>
              <c:f>Sheet7!$B$14:$E$14</c:f>
              <c:numCache>
                <c:formatCode>General</c:formatCode>
                <c:ptCount val="4"/>
                <c:pt idx="0">
                  <c:v>0</c:v>
                </c:pt>
                <c:pt idx="1">
                  <c:v>8</c:v>
                </c:pt>
                <c:pt idx="2">
                  <c:v>7</c:v>
                </c:pt>
                <c:pt idx="3">
                  <c:v>2</c:v>
                </c:pt>
              </c:numCache>
            </c:numRef>
          </c:val>
          <c:extLst>
            <c:ext xmlns:c16="http://schemas.microsoft.com/office/drawing/2014/chart" uri="{C3380CC4-5D6E-409C-BE32-E72D297353CC}">
              <c16:uniqueId val="{00000001-6AA7-426B-AA0B-EE78D555A3BF}"/>
            </c:ext>
          </c:extLst>
        </c:ser>
        <c:dLbls>
          <c:showLegendKey val="0"/>
          <c:showVal val="0"/>
          <c:showCatName val="0"/>
          <c:showSerName val="0"/>
          <c:showPercent val="0"/>
          <c:showBubbleSize val="0"/>
        </c:dLbls>
        <c:gapWidth val="219"/>
        <c:overlap val="-27"/>
        <c:axId val="162118560"/>
        <c:axId val="162114400"/>
      </c:barChart>
      <c:catAx>
        <c:axId val="162118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162114400"/>
        <c:crosses val="autoZero"/>
        <c:auto val="1"/>
        <c:lblAlgn val="ctr"/>
        <c:lblOffset val="100"/>
        <c:noMultiLvlLbl val="0"/>
      </c:catAx>
      <c:valAx>
        <c:axId val="1621144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sz="900">
                    <a:solidFill>
                      <a:schemeClr val="tx1"/>
                    </a:solidFill>
                  </a:rPr>
                  <a:t>Number of crop land</a:t>
                </a:r>
              </a:p>
            </c:rich>
          </c:tx>
          <c:layout>
            <c:manualLayout>
              <c:xMode val="edge"/>
              <c:yMode val="edge"/>
              <c:x val="3.9127002264558619E-2"/>
              <c:y val="0.251629863301787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2118560"/>
        <c:crosses val="autoZero"/>
        <c:crossBetween val="between"/>
      </c:valAx>
      <c:spPr>
        <a:noFill/>
        <a:ln>
          <a:noFill/>
        </a:ln>
        <a:effectLst/>
      </c:spPr>
    </c:plotArea>
    <c:legend>
      <c:legendPos val="b"/>
      <c:layout>
        <c:manualLayout>
          <c:xMode val="edge"/>
          <c:yMode val="edge"/>
          <c:x val="0.39793506187715982"/>
          <c:y val="0.91127698154449932"/>
          <c:w val="0.2656953995526285"/>
          <c:h val="8.872301845550063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Income from crop field before</a:t>
            </a:r>
            <a:r>
              <a:rPr lang="en-US" sz="2000" baseline="0"/>
              <a:t> and after the flood</a:t>
            </a:r>
            <a:endParaRPr lang="en-US" sz="2000"/>
          </a:p>
        </c:rich>
      </c:tx>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Sheet5!$C$4</c:f>
              <c:strCache>
                <c:ptCount val="1"/>
                <c:pt idx="0">
                  <c:v>before</c:v>
                </c:pt>
              </c:strCache>
            </c:strRef>
          </c:tx>
          <c:spPr>
            <a:solidFill>
              <a:schemeClr val="accent1"/>
            </a:solidFill>
            <a:ln>
              <a:noFill/>
            </a:ln>
            <a:effectLst/>
          </c:spPr>
          <c:invertIfNegative val="0"/>
          <c:val>
            <c:numRef>
              <c:f>Sheet5!$C$5:$C$14</c:f>
              <c:numCache>
                <c:formatCode>General</c:formatCode>
                <c:ptCount val="10"/>
                <c:pt idx="0">
                  <c:v>40000</c:v>
                </c:pt>
                <c:pt idx="1">
                  <c:v>16000</c:v>
                </c:pt>
                <c:pt idx="2">
                  <c:v>12000</c:v>
                </c:pt>
                <c:pt idx="3">
                  <c:v>18500</c:v>
                </c:pt>
                <c:pt idx="4">
                  <c:v>20000</c:v>
                </c:pt>
                <c:pt idx="5">
                  <c:v>17500</c:v>
                </c:pt>
                <c:pt idx="6">
                  <c:v>28000</c:v>
                </c:pt>
                <c:pt idx="7">
                  <c:v>53000</c:v>
                </c:pt>
                <c:pt idx="8">
                  <c:v>54000</c:v>
                </c:pt>
                <c:pt idx="9">
                  <c:v>13200</c:v>
                </c:pt>
              </c:numCache>
            </c:numRef>
          </c:val>
          <c:extLst>
            <c:ext xmlns:c16="http://schemas.microsoft.com/office/drawing/2014/chart" uri="{C3380CC4-5D6E-409C-BE32-E72D297353CC}">
              <c16:uniqueId val="{00000000-0F97-409D-A2D1-6208A4F3C811}"/>
            </c:ext>
          </c:extLst>
        </c:ser>
        <c:ser>
          <c:idx val="1"/>
          <c:order val="1"/>
          <c:tx>
            <c:strRef>
              <c:f>Sheet5!$D$4</c:f>
              <c:strCache>
                <c:ptCount val="1"/>
                <c:pt idx="0">
                  <c:v>after</c:v>
                </c:pt>
              </c:strCache>
            </c:strRef>
          </c:tx>
          <c:spPr>
            <a:solidFill>
              <a:schemeClr val="accent2"/>
            </a:solidFill>
            <a:ln>
              <a:noFill/>
            </a:ln>
            <a:effectLst/>
          </c:spPr>
          <c:invertIfNegative val="0"/>
          <c:val>
            <c:numRef>
              <c:f>Sheet5!$D$5:$D$14</c:f>
              <c:numCache>
                <c:formatCode>General</c:formatCode>
                <c:ptCount val="10"/>
                <c:pt idx="0">
                  <c:v>-8000</c:v>
                </c:pt>
                <c:pt idx="1">
                  <c:v>-6000</c:v>
                </c:pt>
                <c:pt idx="2">
                  <c:v>-3500</c:v>
                </c:pt>
                <c:pt idx="3">
                  <c:v>17000</c:v>
                </c:pt>
                <c:pt idx="4">
                  <c:v>2500</c:v>
                </c:pt>
                <c:pt idx="5">
                  <c:v>15000</c:v>
                </c:pt>
                <c:pt idx="6">
                  <c:v>26000</c:v>
                </c:pt>
                <c:pt idx="7">
                  <c:v>7500</c:v>
                </c:pt>
                <c:pt idx="8">
                  <c:v>8000</c:v>
                </c:pt>
                <c:pt idx="9">
                  <c:v>9000</c:v>
                </c:pt>
              </c:numCache>
            </c:numRef>
          </c:val>
          <c:extLst>
            <c:ext xmlns:c16="http://schemas.microsoft.com/office/drawing/2014/chart" uri="{C3380CC4-5D6E-409C-BE32-E72D297353CC}">
              <c16:uniqueId val="{00000001-0F97-409D-A2D1-6208A4F3C811}"/>
            </c:ext>
          </c:extLst>
        </c:ser>
        <c:dLbls>
          <c:showLegendKey val="0"/>
          <c:showVal val="0"/>
          <c:showCatName val="0"/>
          <c:showSerName val="0"/>
          <c:showPercent val="0"/>
          <c:showBubbleSize val="0"/>
        </c:dLbls>
        <c:gapWidth val="219"/>
        <c:overlap val="-27"/>
        <c:axId val="768636831"/>
        <c:axId val="768636415"/>
      </c:barChart>
      <c:catAx>
        <c:axId val="768636831"/>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No. of people</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crossAx val="768636415"/>
        <c:crosses val="autoZero"/>
        <c:auto val="1"/>
        <c:lblAlgn val="ctr"/>
        <c:lblOffset val="100"/>
        <c:noMultiLvlLbl val="0"/>
      </c:catAx>
      <c:valAx>
        <c:axId val="76863641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Income</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8636831"/>
        <c:crosses val="autoZero"/>
        <c:crossBetween val="between"/>
      </c:valAx>
      <c:spPr>
        <a:noFill/>
        <a:ln>
          <a:noFill/>
        </a:ln>
        <a:effectLst/>
      </c:spPr>
    </c:plotArea>
    <c:legend>
      <c:legendPos val="b"/>
      <c:layout>
        <c:manualLayout>
          <c:xMode val="edge"/>
          <c:yMode val="edge"/>
          <c:x val="0.48025381836559095"/>
          <c:y val="0.92390230019984931"/>
          <c:w val="0.13122691455038241"/>
          <c:h val="5.590609685715845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ysClr val="windowText" lastClr="000000"/>
                </a:solidFill>
                <a:latin typeface="+mn-lt"/>
                <a:ea typeface="+mn-ea"/>
                <a:cs typeface="+mn-cs"/>
              </a:defRPr>
            </a:pPr>
            <a:r>
              <a:rPr lang="en-US" sz="2400" dirty="0">
                <a:solidFill>
                  <a:sysClr val="windowText" lastClr="000000"/>
                </a:solidFill>
              </a:rPr>
              <a:t>Structure</a:t>
            </a:r>
            <a:r>
              <a:rPr lang="en-US" sz="2400" baseline="0" dirty="0">
                <a:solidFill>
                  <a:sysClr val="windowText" lastClr="000000"/>
                </a:solidFill>
              </a:rPr>
              <a:t> of Livestock farm</a:t>
            </a:r>
            <a:endParaRPr lang="en-US" sz="2400" dirty="0">
              <a:solidFill>
                <a:sysClr val="windowText" lastClr="000000"/>
              </a:solidFill>
            </a:endParaRPr>
          </a:p>
        </c:rich>
      </c:tx>
      <c:layout>
        <c:manualLayout>
          <c:xMode val="edge"/>
          <c:yMode val="edge"/>
          <c:x val="0.13606229143492771"/>
          <c:y val="5.6641879995984322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28426322249287184"/>
          <c:y val="0.2405499000288937"/>
          <c:w val="0.41420721690364243"/>
          <c:h val="0.60990271139790719"/>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33A-454B-AE87-85E40F24F07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33A-454B-AE87-85E40F24F07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33A-454B-AE87-85E40F24F07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33A-454B-AE87-85E40F24F07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33A-454B-AE87-85E40F24F07A}"/>
              </c:ext>
            </c:extLst>
          </c:dPt>
          <c:dLbls>
            <c:dLbl>
              <c:idx val="3"/>
              <c:delete val="1"/>
              <c:extLst>
                <c:ext xmlns:c15="http://schemas.microsoft.com/office/drawing/2012/chart" uri="{CE6537A1-D6FC-4f65-9D91-7224C49458BB}"/>
                <c:ext xmlns:c16="http://schemas.microsoft.com/office/drawing/2014/chart" uri="{C3380CC4-5D6E-409C-BE32-E72D297353CC}">
                  <c16:uniqueId val="{00000007-233A-454B-AE87-85E40F24F07A}"/>
                </c:ext>
              </c:extLst>
            </c:dLbl>
            <c:dLbl>
              <c:idx val="4"/>
              <c:delete val="1"/>
              <c:extLst>
                <c:ext xmlns:c15="http://schemas.microsoft.com/office/drawing/2012/chart" uri="{CE6537A1-D6FC-4f65-9D91-7224C49458BB}"/>
                <c:ext xmlns:c16="http://schemas.microsoft.com/office/drawing/2014/chart" uri="{C3380CC4-5D6E-409C-BE32-E72D297353CC}">
                  <c16:uniqueId val="{00000009-233A-454B-AE87-85E40F24F07A}"/>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Sheet1!$N$11:$N$15</c:f>
              <c:strCache>
                <c:ptCount val="5"/>
                <c:pt idx="0">
                  <c:v>Structure of farm</c:v>
                </c:pt>
                <c:pt idx="1">
                  <c:v> kacha  </c:v>
                </c:pt>
                <c:pt idx="2">
                  <c:v> semi-pacca  </c:v>
                </c:pt>
                <c:pt idx="3">
                  <c:v> pacca   </c:v>
                </c:pt>
                <c:pt idx="4">
                  <c:v>others</c:v>
                </c:pt>
              </c:strCache>
            </c:strRef>
          </c:cat>
          <c:val>
            <c:numRef>
              <c:f>Sheet1!$O$11:$O$15</c:f>
              <c:numCache>
                <c:formatCode>General</c:formatCode>
                <c:ptCount val="5"/>
                <c:pt idx="1">
                  <c:v>6</c:v>
                </c:pt>
                <c:pt idx="2">
                  <c:v>2</c:v>
                </c:pt>
                <c:pt idx="3">
                  <c:v>0</c:v>
                </c:pt>
                <c:pt idx="4">
                  <c:v>0</c:v>
                </c:pt>
              </c:numCache>
            </c:numRef>
          </c:val>
          <c:extLst>
            <c:ext xmlns:c16="http://schemas.microsoft.com/office/drawing/2014/chart" uri="{C3380CC4-5D6E-409C-BE32-E72D297353CC}">
              <c16:uniqueId val="{0000000A-233A-454B-AE87-85E40F24F07A}"/>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0"/>
        <c:delete val="1"/>
      </c:legendEntry>
      <c:overlay val="0"/>
      <c:spPr>
        <a:noFill/>
        <a:ln>
          <a:noFill/>
        </a:ln>
        <a:effectLst/>
      </c:spPr>
      <c:txPr>
        <a:bodyPr rot="0" spcFirstLastPara="1" vertOverflow="ellipsis" vert="horz" wrap="square" anchor="ctr" anchorCtr="1"/>
        <a:lstStyle/>
        <a:p>
          <a:pPr>
            <a:defRPr sz="105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b="0">
                <a:solidFill>
                  <a:schemeClr val="tx1"/>
                </a:solidFill>
                <a:effectLst/>
              </a:rPr>
              <a:t>Relation between structure of livestock farms and effect of flood on the livestock farm </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658773178685405E-2"/>
          <c:y val="0.27704068695109391"/>
          <c:w val="0.87729627355964523"/>
          <c:h val="0.45659723582174133"/>
        </c:manualLayout>
      </c:layout>
      <c:barChart>
        <c:barDir val="col"/>
        <c:grouping val="clustered"/>
        <c:varyColors val="0"/>
        <c:ser>
          <c:idx val="0"/>
          <c:order val="0"/>
          <c:tx>
            <c:strRef>
              <c:f>Sheet7!$AQ$11</c:f>
              <c:strCache>
                <c:ptCount val="1"/>
                <c:pt idx="0">
                  <c:v>kacha</c:v>
                </c:pt>
              </c:strCache>
            </c:strRef>
          </c:tx>
          <c:spPr>
            <a:solidFill>
              <a:schemeClr val="accent1"/>
            </a:solidFill>
            <a:ln>
              <a:noFill/>
            </a:ln>
            <a:effectLst/>
          </c:spPr>
          <c:invertIfNegative val="0"/>
          <c:cat>
            <c:multiLvlStrRef>
              <c:f>Sheet7!$AR$9:$AS$10</c:f>
              <c:multiLvlStrCache>
                <c:ptCount val="2"/>
                <c:lvl>
                  <c:pt idx="0">
                    <c:v>Water logging</c:v>
                  </c:pt>
                  <c:pt idx="1">
                    <c:v>Flooded</c:v>
                  </c:pt>
                </c:lvl>
                <c:lvl>
                  <c:pt idx="0">
                    <c:v>Effects of flood</c:v>
                  </c:pt>
                </c:lvl>
              </c:multiLvlStrCache>
            </c:multiLvlStrRef>
          </c:cat>
          <c:val>
            <c:numRef>
              <c:f>Sheet7!$AR$11:$AS$11</c:f>
              <c:numCache>
                <c:formatCode>General</c:formatCode>
                <c:ptCount val="2"/>
                <c:pt idx="0">
                  <c:v>8</c:v>
                </c:pt>
                <c:pt idx="1">
                  <c:v>4</c:v>
                </c:pt>
              </c:numCache>
            </c:numRef>
          </c:val>
          <c:extLst>
            <c:ext xmlns:c16="http://schemas.microsoft.com/office/drawing/2014/chart" uri="{C3380CC4-5D6E-409C-BE32-E72D297353CC}">
              <c16:uniqueId val="{00000000-C6F3-4D02-A6D4-927ACCC081C9}"/>
            </c:ext>
          </c:extLst>
        </c:ser>
        <c:ser>
          <c:idx val="1"/>
          <c:order val="1"/>
          <c:tx>
            <c:strRef>
              <c:f>Sheet7!$AQ$12</c:f>
              <c:strCache>
                <c:ptCount val="1"/>
                <c:pt idx="0">
                  <c:v>Semi-pacca</c:v>
                </c:pt>
              </c:strCache>
            </c:strRef>
          </c:tx>
          <c:spPr>
            <a:solidFill>
              <a:schemeClr val="accent2"/>
            </a:solidFill>
            <a:ln>
              <a:noFill/>
            </a:ln>
            <a:effectLst/>
          </c:spPr>
          <c:invertIfNegative val="0"/>
          <c:cat>
            <c:multiLvlStrRef>
              <c:f>Sheet7!$AR$9:$AS$10</c:f>
              <c:multiLvlStrCache>
                <c:ptCount val="2"/>
                <c:lvl>
                  <c:pt idx="0">
                    <c:v>Water logging</c:v>
                  </c:pt>
                  <c:pt idx="1">
                    <c:v>Flooded</c:v>
                  </c:pt>
                </c:lvl>
                <c:lvl>
                  <c:pt idx="0">
                    <c:v>Effects of flood</c:v>
                  </c:pt>
                </c:lvl>
              </c:multiLvlStrCache>
            </c:multiLvlStrRef>
          </c:cat>
          <c:val>
            <c:numRef>
              <c:f>Sheet7!$AR$12:$AS$12</c:f>
              <c:numCache>
                <c:formatCode>General</c:formatCode>
                <c:ptCount val="2"/>
                <c:pt idx="0">
                  <c:v>1</c:v>
                </c:pt>
                <c:pt idx="1">
                  <c:v>3</c:v>
                </c:pt>
              </c:numCache>
            </c:numRef>
          </c:val>
          <c:extLst>
            <c:ext xmlns:c16="http://schemas.microsoft.com/office/drawing/2014/chart" uri="{C3380CC4-5D6E-409C-BE32-E72D297353CC}">
              <c16:uniqueId val="{00000001-C6F3-4D02-A6D4-927ACCC081C9}"/>
            </c:ext>
          </c:extLst>
        </c:ser>
        <c:dLbls>
          <c:showLegendKey val="0"/>
          <c:showVal val="0"/>
          <c:showCatName val="0"/>
          <c:showSerName val="0"/>
          <c:showPercent val="0"/>
          <c:showBubbleSize val="0"/>
        </c:dLbls>
        <c:gapWidth val="219"/>
        <c:overlap val="-27"/>
        <c:axId val="261431088"/>
        <c:axId val="261431920"/>
      </c:barChart>
      <c:catAx>
        <c:axId val="261431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261431920"/>
        <c:crosses val="autoZero"/>
        <c:auto val="1"/>
        <c:lblAlgn val="ctr"/>
        <c:lblOffset val="100"/>
        <c:noMultiLvlLbl val="0"/>
      </c:catAx>
      <c:valAx>
        <c:axId val="26143192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US">
                    <a:solidFill>
                      <a:schemeClr val="tx1"/>
                    </a:solidFill>
                  </a:rPr>
                  <a:t>Number of farms</a:t>
                </a:r>
              </a:p>
            </c:rich>
          </c:tx>
          <c:layout>
            <c:manualLayout>
              <c:xMode val="edge"/>
              <c:yMode val="edge"/>
              <c:x val="1.8506554202092261E-2"/>
              <c:y val="0.3030376717616180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1431088"/>
        <c:crosses val="autoZero"/>
        <c:crossBetween val="between"/>
      </c:valAx>
      <c:spPr>
        <a:noFill/>
        <a:ln>
          <a:noFill/>
        </a:ln>
        <a:effectLst/>
      </c:spPr>
    </c:plotArea>
    <c:legend>
      <c:legendPos val="b"/>
      <c:layout>
        <c:manualLayout>
          <c:xMode val="edge"/>
          <c:yMode val="edge"/>
          <c:x val="0.41556987534677825"/>
          <c:y val="0.89360464300251241"/>
          <c:w val="0.23533698244984333"/>
          <c:h val="7.5201061097309355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0">
                <a:effectLst/>
              </a:rPr>
              <a:t>Effect on Livestock Farm</a:t>
            </a:r>
          </a:p>
        </c:rich>
      </c:tx>
      <c:layout>
        <c:manualLayout>
          <c:xMode val="edge"/>
          <c:yMode val="edge"/>
          <c:x val="0.26312520856576765"/>
          <c:y val="6.3781453426590376E-2"/>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242192707040454"/>
          <c:y val="0.16943357615928992"/>
          <c:w val="0.63092201754362032"/>
          <c:h val="0.6368723570103747"/>
        </c:manualLayout>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BC1-4E2B-83BF-DBA6A40D565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BC1-4E2B-83BF-DBA6A40D565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Sheet6!$P$16:$P$17</c:f>
              <c:strCache>
                <c:ptCount val="2"/>
                <c:pt idx="0">
                  <c:v>Water logging</c:v>
                </c:pt>
                <c:pt idx="1">
                  <c:v>Flooded</c:v>
                </c:pt>
              </c:strCache>
            </c:strRef>
          </c:cat>
          <c:val>
            <c:numRef>
              <c:f>Sheet6!$Q$16:$Q$17</c:f>
              <c:numCache>
                <c:formatCode>General</c:formatCode>
                <c:ptCount val="2"/>
                <c:pt idx="0">
                  <c:v>8</c:v>
                </c:pt>
                <c:pt idx="1">
                  <c:v>8</c:v>
                </c:pt>
              </c:numCache>
            </c:numRef>
          </c:val>
          <c:extLst>
            <c:ext xmlns:c16="http://schemas.microsoft.com/office/drawing/2014/chart" uri="{C3380CC4-5D6E-409C-BE32-E72D297353CC}">
              <c16:uniqueId val="{00000004-1BC1-4E2B-83BF-DBA6A40D5655}"/>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6FBD60-59A7-4FEF-91FE-7B5376DADDDB}" type="datetimeFigureOut">
              <a:rPr lang="en-US" smtClean="0"/>
              <a:t>8/10/2021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68807E-C213-4615-A217-5CE6A33A9B79}" type="slidenum">
              <a:rPr lang="en-US" smtClean="0"/>
              <a:t>‹#›</a:t>
            </a:fld>
            <a:endParaRPr lang="en-US"/>
          </a:p>
        </p:txBody>
      </p:sp>
    </p:spTree>
    <p:extLst>
      <p:ext uri="{BB962C8B-B14F-4D97-AF65-F5344CB8AC3E}">
        <p14:creationId xmlns:p14="http://schemas.microsoft.com/office/powerpoint/2010/main" val="948239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86A68C4-C788-40C6-9E0B-9D7E75D53E66}" type="datetime1">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1C12E5F-1197-47A0-A924-F29AAC3C2767}" type="slidenum">
              <a:rPr lang="en-US" smtClean="0"/>
              <a:t>‹#›</a:t>
            </a:fld>
            <a:endParaRPr lang="en-US"/>
          </a:p>
        </p:txBody>
      </p:sp>
    </p:spTree>
    <p:extLst>
      <p:ext uri="{BB962C8B-B14F-4D97-AF65-F5344CB8AC3E}">
        <p14:creationId xmlns:p14="http://schemas.microsoft.com/office/powerpoint/2010/main" val="1152371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331D73-67B9-48A5-8B0D-03562A4B15B4}" type="datetime1">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C12E5F-1197-47A0-A924-F29AAC3C2767}" type="slidenum">
              <a:rPr lang="en-US" smtClean="0"/>
              <a:t>‹#›</a:t>
            </a:fld>
            <a:endParaRPr lang="en-US"/>
          </a:p>
        </p:txBody>
      </p:sp>
    </p:spTree>
    <p:extLst>
      <p:ext uri="{BB962C8B-B14F-4D97-AF65-F5344CB8AC3E}">
        <p14:creationId xmlns:p14="http://schemas.microsoft.com/office/powerpoint/2010/main" val="344262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F14940-9B78-4341-86D0-04A83494C0E0}" type="datetime1">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C12E5F-1197-47A0-A924-F29AAC3C276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6062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DA7CDF32-4D74-490F-BBFB-4D61DA7AC333}" type="datetime1">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C12E5F-1197-47A0-A924-F29AAC3C2767}" type="slidenum">
              <a:rPr lang="en-US" smtClean="0"/>
              <a:t>‹#›</a:t>
            </a:fld>
            <a:endParaRPr lang="en-US"/>
          </a:p>
        </p:txBody>
      </p:sp>
    </p:spTree>
    <p:extLst>
      <p:ext uri="{BB962C8B-B14F-4D97-AF65-F5344CB8AC3E}">
        <p14:creationId xmlns:p14="http://schemas.microsoft.com/office/powerpoint/2010/main" val="2235265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5BFCDE9-C770-4D75-B4A8-F41636B407FD}" type="datetime1">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C12E5F-1197-47A0-A924-F29AAC3C276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39832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87D1233-B4EE-436D-A15E-EDFE804A4FB7}" type="datetime1">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C12E5F-1197-47A0-A924-F29AAC3C2767}" type="slidenum">
              <a:rPr lang="en-US" smtClean="0"/>
              <a:t>‹#›</a:t>
            </a:fld>
            <a:endParaRPr lang="en-US"/>
          </a:p>
        </p:txBody>
      </p:sp>
    </p:spTree>
    <p:extLst>
      <p:ext uri="{BB962C8B-B14F-4D97-AF65-F5344CB8AC3E}">
        <p14:creationId xmlns:p14="http://schemas.microsoft.com/office/powerpoint/2010/main" val="3293256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D64F10-E523-4A87-9501-12243EA69B14}" type="datetime1">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C12E5F-1197-47A0-A924-F29AAC3C2767}" type="slidenum">
              <a:rPr lang="en-US" smtClean="0"/>
              <a:t>‹#›</a:t>
            </a:fld>
            <a:endParaRPr lang="en-US"/>
          </a:p>
        </p:txBody>
      </p:sp>
    </p:spTree>
    <p:extLst>
      <p:ext uri="{BB962C8B-B14F-4D97-AF65-F5344CB8AC3E}">
        <p14:creationId xmlns:p14="http://schemas.microsoft.com/office/powerpoint/2010/main" val="1840521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356A5-1CF8-4013-89E1-AA9C8FB5D112}" type="datetime1">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C12E5F-1197-47A0-A924-F29AAC3C2767}" type="slidenum">
              <a:rPr lang="en-US" smtClean="0"/>
              <a:t>‹#›</a:t>
            </a:fld>
            <a:endParaRPr lang="en-US"/>
          </a:p>
        </p:txBody>
      </p:sp>
    </p:spTree>
    <p:extLst>
      <p:ext uri="{BB962C8B-B14F-4D97-AF65-F5344CB8AC3E}">
        <p14:creationId xmlns:p14="http://schemas.microsoft.com/office/powerpoint/2010/main" val="2922914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6AA04-CC75-4E65-9698-15E294A44172}" type="datetime1">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C12E5F-1197-47A0-A924-F29AAC3C2767}" type="slidenum">
              <a:rPr lang="en-US" smtClean="0"/>
              <a:t>‹#›</a:t>
            </a:fld>
            <a:endParaRPr lang="en-US"/>
          </a:p>
        </p:txBody>
      </p:sp>
    </p:spTree>
    <p:extLst>
      <p:ext uri="{BB962C8B-B14F-4D97-AF65-F5344CB8AC3E}">
        <p14:creationId xmlns:p14="http://schemas.microsoft.com/office/powerpoint/2010/main" val="2931850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586E14-3D36-4093-A893-F1E2248D7588}" type="datetime1">
              <a:rPr lang="en-US" smtClean="0"/>
              <a:t>8/10/2021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1C12E5F-1197-47A0-A924-F29AAC3C2767}" type="slidenum">
              <a:rPr lang="en-US" smtClean="0"/>
              <a:t>‹#›</a:t>
            </a:fld>
            <a:endParaRPr lang="en-US"/>
          </a:p>
        </p:txBody>
      </p:sp>
    </p:spTree>
    <p:extLst>
      <p:ext uri="{BB962C8B-B14F-4D97-AF65-F5344CB8AC3E}">
        <p14:creationId xmlns:p14="http://schemas.microsoft.com/office/powerpoint/2010/main" val="51945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E41511-21C7-46B2-9808-EB8180831713}" type="datetime1">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1C12E5F-1197-47A0-A924-F29AAC3C2767}" type="slidenum">
              <a:rPr lang="en-US" smtClean="0"/>
              <a:t>‹#›</a:t>
            </a:fld>
            <a:endParaRPr lang="en-US"/>
          </a:p>
        </p:txBody>
      </p:sp>
    </p:spTree>
    <p:extLst>
      <p:ext uri="{BB962C8B-B14F-4D97-AF65-F5344CB8AC3E}">
        <p14:creationId xmlns:p14="http://schemas.microsoft.com/office/powerpoint/2010/main" val="2874252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1DD5E1-3557-4F81-B86D-7D03BEF31A90}" type="datetime1">
              <a:rPr lang="en-US" smtClean="0"/>
              <a:t>8/10/2021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1C12E5F-1197-47A0-A924-F29AAC3C2767}" type="slidenum">
              <a:rPr lang="en-US" smtClean="0"/>
              <a:t>‹#›</a:t>
            </a:fld>
            <a:endParaRPr lang="en-US"/>
          </a:p>
        </p:txBody>
      </p:sp>
    </p:spTree>
    <p:extLst>
      <p:ext uri="{BB962C8B-B14F-4D97-AF65-F5344CB8AC3E}">
        <p14:creationId xmlns:p14="http://schemas.microsoft.com/office/powerpoint/2010/main" val="1187619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7FF974-51F5-4B93-BBA8-9630F31D74D5}" type="datetime1">
              <a:rPr lang="en-US" smtClean="0"/>
              <a:t>8/10/2021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1C12E5F-1197-47A0-A924-F29AAC3C2767}" type="slidenum">
              <a:rPr lang="en-US" smtClean="0"/>
              <a:t>‹#›</a:t>
            </a:fld>
            <a:endParaRPr lang="en-US"/>
          </a:p>
        </p:txBody>
      </p:sp>
    </p:spTree>
    <p:extLst>
      <p:ext uri="{BB962C8B-B14F-4D97-AF65-F5344CB8AC3E}">
        <p14:creationId xmlns:p14="http://schemas.microsoft.com/office/powerpoint/2010/main" val="388585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2E3EA9-2D34-4EB9-A12B-5522FBA509D5}" type="datetime1">
              <a:rPr lang="en-US" smtClean="0"/>
              <a:t>8/10/2021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1C12E5F-1197-47A0-A924-F29AAC3C2767}" type="slidenum">
              <a:rPr lang="en-US" smtClean="0"/>
              <a:t>‹#›</a:t>
            </a:fld>
            <a:endParaRPr lang="en-US"/>
          </a:p>
        </p:txBody>
      </p:sp>
    </p:spTree>
    <p:extLst>
      <p:ext uri="{BB962C8B-B14F-4D97-AF65-F5344CB8AC3E}">
        <p14:creationId xmlns:p14="http://schemas.microsoft.com/office/powerpoint/2010/main" val="166968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1026C14-0903-481E-B64C-0BEE783FC51A}" type="datetime1">
              <a:rPr lang="en-US" smtClean="0"/>
              <a:t>8/10/2021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1C12E5F-1197-47A0-A924-F29AAC3C2767}" type="slidenum">
              <a:rPr lang="en-US" smtClean="0"/>
              <a:t>‹#›</a:t>
            </a:fld>
            <a:endParaRPr lang="en-US"/>
          </a:p>
        </p:txBody>
      </p:sp>
    </p:spTree>
    <p:extLst>
      <p:ext uri="{BB962C8B-B14F-4D97-AF65-F5344CB8AC3E}">
        <p14:creationId xmlns:p14="http://schemas.microsoft.com/office/powerpoint/2010/main" val="401151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FF7B69-E950-4DE7-9310-35C524737189}" type="datetime1">
              <a:rPr lang="en-US" smtClean="0"/>
              <a:t>8/10/2021</a:t>
            </a:fld>
            <a:endParaRPr 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1C12E5F-1197-47A0-A924-F29AAC3C2767}" type="slidenum">
              <a:rPr lang="en-US" smtClean="0"/>
              <a:t>‹#›</a:t>
            </a:fld>
            <a:endParaRPr lang="en-US"/>
          </a:p>
        </p:txBody>
      </p:sp>
    </p:spTree>
    <p:extLst>
      <p:ext uri="{BB962C8B-B14F-4D97-AF65-F5344CB8AC3E}">
        <p14:creationId xmlns:p14="http://schemas.microsoft.com/office/powerpoint/2010/main" val="2904439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E5FF55D-3303-49C9-8588-954C061FBB30}" type="datetime1">
              <a:rPr lang="en-US" smtClean="0"/>
              <a:t>8/10/2021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1C12E5F-1197-47A0-A924-F29AAC3C2767}" type="slidenum">
              <a:rPr lang="en-US" smtClean="0"/>
              <a:t>‹#›</a:t>
            </a:fld>
            <a:endParaRPr lang="en-US"/>
          </a:p>
        </p:txBody>
      </p:sp>
    </p:spTree>
    <p:extLst>
      <p:ext uri="{BB962C8B-B14F-4D97-AF65-F5344CB8AC3E}">
        <p14:creationId xmlns:p14="http://schemas.microsoft.com/office/powerpoint/2010/main" val="1256484475"/>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 id="2147484025" r:id="rId14"/>
    <p:sldLayoutId id="2147484026" r:id="rId15"/>
    <p:sldLayoutId id="2147484027"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1C12E5F-1197-47A0-A924-F29AAC3C2767}" type="slidenum">
              <a:rPr lang="en-US" smtClean="0"/>
              <a:t>1</a:t>
            </a:fld>
            <a:endParaRPr lang="en-US"/>
          </a:p>
        </p:txBody>
      </p:sp>
      <p:pic>
        <p:nvPicPr>
          <p:cNvPr id="43" name="Picture 42">
            <a:extLst>
              <a:ext uri="{FF2B5EF4-FFF2-40B4-BE49-F238E27FC236}">
                <a16:creationId xmlns:a16="http://schemas.microsoft.com/office/drawing/2014/main" id="{68C813C1-0D12-47A8-9B95-CD96B1BD00A5}"/>
              </a:ext>
            </a:extLst>
          </p:cNvPr>
          <p:cNvPicPr/>
          <p:nvPr/>
        </p:nvPicPr>
        <p:blipFill>
          <a:blip r:embed="rId2">
            <a:extLst>
              <a:ext uri="{28A0092B-C50C-407E-A947-70E740481C1C}">
                <a14:useLocalDpi xmlns:a14="http://schemas.microsoft.com/office/drawing/2010/main" val="0"/>
              </a:ext>
            </a:extLst>
          </a:blip>
          <a:stretch>
            <a:fillRect/>
          </a:stretch>
        </p:blipFill>
        <p:spPr>
          <a:xfrm>
            <a:off x="5643245" y="308610"/>
            <a:ext cx="905510" cy="1084580"/>
          </a:xfrm>
          <a:prstGeom prst="rect">
            <a:avLst/>
          </a:prstGeom>
        </p:spPr>
      </p:pic>
      <p:sp>
        <p:nvSpPr>
          <p:cNvPr id="2050" name="TextBox 2049">
            <a:extLst>
              <a:ext uri="{FF2B5EF4-FFF2-40B4-BE49-F238E27FC236}">
                <a16:creationId xmlns:a16="http://schemas.microsoft.com/office/drawing/2014/main" id="{93D2284A-E72D-4445-A585-52C44A199773}"/>
              </a:ext>
            </a:extLst>
          </p:cNvPr>
          <p:cNvSpPr txBox="1"/>
          <p:nvPr/>
        </p:nvSpPr>
        <p:spPr>
          <a:xfrm>
            <a:off x="1816100" y="1574800"/>
            <a:ext cx="4279900" cy="707886"/>
          </a:xfrm>
          <a:prstGeom prst="rect">
            <a:avLst/>
          </a:prstGeom>
          <a:noFill/>
        </p:spPr>
        <p:txBody>
          <a:bodyPr wrap="square" rtlCol="0">
            <a:spAutoFit/>
          </a:bodyPr>
          <a:lstStyle/>
          <a:p>
            <a:r>
              <a:rPr lang="en-US" sz="2000" b="1" dirty="0">
                <a:solidFill>
                  <a:srgbClr val="231F20"/>
                </a:solidFill>
                <a:effectLst/>
                <a:latin typeface="Franklin Gothic Medium" panose="020B0603020102020204" pitchFamily="34" charset="0"/>
                <a:ea typeface="Arial" panose="020B0604020202020204" pitchFamily="34" charset="0"/>
                <a:cs typeface="Arial" panose="020B0604020202020204" pitchFamily="34" charset="0"/>
              </a:rPr>
              <a:t>Course Name:  Rural Planning Studio</a:t>
            </a:r>
          </a:p>
          <a:p>
            <a:r>
              <a:rPr lang="en-US" sz="2000" b="1" dirty="0">
                <a:solidFill>
                  <a:srgbClr val="231F20"/>
                </a:solidFill>
                <a:effectLst/>
                <a:latin typeface="Franklin Gothic Medium" panose="020B0603020102020204" pitchFamily="34" charset="0"/>
                <a:ea typeface="Arial" panose="020B0604020202020204" pitchFamily="34" charset="0"/>
                <a:cs typeface="Arial" panose="020B0604020202020204" pitchFamily="34" charset="0"/>
              </a:rPr>
              <a:t>Course Code: URP 3112 </a:t>
            </a:r>
            <a:endParaRPr lang="en-US" sz="20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2051" name="TextBox 2050">
            <a:extLst>
              <a:ext uri="{FF2B5EF4-FFF2-40B4-BE49-F238E27FC236}">
                <a16:creationId xmlns:a16="http://schemas.microsoft.com/office/drawing/2014/main" id="{7F3D25AE-877F-430A-81E2-B4BFF8C8D7DB}"/>
              </a:ext>
            </a:extLst>
          </p:cNvPr>
          <p:cNvSpPr txBox="1"/>
          <p:nvPr/>
        </p:nvSpPr>
        <p:spPr>
          <a:xfrm>
            <a:off x="2603500" y="2538863"/>
            <a:ext cx="3594100" cy="3267561"/>
          </a:xfrm>
          <a:prstGeom prst="rect">
            <a:avLst/>
          </a:prstGeom>
          <a:noFill/>
        </p:spPr>
        <p:txBody>
          <a:bodyPr wrap="square" rtlCol="0">
            <a:spAutoFit/>
          </a:bodyPr>
          <a:lstStyle/>
          <a:p>
            <a:pPr marL="0" marR="0">
              <a:lnSpc>
                <a:spcPct val="150000"/>
              </a:lnSpc>
              <a:spcBef>
                <a:spcPts val="200"/>
              </a:spcBef>
              <a:spcAft>
                <a:spcPts val="0"/>
              </a:spcAft>
            </a:pPr>
            <a:r>
              <a:rPr lang="en-US" sz="2000" b="1" dirty="0">
                <a:effectLst/>
                <a:latin typeface="Franklin Gothic Book" panose="020B0503020102020204" pitchFamily="34" charset="0"/>
                <a:ea typeface="Arial" panose="020B0604020202020204" pitchFamily="34" charset="0"/>
                <a:cs typeface="Arial" panose="020B0604020202020204" pitchFamily="34" charset="0"/>
              </a:rPr>
              <a:t>Submitted By :  </a:t>
            </a:r>
            <a:endParaRPr lang="en-US" sz="2000"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50000"/>
              </a:lnSpc>
              <a:spcBef>
                <a:spcPts val="200"/>
              </a:spcBef>
              <a:spcAft>
                <a:spcPts val="0"/>
              </a:spcAft>
            </a:pPr>
            <a:r>
              <a:rPr lang="en-US" sz="2000" b="1" dirty="0">
                <a:effectLst/>
                <a:latin typeface="Franklin Gothic Book" panose="020B0503020102020204" pitchFamily="34" charset="0"/>
                <a:ea typeface="Arial" panose="020B0604020202020204" pitchFamily="34" charset="0"/>
                <a:cs typeface="Arial" panose="020B0604020202020204" pitchFamily="34" charset="0"/>
              </a:rPr>
              <a:t>(Group 14) </a:t>
            </a:r>
            <a:endParaRPr lang="en-US" sz="2000"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50000"/>
              </a:lnSpc>
              <a:spcBef>
                <a:spcPts val="200"/>
              </a:spcBef>
              <a:spcAft>
                <a:spcPts val="0"/>
              </a:spcAft>
            </a:pPr>
            <a:r>
              <a:rPr lang="en-US" sz="2000" dirty="0">
                <a:effectLst/>
                <a:latin typeface="Franklin Gothic Medium" panose="020B0603020102020204" pitchFamily="34" charset="0"/>
                <a:ea typeface="Arial" panose="020B0604020202020204" pitchFamily="34" charset="0"/>
                <a:cs typeface="Arial" panose="020B0604020202020204" pitchFamily="34" charset="0"/>
              </a:rPr>
              <a:t>1707041</a:t>
            </a:r>
            <a:endParaRPr lang="en-US" sz="2000"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50000"/>
              </a:lnSpc>
              <a:spcBef>
                <a:spcPts val="200"/>
              </a:spcBef>
              <a:spcAft>
                <a:spcPts val="0"/>
              </a:spcAft>
            </a:pPr>
            <a:r>
              <a:rPr lang="en-US" sz="2000" dirty="0">
                <a:effectLst/>
                <a:latin typeface="Franklin Gothic Medium" panose="020B0603020102020204" pitchFamily="34" charset="0"/>
                <a:ea typeface="Arial" panose="020B0604020202020204" pitchFamily="34" charset="0"/>
                <a:cs typeface="Arial" panose="020B0604020202020204" pitchFamily="34" charset="0"/>
              </a:rPr>
              <a:t>1707044</a:t>
            </a:r>
            <a:endParaRPr lang="en-US" sz="2000"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50000"/>
              </a:lnSpc>
              <a:spcBef>
                <a:spcPts val="200"/>
              </a:spcBef>
              <a:spcAft>
                <a:spcPts val="0"/>
              </a:spcAft>
            </a:pPr>
            <a:r>
              <a:rPr lang="en-US" sz="2000" dirty="0">
                <a:effectLst/>
                <a:latin typeface="Franklin Gothic Medium" panose="020B0603020102020204" pitchFamily="34" charset="0"/>
                <a:ea typeface="Arial" panose="020B0604020202020204" pitchFamily="34" charset="0"/>
                <a:cs typeface="Arial" panose="020B0604020202020204" pitchFamily="34" charset="0"/>
              </a:rPr>
              <a:t>1707051</a:t>
            </a:r>
            <a:endParaRPr lang="en-US" sz="2000"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50000"/>
              </a:lnSpc>
              <a:spcBef>
                <a:spcPts val="200"/>
              </a:spcBef>
              <a:spcAft>
                <a:spcPts val="0"/>
              </a:spcAft>
            </a:pPr>
            <a:r>
              <a:rPr lang="en-US" sz="2000" dirty="0">
                <a:effectLst/>
                <a:latin typeface="Franklin Gothic Medium" panose="020B0603020102020204" pitchFamily="34" charset="0"/>
                <a:ea typeface="Arial" panose="020B0604020202020204" pitchFamily="34" charset="0"/>
                <a:cs typeface="Arial" panose="020B0604020202020204" pitchFamily="34" charset="0"/>
              </a:rPr>
              <a:t>1707055</a:t>
            </a:r>
            <a:endParaRPr lang="en-US" sz="2000" dirty="0">
              <a:effectLst/>
              <a:latin typeface="Calibri" panose="020F0502020204030204" pitchFamily="34" charset="0"/>
              <a:ea typeface="Calibri" panose="020F0502020204030204" pitchFamily="34" charset="0"/>
              <a:cs typeface="Vrinda" panose="020B0502040204020203" pitchFamily="34" charset="0"/>
            </a:endParaRPr>
          </a:p>
          <a:p>
            <a:endParaRPr lang="en-US" dirty="0"/>
          </a:p>
        </p:txBody>
      </p:sp>
      <p:sp>
        <p:nvSpPr>
          <p:cNvPr id="2052" name="TextBox 2051">
            <a:extLst>
              <a:ext uri="{FF2B5EF4-FFF2-40B4-BE49-F238E27FC236}">
                <a16:creationId xmlns:a16="http://schemas.microsoft.com/office/drawing/2014/main" id="{21415C0E-F703-4E73-AF35-A62A54D193E2}"/>
              </a:ext>
            </a:extLst>
          </p:cNvPr>
          <p:cNvSpPr txBox="1"/>
          <p:nvPr/>
        </p:nvSpPr>
        <p:spPr>
          <a:xfrm>
            <a:off x="6413500" y="2540000"/>
            <a:ext cx="5041900" cy="3195747"/>
          </a:xfrm>
          <a:prstGeom prst="rect">
            <a:avLst/>
          </a:prstGeom>
          <a:noFill/>
        </p:spPr>
        <p:txBody>
          <a:bodyPr wrap="square" rtlCol="0">
            <a:spAutoFit/>
          </a:bodyPr>
          <a:lstStyle/>
          <a:p>
            <a:pPr marL="0" marR="0">
              <a:lnSpc>
                <a:spcPct val="107000"/>
              </a:lnSpc>
              <a:spcBef>
                <a:spcPts val="1200"/>
              </a:spcBef>
              <a:spcAft>
                <a:spcPts val="1200"/>
              </a:spcAft>
            </a:pPr>
            <a:r>
              <a:rPr lang="en-US" sz="2000" b="1" dirty="0">
                <a:effectLst/>
                <a:latin typeface="Franklin Gothic Book" panose="020B0503020102020204" pitchFamily="34" charset="0"/>
                <a:ea typeface="Arial" panose="020B0604020202020204" pitchFamily="34" charset="0"/>
                <a:cs typeface="Arial" panose="020B0604020202020204" pitchFamily="34" charset="0"/>
              </a:rPr>
              <a:t>Submitted To:</a:t>
            </a:r>
            <a:endParaRPr lang="en-US" sz="2000" b="1" dirty="0">
              <a:latin typeface="Calibri" panose="020F0502020204030204" pitchFamily="34" charset="0"/>
              <a:ea typeface="Arial" panose="020B0604020202020204" pitchFamily="34" charset="0"/>
              <a:cs typeface="Vrinda" panose="020B0502040204020203" pitchFamily="34" charset="0"/>
            </a:endParaRPr>
          </a:p>
          <a:p>
            <a:pPr marL="0" marR="0">
              <a:lnSpc>
                <a:spcPct val="107000"/>
              </a:lnSpc>
              <a:spcBef>
                <a:spcPts val="0"/>
              </a:spcBef>
              <a:spcAft>
                <a:spcPts val="150"/>
              </a:spcAft>
            </a:pPr>
            <a:r>
              <a:rPr lang="en-US" sz="2000" b="1" dirty="0">
                <a:solidFill>
                  <a:srgbClr val="171717"/>
                </a:solidFill>
                <a:effectLst/>
                <a:latin typeface="Franklin Gothic Medium" panose="020B0603020102020204" pitchFamily="34" charset="0"/>
                <a:ea typeface="Calibri" panose="020F0502020204030204" pitchFamily="34" charset="0"/>
                <a:cs typeface="Arial" panose="020B0604020202020204" pitchFamily="34" charset="0"/>
              </a:rPr>
              <a:t>Nazia Hossain</a:t>
            </a:r>
          </a:p>
          <a:p>
            <a:pPr marL="0" marR="0">
              <a:lnSpc>
                <a:spcPct val="107000"/>
              </a:lnSpc>
              <a:spcBef>
                <a:spcPts val="0"/>
              </a:spcBef>
              <a:spcAft>
                <a:spcPts val="150"/>
              </a:spcAft>
            </a:pPr>
            <a:r>
              <a:rPr lang="en-US" sz="2000" dirty="0">
                <a:solidFill>
                  <a:srgbClr val="000000"/>
                </a:solidFill>
                <a:effectLst/>
                <a:latin typeface="Franklin Gothic Medium" panose="020B0603020102020204" pitchFamily="34" charset="0"/>
                <a:ea typeface="Calibri" panose="020F0502020204030204" pitchFamily="34" charset="0"/>
                <a:cs typeface="Arial" panose="020B0604020202020204" pitchFamily="34" charset="0"/>
              </a:rPr>
              <a:t>Assistant Professor</a:t>
            </a:r>
          </a:p>
          <a:p>
            <a:pPr>
              <a:lnSpc>
                <a:spcPct val="107000"/>
              </a:lnSpc>
              <a:spcAft>
                <a:spcPts val="150"/>
              </a:spcAft>
            </a:pPr>
            <a:r>
              <a:rPr lang="en-US" sz="2000" b="1" dirty="0">
                <a:solidFill>
                  <a:srgbClr val="000000"/>
                </a:solidFill>
                <a:effectLst/>
                <a:latin typeface="Franklin Gothic Book" panose="020B0503020102020204" pitchFamily="34" charset="0"/>
                <a:ea typeface="Arial" panose="020B0604020202020204" pitchFamily="34" charset="0"/>
                <a:cs typeface="Arial" panose="020B0604020202020204" pitchFamily="34" charset="0"/>
              </a:rPr>
              <a:t>Dept. of Urban &amp; Regional Planning</a:t>
            </a:r>
            <a:endParaRPr lang="en-US" sz="2000" dirty="0">
              <a:effectLst/>
              <a:latin typeface="Times New Roman" panose="02020603050405020304" pitchFamily="18" charset="0"/>
              <a:ea typeface="Times New Roman" panose="02020603050405020304" pitchFamily="18" charset="0"/>
            </a:endParaRPr>
          </a:p>
          <a:p>
            <a:pPr marL="0" marR="0">
              <a:spcBef>
                <a:spcPts val="0"/>
              </a:spcBef>
            </a:pPr>
            <a:endParaRPr lang="en-US" sz="2000" b="1" dirty="0">
              <a:solidFill>
                <a:srgbClr val="1F4D78"/>
              </a:solidFill>
              <a:effectLst/>
              <a:latin typeface="Calibri Light" panose="020F0302020204030204" pitchFamily="34" charset="0"/>
              <a:ea typeface="Times New Roman" panose="02020603050405020304" pitchFamily="18" charset="0"/>
              <a:cs typeface="Vrinda" panose="020B0502040204020203" pitchFamily="34" charset="0"/>
            </a:endParaRPr>
          </a:p>
          <a:p>
            <a:pPr marL="0" marR="0">
              <a:lnSpc>
                <a:spcPct val="107000"/>
              </a:lnSpc>
              <a:spcBef>
                <a:spcPts val="0"/>
              </a:spcBef>
              <a:spcAft>
                <a:spcPts val="150"/>
              </a:spcAft>
            </a:pPr>
            <a:r>
              <a:rPr lang="en-US" sz="2000" b="1" dirty="0" err="1">
                <a:solidFill>
                  <a:srgbClr val="171717"/>
                </a:solidFill>
                <a:effectLst/>
                <a:latin typeface="Franklin Gothic Medium" panose="020B0603020102020204" pitchFamily="34" charset="0"/>
                <a:ea typeface="Times New Roman" panose="02020603050405020304" pitchFamily="18" charset="0"/>
                <a:cs typeface="Arial" panose="020B0604020202020204" pitchFamily="34" charset="0"/>
              </a:rPr>
              <a:t>Dulal</a:t>
            </a:r>
            <a:r>
              <a:rPr lang="en-US" sz="2000" b="1" dirty="0">
                <a:solidFill>
                  <a:srgbClr val="171717"/>
                </a:solidFill>
                <a:effectLst/>
                <a:latin typeface="Franklin Gothic Medium" panose="020B0603020102020204" pitchFamily="34" charset="0"/>
                <a:ea typeface="Times New Roman" panose="02020603050405020304" pitchFamily="18" charset="0"/>
                <a:cs typeface="Arial" panose="020B0604020202020204" pitchFamily="34" charset="0"/>
              </a:rPr>
              <a:t> </a:t>
            </a:r>
            <a:r>
              <a:rPr lang="en-US" sz="2000" b="1" dirty="0" err="1">
                <a:solidFill>
                  <a:srgbClr val="171717"/>
                </a:solidFill>
                <a:effectLst/>
                <a:latin typeface="Franklin Gothic Medium" panose="020B0603020102020204" pitchFamily="34" charset="0"/>
                <a:ea typeface="Times New Roman" panose="02020603050405020304" pitchFamily="18" charset="0"/>
                <a:cs typeface="Arial" panose="020B0604020202020204" pitchFamily="34" charset="0"/>
              </a:rPr>
              <a:t>Sarker</a:t>
            </a:r>
            <a:endParaRPr lang="en-US" sz="2000" b="1" dirty="0">
              <a:solidFill>
                <a:srgbClr val="1F4D78"/>
              </a:solidFill>
              <a:effectLst/>
              <a:latin typeface="Calibri Light" panose="020F0302020204030204" pitchFamily="34" charset="0"/>
              <a:ea typeface="Times New Roman" panose="02020603050405020304" pitchFamily="18" charset="0"/>
              <a:cs typeface="Vrinda" panose="020B0502040204020203" pitchFamily="34" charset="0"/>
            </a:endParaRPr>
          </a:p>
          <a:p>
            <a:pPr marL="0" marR="0">
              <a:spcBef>
                <a:spcPts val="0"/>
              </a:spcBef>
            </a:pPr>
            <a:r>
              <a:rPr lang="en-US" sz="2000" dirty="0">
                <a:solidFill>
                  <a:srgbClr val="171717"/>
                </a:solidFill>
                <a:effectLst/>
                <a:latin typeface="Franklin Gothic Medium" panose="020B0603020102020204" pitchFamily="34" charset="0"/>
                <a:ea typeface="Times New Roman" panose="02020603050405020304" pitchFamily="18" charset="0"/>
                <a:cs typeface="Arial" panose="020B0604020202020204" pitchFamily="34" charset="0"/>
              </a:rPr>
              <a:t>Lecturer</a:t>
            </a:r>
            <a:endParaRPr lang="en-US" sz="2000" dirty="0">
              <a:effectLst/>
              <a:latin typeface="Times New Roman" panose="02020603050405020304" pitchFamily="18" charset="0"/>
              <a:ea typeface="Times New Roman" panose="02020603050405020304" pitchFamily="18" charset="0"/>
            </a:endParaRPr>
          </a:p>
          <a:p>
            <a:pPr marL="0" marR="0">
              <a:spcBef>
                <a:spcPts val="0"/>
              </a:spcBef>
            </a:pPr>
            <a:r>
              <a:rPr lang="en-US" sz="2000" b="1" dirty="0">
                <a:solidFill>
                  <a:srgbClr val="000000"/>
                </a:solidFill>
                <a:effectLst/>
                <a:latin typeface="Franklin Gothic Book" panose="020B0503020102020204" pitchFamily="34" charset="0"/>
                <a:ea typeface="Arial" panose="020B0604020202020204" pitchFamily="34" charset="0"/>
                <a:cs typeface="Arial" panose="020B0604020202020204" pitchFamily="34" charset="0"/>
              </a:rPr>
              <a:t>Dept. of Urban &amp; Regional Planning</a:t>
            </a:r>
            <a:endParaRPr lang="en-US" sz="2000" dirty="0">
              <a:effectLst/>
              <a:latin typeface="Times New Roman" panose="02020603050405020304" pitchFamily="18" charset="0"/>
              <a:ea typeface="Times New Roman" panose="02020603050405020304" pitchFamily="18" charset="0"/>
            </a:endParaRPr>
          </a:p>
          <a:p>
            <a:endParaRPr lang="en-US" dirty="0"/>
          </a:p>
        </p:txBody>
      </p:sp>
      <p:sp>
        <p:nvSpPr>
          <p:cNvPr id="2053" name="TextBox 2052">
            <a:extLst>
              <a:ext uri="{FF2B5EF4-FFF2-40B4-BE49-F238E27FC236}">
                <a16:creationId xmlns:a16="http://schemas.microsoft.com/office/drawing/2014/main" id="{30930796-C7EF-492D-8131-F3374DC05C2C}"/>
              </a:ext>
            </a:extLst>
          </p:cNvPr>
          <p:cNvSpPr txBox="1"/>
          <p:nvPr/>
        </p:nvSpPr>
        <p:spPr>
          <a:xfrm>
            <a:off x="3049905" y="5806424"/>
            <a:ext cx="6997700" cy="837089"/>
          </a:xfrm>
          <a:prstGeom prst="rect">
            <a:avLst/>
          </a:prstGeom>
          <a:noFill/>
        </p:spPr>
        <p:txBody>
          <a:bodyPr wrap="square" rtlCol="0">
            <a:spAutoFit/>
          </a:bodyPr>
          <a:lstStyle/>
          <a:p>
            <a:pPr marL="0" marR="0">
              <a:lnSpc>
                <a:spcPct val="107000"/>
              </a:lnSpc>
              <a:spcBef>
                <a:spcPts val="0"/>
              </a:spcBef>
              <a:spcAft>
                <a:spcPts val="800"/>
              </a:spcAft>
            </a:pPr>
            <a:r>
              <a:rPr lang="en-US" sz="2000" dirty="0" err="1">
                <a:effectLst/>
                <a:latin typeface="Franklin Gothic Medium" panose="020B0603020102020204" pitchFamily="34" charset="0"/>
                <a:ea typeface="Calibri" panose="020F0502020204030204" pitchFamily="34" charset="0"/>
                <a:cs typeface="Vrinda" panose="020B0502040204020203" pitchFamily="34" charset="0"/>
              </a:rPr>
              <a:t>Rajshahi</a:t>
            </a:r>
            <a:r>
              <a:rPr lang="en-US" sz="2000" dirty="0">
                <a:effectLst/>
                <a:latin typeface="Franklin Gothic Medium" panose="020B0603020102020204" pitchFamily="34" charset="0"/>
                <a:ea typeface="Calibri" panose="020F0502020204030204" pitchFamily="34" charset="0"/>
                <a:cs typeface="Vrinda" panose="020B0502040204020203" pitchFamily="34" charset="0"/>
              </a:rPr>
              <a:t> University of Engineering and Technology</a:t>
            </a:r>
            <a:endParaRPr lang="en-US" sz="2000" dirty="0">
              <a:effectLst/>
              <a:latin typeface="Calibri" panose="020F0502020204030204" pitchFamily="34" charset="0"/>
              <a:ea typeface="Calibri" panose="020F0502020204030204" pitchFamily="34" charset="0"/>
              <a:cs typeface="Vrinda" panose="020B0502040204020203" pitchFamily="34" charset="0"/>
            </a:endParaRPr>
          </a:p>
          <a:p>
            <a:pPr marL="0" marR="0">
              <a:lnSpc>
                <a:spcPct val="107000"/>
              </a:lnSpc>
              <a:spcBef>
                <a:spcPts val="0"/>
              </a:spcBef>
              <a:spcAft>
                <a:spcPts val="800"/>
              </a:spcAft>
            </a:pPr>
            <a:r>
              <a:rPr lang="en-US" sz="2000" dirty="0">
                <a:effectLst/>
                <a:latin typeface="Franklin Gothic Medium" panose="020B0603020102020204" pitchFamily="34" charset="0"/>
                <a:ea typeface="Calibri" panose="020F0502020204030204" pitchFamily="34" charset="0"/>
                <a:cs typeface="Vrinda" panose="020B0502040204020203" pitchFamily="34" charset="0"/>
              </a:rPr>
              <a:t>Date of Submission: 11 August, 2021</a:t>
            </a:r>
            <a:endParaRPr lang="en-US" sz="20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1838893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graphicFrame>
        <p:nvGraphicFramePr>
          <p:cNvPr id="4" name="Chart 3"/>
          <p:cNvGraphicFramePr/>
          <p:nvPr>
            <p:extLst>
              <p:ext uri="{D42A27DB-BD31-4B8C-83A1-F6EECF244321}">
                <p14:modId xmlns:p14="http://schemas.microsoft.com/office/powerpoint/2010/main" val="2734247803"/>
              </p:ext>
            </p:extLst>
          </p:nvPr>
        </p:nvGraphicFramePr>
        <p:xfrm>
          <a:off x="498475" y="1770434"/>
          <a:ext cx="5708650" cy="41537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3937923369"/>
              </p:ext>
            </p:extLst>
          </p:nvPr>
        </p:nvGraphicFramePr>
        <p:xfrm>
          <a:off x="5984831" y="1905000"/>
          <a:ext cx="5742075" cy="4468091"/>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2"/>
          </p:nvPr>
        </p:nvSpPr>
        <p:spPr/>
        <p:txBody>
          <a:bodyPr/>
          <a:lstStyle/>
          <a:p>
            <a:fld id="{61C12E5F-1197-47A0-A924-F29AAC3C2767}" type="slidenum">
              <a:rPr lang="en-US" smtClean="0"/>
              <a:t>10</a:t>
            </a:fld>
            <a:endParaRPr lang="en-US"/>
          </a:p>
        </p:txBody>
      </p:sp>
      <p:sp>
        <p:nvSpPr>
          <p:cNvPr id="6" name="TextBox 5"/>
          <p:cNvSpPr txBox="1"/>
          <p:nvPr/>
        </p:nvSpPr>
        <p:spPr>
          <a:xfrm>
            <a:off x="6687129" y="629687"/>
            <a:ext cx="3528291"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t>Livestock Farm</a:t>
            </a:r>
          </a:p>
        </p:txBody>
      </p:sp>
    </p:spTree>
    <p:extLst>
      <p:ext uri="{BB962C8B-B14F-4D97-AF65-F5344CB8AC3E}">
        <p14:creationId xmlns:p14="http://schemas.microsoft.com/office/powerpoint/2010/main" val="3913939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graphicFrame>
        <p:nvGraphicFramePr>
          <p:cNvPr id="4" name="Chart 3"/>
          <p:cNvGraphicFramePr/>
          <p:nvPr>
            <p:extLst>
              <p:ext uri="{D42A27DB-BD31-4B8C-83A1-F6EECF244321}">
                <p14:modId xmlns:p14="http://schemas.microsoft.com/office/powerpoint/2010/main" val="1683438180"/>
              </p:ext>
            </p:extLst>
          </p:nvPr>
        </p:nvGraphicFramePr>
        <p:xfrm>
          <a:off x="795478" y="1624519"/>
          <a:ext cx="4399092" cy="43579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453312475"/>
              </p:ext>
            </p:extLst>
          </p:nvPr>
        </p:nvGraphicFramePr>
        <p:xfrm>
          <a:off x="5492432" y="1702340"/>
          <a:ext cx="6012180" cy="4114800"/>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2"/>
          </p:nvPr>
        </p:nvSpPr>
        <p:spPr/>
        <p:txBody>
          <a:bodyPr/>
          <a:lstStyle/>
          <a:p>
            <a:fld id="{61C12E5F-1197-47A0-A924-F29AAC3C2767}" type="slidenum">
              <a:rPr lang="en-US" smtClean="0"/>
              <a:t>11</a:t>
            </a:fld>
            <a:endParaRPr lang="en-US"/>
          </a:p>
        </p:txBody>
      </p:sp>
      <p:sp>
        <p:nvSpPr>
          <p:cNvPr id="8" name="TextBox 7"/>
          <p:cNvSpPr txBox="1"/>
          <p:nvPr/>
        </p:nvSpPr>
        <p:spPr>
          <a:xfrm>
            <a:off x="6687129" y="629687"/>
            <a:ext cx="3528291"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t>Livestock Farm</a:t>
            </a:r>
          </a:p>
        </p:txBody>
      </p:sp>
    </p:spTree>
    <p:extLst>
      <p:ext uri="{BB962C8B-B14F-4D97-AF65-F5344CB8AC3E}">
        <p14:creationId xmlns:p14="http://schemas.microsoft.com/office/powerpoint/2010/main" val="1570610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graphicFrame>
        <p:nvGraphicFramePr>
          <p:cNvPr id="4" name="Table 3"/>
          <p:cNvGraphicFramePr>
            <a:graphicFrameLocks noGrp="1"/>
          </p:cNvGraphicFramePr>
          <p:nvPr>
            <p:extLst>
              <p:ext uri="{D42A27DB-BD31-4B8C-83A1-F6EECF244321}">
                <p14:modId xmlns:p14="http://schemas.microsoft.com/office/powerpoint/2010/main" val="345621100"/>
              </p:ext>
            </p:extLst>
          </p:nvPr>
        </p:nvGraphicFramePr>
        <p:xfrm>
          <a:off x="1597890" y="2124044"/>
          <a:ext cx="9023928" cy="3343884"/>
        </p:xfrm>
        <a:graphic>
          <a:graphicData uri="http://schemas.openxmlformats.org/drawingml/2006/table">
            <a:tbl>
              <a:tblPr>
                <a:tableStyleId>{5C22544A-7EE6-4342-B048-85BDC9FD1C3A}</a:tableStyleId>
              </a:tblPr>
              <a:tblGrid>
                <a:gridCol w="3166134">
                  <a:extLst>
                    <a:ext uri="{9D8B030D-6E8A-4147-A177-3AD203B41FA5}">
                      <a16:colId xmlns:a16="http://schemas.microsoft.com/office/drawing/2014/main" val="3796553969"/>
                    </a:ext>
                  </a:extLst>
                </a:gridCol>
                <a:gridCol w="1202596">
                  <a:extLst>
                    <a:ext uri="{9D8B030D-6E8A-4147-A177-3AD203B41FA5}">
                      <a16:colId xmlns:a16="http://schemas.microsoft.com/office/drawing/2014/main" val="3534871693"/>
                    </a:ext>
                  </a:extLst>
                </a:gridCol>
                <a:gridCol w="1309027">
                  <a:extLst>
                    <a:ext uri="{9D8B030D-6E8A-4147-A177-3AD203B41FA5}">
                      <a16:colId xmlns:a16="http://schemas.microsoft.com/office/drawing/2014/main" val="525356508"/>
                    </a:ext>
                  </a:extLst>
                </a:gridCol>
                <a:gridCol w="1309027">
                  <a:extLst>
                    <a:ext uri="{9D8B030D-6E8A-4147-A177-3AD203B41FA5}">
                      <a16:colId xmlns:a16="http://schemas.microsoft.com/office/drawing/2014/main" val="3818299334"/>
                    </a:ext>
                  </a:extLst>
                </a:gridCol>
                <a:gridCol w="1018572">
                  <a:extLst>
                    <a:ext uri="{9D8B030D-6E8A-4147-A177-3AD203B41FA5}">
                      <a16:colId xmlns:a16="http://schemas.microsoft.com/office/drawing/2014/main" val="858934150"/>
                    </a:ext>
                  </a:extLst>
                </a:gridCol>
                <a:gridCol w="1018572">
                  <a:extLst>
                    <a:ext uri="{9D8B030D-6E8A-4147-A177-3AD203B41FA5}">
                      <a16:colId xmlns:a16="http://schemas.microsoft.com/office/drawing/2014/main" val="1400880843"/>
                    </a:ext>
                  </a:extLst>
                </a:gridCol>
              </a:tblGrid>
              <a:tr h="456759">
                <a:tc rowSpan="2">
                  <a:txBody>
                    <a:bodyPr/>
                    <a:lstStyle/>
                    <a:p>
                      <a:pPr marL="0" marR="0" algn="ctr">
                        <a:lnSpc>
                          <a:spcPct val="115000"/>
                        </a:lnSpc>
                        <a:spcBef>
                          <a:spcPts val="0"/>
                        </a:spcBef>
                        <a:spcAft>
                          <a:spcPts val="0"/>
                        </a:spcAft>
                      </a:pPr>
                      <a:r>
                        <a:rPr lang="en-US" sz="1600" dirty="0">
                          <a:effectLst/>
                          <a:latin typeface="+mj-lt"/>
                        </a:rPr>
                        <a:t>Effect last for on land</a:t>
                      </a:r>
                      <a:endParaRPr lang="en-US" sz="2400" dirty="0">
                        <a:effectLst/>
                        <a:latin typeface="+mj-lt"/>
                        <a:ea typeface="Calibri" panose="020F0502020204030204" pitchFamily="34" charset="0"/>
                        <a:cs typeface="Vrinda" panose="020B0502040204020203" pitchFamily="34" charset="0"/>
                      </a:endParaRPr>
                    </a:p>
                  </a:txBody>
                  <a:tcPr marL="0" marR="0" marT="0" marB="0" anchor="ctr"/>
                </a:tc>
                <a:tc gridSpan="4">
                  <a:txBody>
                    <a:bodyPr/>
                    <a:lstStyle/>
                    <a:p>
                      <a:pPr marL="38100" marR="38100" algn="ctr">
                        <a:lnSpc>
                          <a:spcPct val="115000"/>
                        </a:lnSpc>
                        <a:spcBef>
                          <a:spcPts val="0"/>
                        </a:spcBef>
                        <a:spcAft>
                          <a:spcPts val="0"/>
                        </a:spcAft>
                      </a:pPr>
                      <a:r>
                        <a:rPr lang="en-US" sz="1400" dirty="0">
                          <a:effectLst/>
                          <a:latin typeface="+mj-lt"/>
                        </a:rPr>
                        <a:t>Income of Livestock farm after flood</a:t>
                      </a:r>
                      <a:endParaRPr lang="en-US" sz="2000" dirty="0">
                        <a:effectLst/>
                        <a:latin typeface="+mj-lt"/>
                        <a:ea typeface="Calibri" panose="020F0502020204030204" pitchFamily="34" charset="0"/>
                        <a:cs typeface="Vrinda" panose="020B0502040204020203" pitchFamily="34"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rowSpan="6">
                  <a:txBody>
                    <a:bodyPr/>
                    <a:lstStyle/>
                    <a:p>
                      <a:pPr marL="38100" marR="38100" algn="ctr">
                        <a:lnSpc>
                          <a:spcPct val="115000"/>
                        </a:lnSpc>
                        <a:spcBef>
                          <a:spcPts val="0"/>
                        </a:spcBef>
                        <a:spcAft>
                          <a:spcPts val="0"/>
                        </a:spcAft>
                      </a:pPr>
                      <a:endParaRPr lang="en-US" sz="1400" dirty="0">
                        <a:effectLst/>
                        <a:latin typeface="+mj-lt"/>
                        <a:ea typeface="Calibri" panose="020F0502020204030204" pitchFamily="34" charset="0"/>
                        <a:cs typeface="Vrinda" panose="020B0502040204020203" pitchFamily="34" charset="0"/>
                      </a:endParaRPr>
                    </a:p>
                  </a:txBody>
                  <a:tcPr marL="0" marR="0" marT="0" marB="0" anchor="b"/>
                </a:tc>
                <a:extLst>
                  <a:ext uri="{0D108BD9-81ED-4DB2-BD59-A6C34878D82A}">
                    <a16:rowId xmlns:a16="http://schemas.microsoft.com/office/drawing/2014/main" val="2109508297"/>
                  </a:ext>
                </a:extLst>
              </a:tr>
              <a:tr h="391552">
                <a:tc vMerge="1">
                  <a:txBody>
                    <a:bodyPr/>
                    <a:lstStyle/>
                    <a:p>
                      <a:endParaRPr lang="en-US"/>
                    </a:p>
                  </a:txBody>
                  <a:tcPr/>
                </a:tc>
                <a:tc>
                  <a:txBody>
                    <a:bodyPr/>
                    <a:lstStyle/>
                    <a:p>
                      <a:pPr marL="38100" marR="38100" algn="ctr">
                        <a:lnSpc>
                          <a:spcPct val="115000"/>
                        </a:lnSpc>
                        <a:spcBef>
                          <a:spcPts val="0"/>
                        </a:spcBef>
                        <a:spcAft>
                          <a:spcPts val="0"/>
                        </a:spcAft>
                      </a:pPr>
                      <a:r>
                        <a:rPr lang="en-US" sz="1200" dirty="0">
                          <a:effectLst/>
                          <a:latin typeface="+mj-lt"/>
                        </a:rPr>
                        <a:t>&lt;1000</a:t>
                      </a:r>
                      <a:endParaRPr lang="en-US" sz="1800" dirty="0">
                        <a:effectLst/>
                        <a:latin typeface="+mj-lt"/>
                        <a:ea typeface="Calibri" panose="020F0502020204030204" pitchFamily="34" charset="0"/>
                        <a:cs typeface="Vrinda" panose="020B0502040204020203" pitchFamily="34" charset="0"/>
                      </a:endParaRPr>
                    </a:p>
                  </a:txBody>
                  <a:tcPr marL="0" marR="0" marT="0" marB="0" anchor="b"/>
                </a:tc>
                <a:tc>
                  <a:txBody>
                    <a:bodyPr/>
                    <a:lstStyle/>
                    <a:p>
                      <a:pPr marL="38100" marR="38100" algn="ctr">
                        <a:lnSpc>
                          <a:spcPct val="115000"/>
                        </a:lnSpc>
                        <a:spcBef>
                          <a:spcPts val="0"/>
                        </a:spcBef>
                        <a:spcAft>
                          <a:spcPts val="0"/>
                        </a:spcAft>
                      </a:pPr>
                      <a:r>
                        <a:rPr lang="en-US" sz="1200" dirty="0">
                          <a:effectLst/>
                          <a:latin typeface="+mj-lt"/>
                        </a:rPr>
                        <a:t>1000-5000</a:t>
                      </a:r>
                      <a:endParaRPr lang="en-US" sz="1800" dirty="0">
                        <a:effectLst/>
                        <a:latin typeface="+mj-lt"/>
                        <a:ea typeface="Calibri" panose="020F0502020204030204" pitchFamily="34" charset="0"/>
                        <a:cs typeface="Vrinda" panose="020B0502040204020203" pitchFamily="34" charset="0"/>
                      </a:endParaRPr>
                    </a:p>
                  </a:txBody>
                  <a:tcPr marL="0" marR="0" marT="0" marB="0" anchor="b"/>
                </a:tc>
                <a:tc>
                  <a:txBody>
                    <a:bodyPr/>
                    <a:lstStyle/>
                    <a:p>
                      <a:pPr marL="38100" marR="38100" algn="ctr">
                        <a:lnSpc>
                          <a:spcPct val="115000"/>
                        </a:lnSpc>
                        <a:spcBef>
                          <a:spcPts val="0"/>
                        </a:spcBef>
                        <a:spcAft>
                          <a:spcPts val="0"/>
                        </a:spcAft>
                      </a:pPr>
                      <a:r>
                        <a:rPr lang="en-US" sz="1200" dirty="0">
                          <a:effectLst/>
                          <a:latin typeface="+mj-lt"/>
                        </a:rPr>
                        <a:t>6000-10000</a:t>
                      </a:r>
                      <a:endParaRPr lang="en-US" sz="1800" dirty="0">
                        <a:effectLst/>
                        <a:latin typeface="+mj-lt"/>
                        <a:ea typeface="Calibri" panose="020F0502020204030204" pitchFamily="34" charset="0"/>
                        <a:cs typeface="Vrinda" panose="020B0502040204020203" pitchFamily="34" charset="0"/>
                      </a:endParaRPr>
                    </a:p>
                  </a:txBody>
                  <a:tcPr marL="0" marR="0" marT="0" marB="0" anchor="b"/>
                </a:tc>
                <a:tc>
                  <a:txBody>
                    <a:bodyPr/>
                    <a:lstStyle/>
                    <a:p>
                      <a:pPr marL="38100" marR="38100" algn="ctr">
                        <a:lnSpc>
                          <a:spcPct val="115000"/>
                        </a:lnSpc>
                        <a:spcBef>
                          <a:spcPts val="0"/>
                        </a:spcBef>
                        <a:spcAft>
                          <a:spcPts val="0"/>
                        </a:spcAft>
                      </a:pPr>
                      <a:r>
                        <a:rPr lang="en-US" sz="1200" dirty="0">
                          <a:effectLst/>
                          <a:latin typeface="+mj-lt"/>
                        </a:rPr>
                        <a:t>&gt;15000</a:t>
                      </a:r>
                      <a:endParaRPr lang="en-US" sz="1800" dirty="0">
                        <a:effectLst/>
                        <a:latin typeface="+mj-lt"/>
                        <a:ea typeface="Calibri" panose="020F0502020204030204" pitchFamily="34" charset="0"/>
                        <a:cs typeface="Vrinda" panose="020B0502040204020203" pitchFamily="34" charset="0"/>
                      </a:endParaRPr>
                    </a:p>
                  </a:txBody>
                  <a:tcPr marL="0" marR="0" marT="0" marB="0" anchor="b"/>
                </a:tc>
                <a:tc vMerge="1">
                  <a:txBody>
                    <a:bodyPr/>
                    <a:lstStyle/>
                    <a:p>
                      <a:endParaRPr lang="en-US"/>
                    </a:p>
                  </a:txBody>
                  <a:tcPr/>
                </a:tc>
                <a:extLst>
                  <a:ext uri="{0D108BD9-81ED-4DB2-BD59-A6C34878D82A}">
                    <a16:rowId xmlns:a16="http://schemas.microsoft.com/office/drawing/2014/main" val="2043503148"/>
                  </a:ext>
                </a:extLst>
              </a:tr>
              <a:tr h="570884">
                <a:tc>
                  <a:txBody>
                    <a:bodyPr/>
                    <a:lstStyle/>
                    <a:p>
                      <a:pPr marL="38100" marR="38100" indent="0" algn="ctr" defTabSz="457200" rtl="0" eaLnBrk="1" fontAlgn="auto" latinLnBrk="0" hangingPunct="1">
                        <a:lnSpc>
                          <a:spcPct val="115000"/>
                        </a:lnSpc>
                        <a:spcBef>
                          <a:spcPts val="0"/>
                        </a:spcBef>
                        <a:spcAft>
                          <a:spcPts val="0"/>
                        </a:spcAft>
                        <a:buClrTx/>
                        <a:buSzTx/>
                        <a:buFontTx/>
                        <a:buNone/>
                        <a:tabLst/>
                        <a:defRPr/>
                      </a:pPr>
                      <a:r>
                        <a:rPr lang="en-US" sz="1100" dirty="0">
                          <a:effectLst/>
                          <a:latin typeface="+mj-lt"/>
                        </a:rPr>
                        <a:t>&lt;</a:t>
                      </a:r>
                      <a:r>
                        <a:rPr lang="en-US" sz="1800" dirty="0">
                          <a:solidFill>
                            <a:schemeClr val="tx1"/>
                          </a:solidFill>
                          <a:effectLst/>
                          <a:latin typeface="+mj-lt"/>
                        </a:rPr>
                        <a:t>1 month</a:t>
                      </a:r>
                      <a:endParaRPr lang="en-US" sz="2800" dirty="0">
                        <a:solidFill>
                          <a:schemeClr val="tx1"/>
                        </a:solidFill>
                        <a:effectLst/>
                        <a:latin typeface="+mj-lt"/>
                      </a:endParaRPr>
                    </a:p>
                    <a:p>
                      <a:pPr marL="38100" marR="38100" algn="ctr">
                        <a:lnSpc>
                          <a:spcPct val="115000"/>
                        </a:lnSpc>
                        <a:spcBef>
                          <a:spcPts val="0"/>
                        </a:spcBef>
                        <a:spcAft>
                          <a:spcPts val="0"/>
                        </a:spcAft>
                      </a:pPr>
                      <a:endParaRPr lang="en-US" sz="1100" dirty="0">
                        <a:effectLst/>
                        <a:latin typeface="+mj-lt"/>
                      </a:endParaRPr>
                    </a:p>
                  </a:txBody>
                  <a:tcPr marL="0" marR="0" marT="0" marB="0"/>
                </a:tc>
                <a:tc>
                  <a:txBody>
                    <a:bodyPr/>
                    <a:lstStyle/>
                    <a:p>
                      <a:pPr marL="38100" marR="38100" algn="ctr">
                        <a:lnSpc>
                          <a:spcPct val="115000"/>
                        </a:lnSpc>
                        <a:spcBef>
                          <a:spcPts val="0"/>
                        </a:spcBef>
                        <a:spcAft>
                          <a:spcPts val="0"/>
                        </a:spcAft>
                      </a:pPr>
                      <a:r>
                        <a:rPr lang="en-US" sz="2000" dirty="0">
                          <a:effectLst/>
                          <a:latin typeface="+mj-lt"/>
                        </a:rPr>
                        <a:t>0</a:t>
                      </a:r>
                      <a:endParaRPr lang="en-US" sz="3200" dirty="0">
                        <a:effectLst/>
                        <a:latin typeface="+mj-lt"/>
                        <a:ea typeface="Calibri" panose="020F0502020204030204" pitchFamily="34" charset="0"/>
                        <a:cs typeface="Vrinda" panose="020B0502040204020203" pitchFamily="34" charset="0"/>
                      </a:endParaRPr>
                    </a:p>
                  </a:txBody>
                  <a:tcPr marL="0" marR="0" marT="0" marB="0" anchor="ctr"/>
                </a:tc>
                <a:tc>
                  <a:txBody>
                    <a:bodyPr/>
                    <a:lstStyle/>
                    <a:p>
                      <a:pPr marL="38100" marR="38100" algn="ctr">
                        <a:lnSpc>
                          <a:spcPct val="115000"/>
                        </a:lnSpc>
                        <a:spcBef>
                          <a:spcPts val="0"/>
                        </a:spcBef>
                        <a:spcAft>
                          <a:spcPts val="0"/>
                        </a:spcAft>
                      </a:pPr>
                      <a:r>
                        <a:rPr lang="en-US" sz="2000" dirty="0">
                          <a:effectLst/>
                          <a:latin typeface="+mj-lt"/>
                        </a:rPr>
                        <a:t>1</a:t>
                      </a:r>
                      <a:endParaRPr lang="en-US" sz="3200" dirty="0">
                        <a:effectLst/>
                        <a:latin typeface="+mj-lt"/>
                        <a:ea typeface="Calibri" panose="020F0502020204030204" pitchFamily="34" charset="0"/>
                        <a:cs typeface="Vrinda" panose="020B0502040204020203" pitchFamily="34" charset="0"/>
                      </a:endParaRPr>
                    </a:p>
                  </a:txBody>
                  <a:tcPr marL="0" marR="0" marT="0" marB="0" anchor="ctr"/>
                </a:tc>
                <a:tc>
                  <a:txBody>
                    <a:bodyPr/>
                    <a:lstStyle/>
                    <a:p>
                      <a:pPr marL="38100" marR="38100" algn="ctr">
                        <a:lnSpc>
                          <a:spcPct val="115000"/>
                        </a:lnSpc>
                        <a:spcBef>
                          <a:spcPts val="0"/>
                        </a:spcBef>
                        <a:spcAft>
                          <a:spcPts val="0"/>
                        </a:spcAft>
                      </a:pPr>
                      <a:r>
                        <a:rPr lang="en-US" sz="2000">
                          <a:effectLst/>
                          <a:latin typeface="+mj-lt"/>
                        </a:rPr>
                        <a:t>2</a:t>
                      </a:r>
                      <a:endParaRPr lang="en-US" sz="3200">
                        <a:effectLst/>
                        <a:latin typeface="+mj-lt"/>
                        <a:ea typeface="Calibri" panose="020F0502020204030204" pitchFamily="34" charset="0"/>
                        <a:cs typeface="Vrinda" panose="020B0502040204020203" pitchFamily="34" charset="0"/>
                      </a:endParaRPr>
                    </a:p>
                  </a:txBody>
                  <a:tcPr marL="0" marR="0" marT="0" marB="0" anchor="ctr"/>
                </a:tc>
                <a:tc>
                  <a:txBody>
                    <a:bodyPr/>
                    <a:lstStyle/>
                    <a:p>
                      <a:pPr marL="38100" marR="38100" algn="ctr">
                        <a:lnSpc>
                          <a:spcPct val="115000"/>
                        </a:lnSpc>
                        <a:spcBef>
                          <a:spcPts val="0"/>
                        </a:spcBef>
                        <a:spcAft>
                          <a:spcPts val="0"/>
                        </a:spcAft>
                      </a:pPr>
                      <a:r>
                        <a:rPr lang="en-US" sz="2000">
                          <a:effectLst/>
                          <a:latin typeface="+mj-lt"/>
                        </a:rPr>
                        <a:t>0</a:t>
                      </a:r>
                      <a:endParaRPr lang="en-US" sz="3200">
                        <a:effectLst/>
                        <a:latin typeface="+mj-lt"/>
                        <a:ea typeface="Calibri" panose="020F0502020204030204" pitchFamily="34" charset="0"/>
                        <a:cs typeface="Vrinda" panose="020B0502040204020203" pitchFamily="34" charset="0"/>
                      </a:endParaRPr>
                    </a:p>
                  </a:txBody>
                  <a:tcPr marL="0" marR="0" marT="0" marB="0" anchor="ctr"/>
                </a:tc>
                <a:tc vMerge="1">
                  <a:txBody>
                    <a:bodyPr/>
                    <a:lstStyle/>
                    <a:p>
                      <a:pPr marL="38100" marR="38100" algn="r">
                        <a:lnSpc>
                          <a:spcPct val="115000"/>
                        </a:lnSpc>
                        <a:spcBef>
                          <a:spcPts val="0"/>
                        </a:spcBef>
                        <a:spcAft>
                          <a:spcPts val="0"/>
                        </a:spcAft>
                      </a:pPr>
                      <a:endParaRPr lang="en-US" sz="1400" dirty="0">
                        <a:effectLst/>
                        <a:latin typeface="+mj-lt"/>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2302306005"/>
                  </a:ext>
                </a:extLst>
              </a:tr>
              <a:tr h="64838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a:effectLst/>
                          <a:latin typeface="+mj-lt"/>
                        </a:rPr>
                        <a:t>1-2 month</a:t>
                      </a:r>
                      <a:endParaRPr lang="en-US" sz="2800" dirty="0">
                        <a:effectLst/>
                        <a:latin typeface="+mj-lt"/>
                      </a:endParaRPr>
                    </a:p>
                    <a:p>
                      <a:pPr algn="ctr"/>
                      <a:endParaRPr lang="en-US" sz="1800" dirty="0">
                        <a:latin typeface="+mj-lt"/>
                      </a:endParaRPr>
                    </a:p>
                  </a:txBody>
                  <a:tcPr marL="0" marR="0" marT="0" marB="0"/>
                </a:tc>
                <a:tc>
                  <a:txBody>
                    <a:bodyPr/>
                    <a:lstStyle/>
                    <a:p>
                      <a:pPr marL="38100" marR="38100" algn="ctr">
                        <a:lnSpc>
                          <a:spcPct val="115000"/>
                        </a:lnSpc>
                        <a:spcBef>
                          <a:spcPts val="0"/>
                        </a:spcBef>
                        <a:spcAft>
                          <a:spcPts val="0"/>
                        </a:spcAft>
                      </a:pPr>
                      <a:r>
                        <a:rPr lang="en-US" sz="2000" dirty="0">
                          <a:effectLst/>
                          <a:latin typeface="+mj-lt"/>
                        </a:rPr>
                        <a:t>0</a:t>
                      </a:r>
                      <a:endParaRPr lang="en-US" sz="3200" dirty="0">
                        <a:effectLst/>
                        <a:latin typeface="+mj-lt"/>
                        <a:ea typeface="Calibri" panose="020F0502020204030204" pitchFamily="34" charset="0"/>
                        <a:cs typeface="Vrinda" panose="020B0502040204020203" pitchFamily="34" charset="0"/>
                      </a:endParaRPr>
                    </a:p>
                  </a:txBody>
                  <a:tcPr marL="0" marR="0" marT="0" marB="0" anchor="ctr"/>
                </a:tc>
                <a:tc>
                  <a:txBody>
                    <a:bodyPr/>
                    <a:lstStyle/>
                    <a:p>
                      <a:pPr marL="38100" marR="38100" algn="ctr">
                        <a:lnSpc>
                          <a:spcPct val="115000"/>
                        </a:lnSpc>
                        <a:spcBef>
                          <a:spcPts val="0"/>
                        </a:spcBef>
                        <a:spcAft>
                          <a:spcPts val="0"/>
                        </a:spcAft>
                      </a:pPr>
                      <a:r>
                        <a:rPr lang="en-US" sz="2000" dirty="0">
                          <a:effectLst/>
                          <a:latin typeface="+mj-lt"/>
                        </a:rPr>
                        <a:t>3</a:t>
                      </a:r>
                      <a:endParaRPr lang="en-US" sz="3200" dirty="0">
                        <a:effectLst/>
                        <a:latin typeface="+mj-lt"/>
                        <a:ea typeface="Calibri" panose="020F0502020204030204" pitchFamily="34" charset="0"/>
                        <a:cs typeface="Vrinda" panose="020B0502040204020203" pitchFamily="34" charset="0"/>
                      </a:endParaRPr>
                    </a:p>
                  </a:txBody>
                  <a:tcPr marL="0" marR="0" marT="0" marB="0" anchor="ctr"/>
                </a:tc>
                <a:tc>
                  <a:txBody>
                    <a:bodyPr/>
                    <a:lstStyle/>
                    <a:p>
                      <a:pPr marL="38100" marR="38100" algn="ctr">
                        <a:lnSpc>
                          <a:spcPct val="115000"/>
                        </a:lnSpc>
                        <a:spcBef>
                          <a:spcPts val="0"/>
                        </a:spcBef>
                        <a:spcAft>
                          <a:spcPts val="0"/>
                        </a:spcAft>
                      </a:pPr>
                      <a:r>
                        <a:rPr lang="en-US" sz="2000" dirty="0">
                          <a:effectLst/>
                          <a:latin typeface="+mj-lt"/>
                        </a:rPr>
                        <a:t>0</a:t>
                      </a:r>
                      <a:endParaRPr lang="en-US" sz="3200" dirty="0">
                        <a:effectLst/>
                        <a:latin typeface="+mj-lt"/>
                        <a:ea typeface="Calibri" panose="020F0502020204030204" pitchFamily="34" charset="0"/>
                        <a:cs typeface="Vrinda" panose="020B0502040204020203" pitchFamily="34" charset="0"/>
                      </a:endParaRPr>
                    </a:p>
                  </a:txBody>
                  <a:tcPr marL="0" marR="0" marT="0" marB="0" anchor="ctr"/>
                </a:tc>
                <a:tc>
                  <a:txBody>
                    <a:bodyPr/>
                    <a:lstStyle/>
                    <a:p>
                      <a:pPr marL="38100" marR="38100" algn="ctr">
                        <a:lnSpc>
                          <a:spcPct val="115000"/>
                        </a:lnSpc>
                        <a:spcBef>
                          <a:spcPts val="0"/>
                        </a:spcBef>
                        <a:spcAft>
                          <a:spcPts val="0"/>
                        </a:spcAft>
                      </a:pPr>
                      <a:r>
                        <a:rPr lang="en-US" sz="2000">
                          <a:effectLst/>
                          <a:latin typeface="+mj-lt"/>
                        </a:rPr>
                        <a:t>0</a:t>
                      </a:r>
                      <a:endParaRPr lang="en-US" sz="3200">
                        <a:effectLst/>
                        <a:latin typeface="+mj-lt"/>
                        <a:ea typeface="Calibri" panose="020F0502020204030204" pitchFamily="34" charset="0"/>
                        <a:cs typeface="Vrinda" panose="020B0502040204020203" pitchFamily="34" charset="0"/>
                      </a:endParaRPr>
                    </a:p>
                  </a:txBody>
                  <a:tcPr marL="0" marR="0" marT="0" marB="0" anchor="ctr"/>
                </a:tc>
                <a:tc vMerge="1">
                  <a:txBody>
                    <a:bodyPr/>
                    <a:lstStyle/>
                    <a:p>
                      <a:pPr marL="38100" marR="38100" algn="r">
                        <a:lnSpc>
                          <a:spcPct val="115000"/>
                        </a:lnSpc>
                        <a:spcBef>
                          <a:spcPts val="0"/>
                        </a:spcBef>
                        <a:spcAft>
                          <a:spcPts val="0"/>
                        </a:spcAft>
                      </a:pPr>
                      <a:endParaRPr lang="en-US" sz="1400" dirty="0">
                        <a:effectLst/>
                        <a:latin typeface="+mj-lt"/>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864048350"/>
                  </a:ext>
                </a:extLst>
              </a:tr>
              <a:tr h="70541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800" dirty="0">
                          <a:effectLst/>
                          <a:latin typeface="+mj-lt"/>
                        </a:rPr>
                        <a:t>3-4 month</a:t>
                      </a:r>
                      <a:endParaRPr lang="en-US" sz="2800" dirty="0">
                        <a:effectLst/>
                        <a:latin typeface="+mj-lt"/>
                      </a:endParaRPr>
                    </a:p>
                    <a:p>
                      <a:pPr algn="ctr"/>
                      <a:endParaRPr lang="en-US" sz="1800" dirty="0">
                        <a:latin typeface="+mj-lt"/>
                      </a:endParaRPr>
                    </a:p>
                  </a:txBody>
                  <a:tcPr marL="0" marR="0" marT="0" marB="0"/>
                </a:tc>
                <a:tc>
                  <a:txBody>
                    <a:bodyPr/>
                    <a:lstStyle/>
                    <a:p>
                      <a:pPr marL="38100" marR="38100" algn="ctr">
                        <a:lnSpc>
                          <a:spcPct val="115000"/>
                        </a:lnSpc>
                        <a:spcBef>
                          <a:spcPts val="0"/>
                        </a:spcBef>
                        <a:spcAft>
                          <a:spcPts val="0"/>
                        </a:spcAft>
                      </a:pPr>
                      <a:r>
                        <a:rPr lang="en-US" sz="2000">
                          <a:effectLst/>
                          <a:latin typeface="+mj-lt"/>
                        </a:rPr>
                        <a:t>2</a:t>
                      </a:r>
                      <a:endParaRPr lang="en-US" sz="3200">
                        <a:effectLst/>
                        <a:latin typeface="+mj-lt"/>
                        <a:ea typeface="Calibri" panose="020F0502020204030204" pitchFamily="34" charset="0"/>
                        <a:cs typeface="Vrinda" panose="020B0502040204020203" pitchFamily="34" charset="0"/>
                      </a:endParaRPr>
                    </a:p>
                  </a:txBody>
                  <a:tcPr marL="0" marR="0" marT="0" marB="0" anchor="ctr"/>
                </a:tc>
                <a:tc>
                  <a:txBody>
                    <a:bodyPr/>
                    <a:lstStyle/>
                    <a:p>
                      <a:pPr marL="38100" marR="38100" algn="ctr">
                        <a:lnSpc>
                          <a:spcPct val="115000"/>
                        </a:lnSpc>
                        <a:spcBef>
                          <a:spcPts val="0"/>
                        </a:spcBef>
                        <a:spcAft>
                          <a:spcPts val="0"/>
                        </a:spcAft>
                      </a:pPr>
                      <a:r>
                        <a:rPr lang="en-US" sz="2000" dirty="0">
                          <a:effectLst/>
                          <a:latin typeface="+mj-lt"/>
                        </a:rPr>
                        <a:t>1</a:t>
                      </a:r>
                      <a:endParaRPr lang="en-US" sz="3200" dirty="0">
                        <a:effectLst/>
                        <a:latin typeface="+mj-lt"/>
                        <a:ea typeface="Calibri" panose="020F0502020204030204" pitchFamily="34" charset="0"/>
                        <a:cs typeface="Vrinda" panose="020B0502040204020203" pitchFamily="34" charset="0"/>
                      </a:endParaRPr>
                    </a:p>
                  </a:txBody>
                  <a:tcPr marL="0" marR="0" marT="0" marB="0" anchor="ctr"/>
                </a:tc>
                <a:tc>
                  <a:txBody>
                    <a:bodyPr/>
                    <a:lstStyle/>
                    <a:p>
                      <a:pPr marL="38100" marR="38100" algn="ctr">
                        <a:lnSpc>
                          <a:spcPct val="115000"/>
                        </a:lnSpc>
                        <a:spcBef>
                          <a:spcPts val="0"/>
                        </a:spcBef>
                        <a:spcAft>
                          <a:spcPts val="0"/>
                        </a:spcAft>
                      </a:pPr>
                      <a:r>
                        <a:rPr lang="en-US" sz="2000" dirty="0">
                          <a:effectLst/>
                          <a:latin typeface="+mj-lt"/>
                        </a:rPr>
                        <a:t>2</a:t>
                      </a:r>
                      <a:endParaRPr lang="en-US" sz="3200" dirty="0">
                        <a:effectLst/>
                        <a:latin typeface="+mj-lt"/>
                        <a:ea typeface="Calibri" panose="020F0502020204030204" pitchFamily="34" charset="0"/>
                        <a:cs typeface="Vrinda" panose="020B0502040204020203" pitchFamily="34" charset="0"/>
                      </a:endParaRPr>
                    </a:p>
                  </a:txBody>
                  <a:tcPr marL="0" marR="0" marT="0" marB="0" anchor="ctr"/>
                </a:tc>
                <a:tc>
                  <a:txBody>
                    <a:bodyPr/>
                    <a:lstStyle/>
                    <a:p>
                      <a:pPr marL="38100" marR="38100" algn="ctr">
                        <a:lnSpc>
                          <a:spcPct val="115000"/>
                        </a:lnSpc>
                        <a:spcBef>
                          <a:spcPts val="0"/>
                        </a:spcBef>
                        <a:spcAft>
                          <a:spcPts val="0"/>
                        </a:spcAft>
                      </a:pPr>
                      <a:r>
                        <a:rPr lang="en-US" sz="2000">
                          <a:effectLst/>
                          <a:latin typeface="+mj-lt"/>
                        </a:rPr>
                        <a:t>0</a:t>
                      </a:r>
                      <a:endParaRPr lang="en-US" sz="3200">
                        <a:effectLst/>
                        <a:latin typeface="+mj-lt"/>
                        <a:ea typeface="Calibri" panose="020F0502020204030204" pitchFamily="34" charset="0"/>
                        <a:cs typeface="Vrinda" panose="020B0502040204020203" pitchFamily="34" charset="0"/>
                      </a:endParaRPr>
                    </a:p>
                  </a:txBody>
                  <a:tcPr marL="0" marR="0" marT="0" marB="0" anchor="ctr"/>
                </a:tc>
                <a:tc vMerge="1">
                  <a:txBody>
                    <a:bodyPr/>
                    <a:lstStyle/>
                    <a:p>
                      <a:pPr marL="38100" marR="38100" algn="r">
                        <a:lnSpc>
                          <a:spcPct val="115000"/>
                        </a:lnSpc>
                        <a:spcBef>
                          <a:spcPts val="0"/>
                        </a:spcBef>
                        <a:spcAft>
                          <a:spcPts val="0"/>
                        </a:spcAft>
                      </a:pPr>
                      <a:endParaRPr lang="en-US" sz="1400" dirty="0">
                        <a:effectLst/>
                        <a:latin typeface="+mj-lt"/>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3193436798"/>
                  </a:ext>
                </a:extLst>
              </a:tr>
              <a:tr h="570884">
                <a:tc>
                  <a:txBody>
                    <a:bodyPr/>
                    <a:lstStyle/>
                    <a:p>
                      <a:pPr marL="38100" marR="38100" indent="0" algn="ctr" defTabSz="457200" rtl="0" eaLnBrk="1" fontAlgn="auto" latinLnBrk="0" hangingPunct="1">
                        <a:lnSpc>
                          <a:spcPct val="115000"/>
                        </a:lnSpc>
                        <a:spcBef>
                          <a:spcPts val="0"/>
                        </a:spcBef>
                        <a:spcAft>
                          <a:spcPts val="0"/>
                        </a:spcAft>
                        <a:buClrTx/>
                        <a:buSzTx/>
                        <a:buFontTx/>
                        <a:buNone/>
                        <a:tabLst/>
                        <a:defRPr/>
                      </a:pPr>
                      <a:r>
                        <a:rPr lang="en-US" sz="1800" dirty="0">
                          <a:solidFill>
                            <a:schemeClr val="tx1"/>
                          </a:solidFill>
                          <a:effectLst/>
                          <a:latin typeface="+mj-lt"/>
                        </a:rPr>
                        <a:t>&gt;4 month</a:t>
                      </a:r>
                      <a:endParaRPr lang="en-US" sz="2800" dirty="0">
                        <a:solidFill>
                          <a:schemeClr val="tx1"/>
                        </a:solidFill>
                        <a:effectLst/>
                        <a:latin typeface="+mj-lt"/>
                        <a:ea typeface="Calibri" panose="020F0502020204030204" pitchFamily="34" charset="0"/>
                        <a:cs typeface="Vrinda" panose="020B0502040204020203" pitchFamily="34" charset="0"/>
                      </a:endParaRPr>
                    </a:p>
                    <a:p>
                      <a:pPr marL="38100" marR="38100" algn="ctr">
                        <a:lnSpc>
                          <a:spcPct val="115000"/>
                        </a:lnSpc>
                        <a:spcBef>
                          <a:spcPts val="0"/>
                        </a:spcBef>
                        <a:spcAft>
                          <a:spcPts val="0"/>
                        </a:spcAft>
                      </a:pPr>
                      <a:endParaRPr lang="en-US" sz="1100" dirty="0">
                        <a:effectLst/>
                        <a:latin typeface="+mj-lt"/>
                        <a:ea typeface="Calibri" panose="020F0502020204030204" pitchFamily="34" charset="0"/>
                        <a:cs typeface="Vrinda" panose="020B0502040204020203" pitchFamily="34" charset="0"/>
                      </a:endParaRPr>
                    </a:p>
                  </a:txBody>
                  <a:tcPr marL="0" marR="0" marT="0" marB="0"/>
                </a:tc>
                <a:tc>
                  <a:txBody>
                    <a:bodyPr/>
                    <a:lstStyle/>
                    <a:p>
                      <a:pPr algn="ctr"/>
                      <a:r>
                        <a:rPr lang="en-US" sz="2000">
                          <a:effectLst/>
                          <a:latin typeface="+mj-lt"/>
                        </a:rPr>
                        <a:t>4</a:t>
                      </a:r>
                      <a:endParaRPr lang="en-US"/>
                    </a:p>
                  </a:txBody>
                  <a:tcPr marL="0" marR="0" marT="0" marB="0" anchor="ctr"/>
                </a:tc>
                <a:tc>
                  <a:txBody>
                    <a:bodyPr/>
                    <a:lstStyle/>
                    <a:p>
                      <a:pPr algn="ctr"/>
                      <a:r>
                        <a:rPr lang="en-US" sz="2000">
                          <a:effectLst/>
                          <a:latin typeface="+mj-lt"/>
                        </a:rPr>
                        <a:t>0</a:t>
                      </a:r>
                      <a:endParaRPr lang="en-US"/>
                    </a:p>
                  </a:txBody>
                  <a:tcPr marL="0" marR="0" marT="0" marB="0" anchor="ctr"/>
                </a:tc>
                <a:tc>
                  <a:txBody>
                    <a:bodyPr/>
                    <a:lstStyle/>
                    <a:p>
                      <a:pPr algn="ctr"/>
                      <a:r>
                        <a:rPr lang="en-US" sz="2000">
                          <a:effectLst/>
                          <a:latin typeface="+mj-lt"/>
                        </a:rPr>
                        <a:t>0</a:t>
                      </a:r>
                      <a:endParaRPr lang="en-US"/>
                    </a:p>
                  </a:txBody>
                  <a:tcPr marL="0" marR="0" marT="0" marB="0" anchor="ctr"/>
                </a:tc>
                <a:tc>
                  <a:txBody>
                    <a:bodyPr/>
                    <a:lstStyle/>
                    <a:p>
                      <a:pPr algn="ctr"/>
                      <a:r>
                        <a:rPr lang="en-US" sz="2000" dirty="0">
                          <a:effectLst/>
                          <a:latin typeface="+mj-lt"/>
                        </a:rPr>
                        <a:t>2</a:t>
                      </a:r>
                      <a:endParaRPr lang="en-US" dirty="0"/>
                    </a:p>
                  </a:txBody>
                  <a:tcPr marL="0" marR="0" marT="0" marB="0" anchor="ctr"/>
                </a:tc>
                <a:tc vMerge="1">
                  <a:txBody>
                    <a:bodyPr/>
                    <a:lstStyle/>
                    <a:p>
                      <a:endParaRPr lang="en-US"/>
                    </a:p>
                  </a:txBody>
                  <a:tcPr/>
                </a:tc>
                <a:extLst>
                  <a:ext uri="{0D108BD9-81ED-4DB2-BD59-A6C34878D82A}">
                    <a16:rowId xmlns:a16="http://schemas.microsoft.com/office/drawing/2014/main" val="3228032995"/>
                  </a:ext>
                </a:extLst>
              </a:tr>
            </a:tbl>
          </a:graphicData>
        </a:graphic>
      </p:graphicFrame>
      <p:sp>
        <p:nvSpPr>
          <p:cNvPr id="3" name="Slide Number Placeholder 2"/>
          <p:cNvSpPr>
            <a:spLocks noGrp="1"/>
          </p:cNvSpPr>
          <p:nvPr>
            <p:ph type="sldNum" sz="quarter" idx="12"/>
          </p:nvPr>
        </p:nvSpPr>
        <p:spPr/>
        <p:txBody>
          <a:bodyPr/>
          <a:lstStyle/>
          <a:p>
            <a:fld id="{61C12E5F-1197-47A0-A924-F29AAC3C2767}" type="slidenum">
              <a:rPr lang="en-US" smtClean="0"/>
              <a:t>12</a:t>
            </a:fld>
            <a:endParaRPr lang="en-US"/>
          </a:p>
        </p:txBody>
      </p:sp>
      <p:sp>
        <p:nvSpPr>
          <p:cNvPr id="6" name="Rectangle 1"/>
          <p:cNvSpPr>
            <a:spLocks noChangeArrowheads="1"/>
          </p:cNvSpPr>
          <p:nvPr/>
        </p:nvSpPr>
        <p:spPr bwMode="auto">
          <a:xfrm>
            <a:off x="591129" y="159524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Box 8"/>
          <p:cNvSpPr txBox="1"/>
          <p:nvPr/>
        </p:nvSpPr>
        <p:spPr>
          <a:xfrm>
            <a:off x="6687129" y="629687"/>
            <a:ext cx="3528291"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t>Livestock Farm</a:t>
            </a:r>
          </a:p>
        </p:txBody>
      </p:sp>
    </p:spTree>
    <p:extLst>
      <p:ext uri="{BB962C8B-B14F-4D97-AF65-F5344CB8AC3E}">
        <p14:creationId xmlns:p14="http://schemas.microsoft.com/office/powerpoint/2010/main" val="898405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graphicFrame>
        <p:nvGraphicFramePr>
          <p:cNvPr id="4" name="Chart 3"/>
          <p:cNvGraphicFramePr/>
          <p:nvPr>
            <p:extLst>
              <p:ext uri="{D42A27DB-BD31-4B8C-83A1-F6EECF244321}">
                <p14:modId xmlns:p14="http://schemas.microsoft.com/office/powerpoint/2010/main" val="3427556931"/>
              </p:ext>
            </p:extLst>
          </p:nvPr>
        </p:nvGraphicFramePr>
        <p:xfrm>
          <a:off x="447473" y="1905000"/>
          <a:ext cx="5389123" cy="39705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3819076425"/>
              </p:ext>
            </p:extLst>
          </p:nvPr>
        </p:nvGraphicFramePr>
        <p:xfrm>
          <a:off x="5572548" y="1905000"/>
          <a:ext cx="6196113" cy="3532762"/>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2"/>
          </p:nvPr>
        </p:nvSpPr>
        <p:spPr/>
        <p:txBody>
          <a:bodyPr/>
          <a:lstStyle/>
          <a:p>
            <a:fld id="{61C12E5F-1197-47A0-A924-F29AAC3C2767}" type="slidenum">
              <a:rPr lang="en-US" smtClean="0"/>
              <a:t>13</a:t>
            </a:fld>
            <a:endParaRPr lang="en-US"/>
          </a:p>
        </p:txBody>
      </p:sp>
      <p:sp>
        <p:nvSpPr>
          <p:cNvPr id="6" name="TextBox 5"/>
          <p:cNvSpPr txBox="1"/>
          <p:nvPr/>
        </p:nvSpPr>
        <p:spPr>
          <a:xfrm>
            <a:off x="6687129" y="629687"/>
            <a:ext cx="3528291"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t>Poultry Farm</a:t>
            </a:r>
          </a:p>
        </p:txBody>
      </p:sp>
    </p:spTree>
    <p:extLst>
      <p:ext uri="{BB962C8B-B14F-4D97-AF65-F5344CB8AC3E}">
        <p14:creationId xmlns:p14="http://schemas.microsoft.com/office/powerpoint/2010/main" val="3788932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7827" y="633838"/>
            <a:ext cx="8911687" cy="1280890"/>
          </a:xfrm>
        </p:spPr>
        <p:txBody>
          <a:bodyPr/>
          <a:lstStyle/>
          <a:p>
            <a:r>
              <a:rPr lang="en-US" dirty="0"/>
              <a:t>Data Analysis</a:t>
            </a:r>
          </a:p>
        </p:txBody>
      </p:sp>
      <p:graphicFrame>
        <p:nvGraphicFramePr>
          <p:cNvPr id="4" name="Chart 3"/>
          <p:cNvGraphicFramePr/>
          <p:nvPr>
            <p:extLst>
              <p:ext uri="{D42A27DB-BD31-4B8C-83A1-F6EECF244321}">
                <p14:modId xmlns:p14="http://schemas.microsoft.com/office/powerpoint/2010/main" val="864077874"/>
              </p:ext>
            </p:extLst>
          </p:nvPr>
        </p:nvGraphicFramePr>
        <p:xfrm>
          <a:off x="476656" y="1663430"/>
          <a:ext cx="5099652" cy="43579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2375576934"/>
              </p:ext>
            </p:extLst>
          </p:nvPr>
        </p:nvGraphicFramePr>
        <p:xfrm>
          <a:off x="5820092" y="1770434"/>
          <a:ext cx="5684520" cy="4250987"/>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2"/>
          </p:nvPr>
        </p:nvSpPr>
        <p:spPr/>
        <p:txBody>
          <a:bodyPr/>
          <a:lstStyle/>
          <a:p>
            <a:fld id="{61C12E5F-1197-47A0-A924-F29AAC3C2767}" type="slidenum">
              <a:rPr lang="en-US" smtClean="0"/>
              <a:t>14</a:t>
            </a:fld>
            <a:endParaRPr lang="en-US"/>
          </a:p>
        </p:txBody>
      </p:sp>
      <p:sp>
        <p:nvSpPr>
          <p:cNvPr id="6" name="TextBox 5"/>
          <p:cNvSpPr txBox="1"/>
          <p:nvPr/>
        </p:nvSpPr>
        <p:spPr>
          <a:xfrm>
            <a:off x="6687129" y="629687"/>
            <a:ext cx="3528291"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t>Poultry Farm</a:t>
            </a:r>
          </a:p>
        </p:txBody>
      </p:sp>
    </p:spTree>
    <p:extLst>
      <p:ext uri="{BB962C8B-B14F-4D97-AF65-F5344CB8AC3E}">
        <p14:creationId xmlns:p14="http://schemas.microsoft.com/office/powerpoint/2010/main" val="2998461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graphicFrame>
        <p:nvGraphicFramePr>
          <p:cNvPr id="4" name="Table 3"/>
          <p:cNvGraphicFramePr>
            <a:graphicFrameLocks noGrp="1"/>
          </p:cNvGraphicFramePr>
          <p:nvPr>
            <p:extLst>
              <p:ext uri="{D42A27DB-BD31-4B8C-83A1-F6EECF244321}">
                <p14:modId xmlns:p14="http://schemas.microsoft.com/office/powerpoint/2010/main" val="2909609982"/>
              </p:ext>
            </p:extLst>
          </p:nvPr>
        </p:nvGraphicFramePr>
        <p:xfrm>
          <a:off x="2500007" y="1883923"/>
          <a:ext cx="8083686" cy="4061769"/>
        </p:xfrm>
        <a:graphic>
          <a:graphicData uri="http://schemas.openxmlformats.org/drawingml/2006/table">
            <a:tbl>
              <a:tblPr>
                <a:tableStyleId>{5C22544A-7EE6-4342-B048-85BDC9FD1C3A}</a:tableStyleId>
              </a:tblPr>
              <a:tblGrid>
                <a:gridCol w="3103805">
                  <a:extLst>
                    <a:ext uri="{9D8B030D-6E8A-4147-A177-3AD203B41FA5}">
                      <a16:colId xmlns:a16="http://schemas.microsoft.com/office/drawing/2014/main" val="2263339462"/>
                    </a:ext>
                  </a:extLst>
                </a:gridCol>
                <a:gridCol w="1236780">
                  <a:extLst>
                    <a:ext uri="{9D8B030D-6E8A-4147-A177-3AD203B41FA5}">
                      <a16:colId xmlns:a16="http://schemas.microsoft.com/office/drawing/2014/main" val="1211890028"/>
                    </a:ext>
                  </a:extLst>
                </a:gridCol>
                <a:gridCol w="1347353">
                  <a:extLst>
                    <a:ext uri="{9D8B030D-6E8A-4147-A177-3AD203B41FA5}">
                      <a16:colId xmlns:a16="http://schemas.microsoft.com/office/drawing/2014/main" val="704260148"/>
                    </a:ext>
                  </a:extLst>
                </a:gridCol>
                <a:gridCol w="1347353">
                  <a:extLst>
                    <a:ext uri="{9D8B030D-6E8A-4147-A177-3AD203B41FA5}">
                      <a16:colId xmlns:a16="http://schemas.microsoft.com/office/drawing/2014/main" val="2837975449"/>
                    </a:ext>
                  </a:extLst>
                </a:gridCol>
                <a:gridCol w="1048395">
                  <a:extLst>
                    <a:ext uri="{9D8B030D-6E8A-4147-A177-3AD203B41FA5}">
                      <a16:colId xmlns:a16="http://schemas.microsoft.com/office/drawing/2014/main" val="477676278"/>
                    </a:ext>
                  </a:extLst>
                </a:gridCol>
              </a:tblGrid>
              <a:tr h="454563">
                <a:tc rowSpan="2">
                  <a:txBody>
                    <a:bodyPr/>
                    <a:lstStyle/>
                    <a:p>
                      <a:pPr marL="0" marR="0" algn="ctr">
                        <a:lnSpc>
                          <a:spcPct val="115000"/>
                        </a:lnSpc>
                        <a:spcBef>
                          <a:spcPts val="0"/>
                        </a:spcBef>
                        <a:spcAft>
                          <a:spcPts val="0"/>
                        </a:spcAft>
                      </a:pPr>
                      <a:r>
                        <a:rPr lang="en-US" sz="1600" dirty="0">
                          <a:effectLst/>
                          <a:latin typeface="+mn-lt"/>
                        </a:rPr>
                        <a:t>Effect last for on land</a:t>
                      </a:r>
                      <a:endParaRPr lang="en-US" sz="2400" dirty="0">
                        <a:effectLst/>
                        <a:latin typeface="+mn-lt"/>
                        <a:ea typeface="Calibri" panose="020F0502020204030204" pitchFamily="34" charset="0"/>
                        <a:cs typeface="Vrinda" panose="020B0502040204020203" pitchFamily="34" charset="0"/>
                      </a:endParaRPr>
                    </a:p>
                  </a:txBody>
                  <a:tcPr marL="0" marR="0" marT="0" marB="0" anchor="ctr"/>
                </a:tc>
                <a:tc gridSpan="3">
                  <a:txBody>
                    <a:bodyPr/>
                    <a:lstStyle/>
                    <a:p>
                      <a:pPr marL="38100" marR="38100" algn="ctr">
                        <a:lnSpc>
                          <a:spcPct val="115000"/>
                        </a:lnSpc>
                        <a:spcBef>
                          <a:spcPts val="0"/>
                        </a:spcBef>
                        <a:spcAft>
                          <a:spcPts val="0"/>
                        </a:spcAft>
                      </a:pPr>
                      <a:r>
                        <a:rPr lang="en-US" sz="1600" dirty="0">
                          <a:effectLst/>
                          <a:latin typeface="+mn-lt"/>
                        </a:rPr>
                        <a:t>Income from Poultry farm after flood</a:t>
                      </a:r>
                      <a:endParaRPr lang="en-US" sz="2400" dirty="0">
                        <a:effectLst/>
                        <a:latin typeface="+mn-lt"/>
                        <a:ea typeface="Calibri" panose="020F0502020204030204" pitchFamily="34" charset="0"/>
                        <a:cs typeface="Vrinda" panose="020B0502040204020203" pitchFamily="34" charset="0"/>
                      </a:endParaRPr>
                    </a:p>
                  </a:txBody>
                  <a:tcPr marL="0" marR="0" marT="0" marB="0" anchor="b"/>
                </a:tc>
                <a:tc hMerge="1">
                  <a:txBody>
                    <a:bodyPr/>
                    <a:lstStyle/>
                    <a:p>
                      <a:endParaRPr lang="en-US"/>
                    </a:p>
                  </a:txBody>
                  <a:tcPr/>
                </a:tc>
                <a:tc hMerge="1">
                  <a:txBody>
                    <a:bodyPr/>
                    <a:lstStyle/>
                    <a:p>
                      <a:endParaRPr lang="en-US"/>
                    </a:p>
                  </a:txBody>
                  <a:tcPr/>
                </a:tc>
                <a:tc rowSpan="2">
                  <a:txBody>
                    <a:bodyPr/>
                    <a:lstStyle/>
                    <a:p>
                      <a:pPr marL="38100" marR="38100" algn="ctr">
                        <a:lnSpc>
                          <a:spcPct val="115000"/>
                        </a:lnSpc>
                        <a:spcBef>
                          <a:spcPts val="0"/>
                        </a:spcBef>
                        <a:spcAft>
                          <a:spcPts val="0"/>
                        </a:spcAft>
                      </a:pPr>
                      <a:r>
                        <a:rPr lang="en-US" sz="1600" dirty="0">
                          <a:effectLst/>
                          <a:latin typeface="+mn-lt"/>
                        </a:rPr>
                        <a:t>Total</a:t>
                      </a:r>
                      <a:endParaRPr lang="en-US" sz="2400" dirty="0">
                        <a:effectLst/>
                        <a:latin typeface="+mn-lt"/>
                        <a:ea typeface="Calibri" panose="020F0502020204030204" pitchFamily="34" charset="0"/>
                        <a:cs typeface="Vrinda" panose="020B0502040204020203" pitchFamily="34" charset="0"/>
                      </a:endParaRPr>
                    </a:p>
                  </a:txBody>
                  <a:tcPr marL="0" marR="0" marT="0" marB="0" anchor="b"/>
                </a:tc>
                <a:extLst>
                  <a:ext uri="{0D108BD9-81ED-4DB2-BD59-A6C34878D82A}">
                    <a16:rowId xmlns:a16="http://schemas.microsoft.com/office/drawing/2014/main" val="2699620834"/>
                  </a:ext>
                </a:extLst>
              </a:tr>
              <a:tr h="454563">
                <a:tc vMerge="1">
                  <a:txBody>
                    <a:bodyPr/>
                    <a:lstStyle/>
                    <a:p>
                      <a:endParaRPr lang="en-US"/>
                    </a:p>
                  </a:txBody>
                  <a:tcPr/>
                </a:tc>
                <a:tc>
                  <a:txBody>
                    <a:bodyPr/>
                    <a:lstStyle/>
                    <a:p>
                      <a:pPr marL="38100" marR="38100" algn="ctr">
                        <a:lnSpc>
                          <a:spcPct val="115000"/>
                        </a:lnSpc>
                        <a:spcBef>
                          <a:spcPts val="0"/>
                        </a:spcBef>
                        <a:spcAft>
                          <a:spcPts val="0"/>
                        </a:spcAft>
                      </a:pPr>
                      <a:r>
                        <a:rPr lang="en-US" sz="1600" dirty="0">
                          <a:effectLst/>
                          <a:latin typeface="+mn-lt"/>
                        </a:rPr>
                        <a:t>&lt;1000</a:t>
                      </a:r>
                      <a:endParaRPr lang="en-US" sz="2400" dirty="0">
                        <a:effectLst/>
                        <a:latin typeface="+mn-lt"/>
                        <a:ea typeface="Calibri" panose="020F0502020204030204" pitchFamily="34" charset="0"/>
                        <a:cs typeface="Vrinda" panose="020B0502040204020203" pitchFamily="34" charset="0"/>
                      </a:endParaRPr>
                    </a:p>
                  </a:txBody>
                  <a:tcPr marL="0" marR="0" marT="0" marB="0" anchor="b"/>
                </a:tc>
                <a:tc>
                  <a:txBody>
                    <a:bodyPr/>
                    <a:lstStyle/>
                    <a:p>
                      <a:pPr marL="38100" marR="38100" algn="ctr">
                        <a:lnSpc>
                          <a:spcPct val="115000"/>
                        </a:lnSpc>
                        <a:spcBef>
                          <a:spcPts val="0"/>
                        </a:spcBef>
                        <a:spcAft>
                          <a:spcPts val="0"/>
                        </a:spcAft>
                      </a:pPr>
                      <a:r>
                        <a:rPr lang="en-US" sz="1600" dirty="0">
                          <a:effectLst/>
                          <a:latin typeface="+mn-lt"/>
                        </a:rPr>
                        <a:t>1000-5000</a:t>
                      </a:r>
                      <a:endParaRPr lang="en-US" sz="2400" dirty="0">
                        <a:effectLst/>
                        <a:latin typeface="+mn-lt"/>
                        <a:ea typeface="Calibri" panose="020F0502020204030204" pitchFamily="34" charset="0"/>
                        <a:cs typeface="Vrinda" panose="020B0502040204020203" pitchFamily="34" charset="0"/>
                      </a:endParaRPr>
                    </a:p>
                  </a:txBody>
                  <a:tcPr marL="0" marR="0" marT="0" marB="0" anchor="b"/>
                </a:tc>
                <a:tc>
                  <a:txBody>
                    <a:bodyPr/>
                    <a:lstStyle/>
                    <a:p>
                      <a:pPr marL="38100" marR="38100" algn="ctr">
                        <a:lnSpc>
                          <a:spcPct val="115000"/>
                        </a:lnSpc>
                        <a:spcBef>
                          <a:spcPts val="0"/>
                        </a:spcBef>
                        <a:spcAft>
                          <a:spcPts val="0"/>
                        </a:spcAft>
                      </a:pPr>
                      <a:r>
                        <a:rPr lang="en-US" sz="1600" dirty="0">
                          <a:effectLst/>
                          <a:latin typeface="+mn-lt"/>
                        </a:rPr>
                        <a:t>5000-10000</a:t>
                      </a:r>
                      <a:endParaRPr lang="en-US" sz="2400" dirty="0">
                        <a:effectLst/>
                        <a:latin typeface="+mn-lt"/>
                        <a:ea typeface="Calibri" panose="020F0502020204030204" pitchFamily="34" charset="0"/>
                        <a:cs typeface="Vrinda" panose="020B0502040204020203" pitchFamily="34" charset="0"/>
                      </a:endParaRPr>
                    </a:p>
                  </a:txBody>
                  <a:tcPr marL="0" marR="0" marT="0" marB="0" anchor="b"/>
                </a:tc>
                <a:tc vMerge="1">
                  <a:txBody>
                    <a:bodyPr/>
                    <a:lstStyle/>
                    <a:p>
                      <a:endParaRPr lang="en-US"/>
                    </a:p>
                  </a:txBody>
                  <a:tcPr/>
                </a:tc>
                <a:extLst>
                  <a:ext uri="{0D108BD9-81ED-4DB2-BD59-A6C34878D82A}">
                    <a16:rowId xmlns:a16="http://schemas.microsoft.com/office/drawing/2014/main" val="4061523068"/>
                  </a:ext>
                </a:extLst>
              </a:tr>
              <a:tr h="610027">
                <a:tc>
                  <a:txBody>
                    <a:bodyPr/>
                    <a:lstStyle/>
                    <a:p>
                      <a:pPr marL="38100" marR="38100" algn="ctr">
                        <a:lnSpc>
                          <a:spcPct val="115000"/>
                        </a:lnSpc>
                        <a:spcBef>
                          <a:spcPts val="0"/>
                        </a:spcBef>
                        <a:spcAft>
                          <a:spcPts val="0"/>
                        </a:spcAft>
                      </a:pPr>
                      <a:r>
                        <a:rPr lang="en-US" sz="2400" dirty="0">
                          <a:effectLst/>
                          <a:latin typeface="+mn-lt"/>
                        </a:rPr>
                        <a:t>&lt;1 month</a:t>
                      </a:r>
                      <a:endParaRPr lang="en-US" sz="3600" dirty="0">
                        <a:effectLst/>
                        <a:latin typeface="+mn-lt"/>
                      </a:endParaRPr>
                    </a:p>
                  </a:txBody>
                  <a:tcPr marL="0" marR="0" marT="0" marB="0"/>
                </a:tc>
                <a:tc>
                  <a:txBody>
                    <a:bodyPr/>
                    <a:lstStyle/>
                    <a:p>
                      <a:pPr marL="38100" marR="38100" algn="ctr">
                        <a:lnSpc>
                          <a:spcPct val="115000"/>
                        </a:lnSpc>
                        <a:spcBef>
                          <a:spcPts val="0"/>
                        </a:spcBef>
                        <a:spcAft>
                          <a:spcPts val="0"/>
                        </a:spcAft>
                      </a:pPr>
                      <a:r>
                        <a:rPr lang="en-US" sz="1600" dirty="0">
                          <a:effectLst/>
                          <a:latin typeface="+mn-lt"/>
                        </a:rPr>
                        <a:t>1</a:t>
                      </a:r>
                      <a:endParaRPr lang="en-US" sz="2400" dirty="0">
                        <a:effectLst/>
                        <a:latin typeface="+mn-lt"/>
                        <a:ea typeface="Calibri" panose="020F0502020204030204" pitchFamily="34" charset="0"/>
                        <a:cs typeface="Vrinda" panose="020B0502040204020203" pitchFamily="34" charset="0"/>
                      </a:endParaRPr>
                    </a:p>
                  </a:txBody>
                  <a:tcPr marL="0" marR="0" marT="0" marB="0" anchor="ctr"/>
                </a:tc>
                <a:tc>
                  <a:txBody>
                    <a:bodyPr/>
                    <a:lstStyle/>
                    <a:p>
                      <a:pPr marL="38100" marR="38100" algn="ctr">
                        <a:lnSpc>
                          <a:spcPct val="115000"/>
                        </a:lnSpc>
                        <a:spcBef>
                          <a:spcPts val="0"/>
                        </a:spcBef>
                        <a:spcAft>
                          <a:spcPts val="0"/>
                        </a:spcAft>
                      </a:pPr>
                      <a:r>
                        <a:rPr lang="en-US" sz="1600" dirty="0">
                          <a:effectLst/>
                          <a:latin typeface="+mn-lt"/>
                        </a:rPr>
                        <a:t>1</a:t>
                      </a:r>
                      <a:endParaRPr lang="en-US" sz="2400" dirty="0">
                        <a:effectLst/>
                        <a:latin typeface="+mn-lt"/>
                        <a:ea typeface="Calibri" panose="020F0502020204030204" pitchFamily="34" charset="0"/>
                        <a:cs typeface="Vrinda" panose="020B0502040204020203" pitchFamily="34" charset="0"/>
                      </a:endParaRPr>
                    </a:p>
                  </a:txBody>
                  <a:tcPr marL="0" marR="0" marT="0" marB="0" anchor="ctr"/>
                </a:tc>
                <a:tc>
                  <a:txBody>
                    <a:bodyPr/>
                    <a:lstStyle/>
                    <a:p>
                      <a:pPr marL="38100" marR="38100" algn="ctr">
                        <a:lnSpc>
                          <a:spcPct val="115000"/>
                        </a:lnSpc>
                        <a:spcBef>
                          <a:spcPts val="0"/>
                        </a:spcBef>
                        <a:spcAft>
                          <a:spcPts val="0"/>
                        </a:spcAft>
                      </a:pPr>
                      <a:r>
                        <a:rPr lang="en-US" sz="1600" dirty="0">
                          <a:effectLst/>
                          <a:latin typeface="+mn-lt"/>
                        </a:rPr>
                        <a:t>2</a:t>
                      </a:r>
                      <a:endParaRPr lang="en-US" sz="2400" dirty="0">
                        <a:effectLst/>
                        <a:latin typeface="+mn-lt"/>
                        <a:ea typeface="Calibri" panose="020F0502020204030204" pitchFamily="34" charset="0"/>
                        <a:cs typeface="Vrinda" panose="020B0502040204020203" pitchFamily="34" charset="0"/>
                      </a:endParaRPr>
                    </a:p>
                  </a:txBody>
                  <a:tcPr marL="0" marR="0" marT="0" marB="0" anchor="ctr"/>
                </a:tc>
                <a:tc>
                  <a:txBody>
                    <a:bodyPr/>
                    <a:lstStyle/>
                    <a:p>
                      <a:pPr marL="38100" marR="38100" algn="ctr">
                        <a:lnSpc>
                          <a:spcPct val="115000"/>
                        </a:lnSpc>
                        <a:spcBef>
                          <a:spcPts val="0"/>
                        </a:spcBef>
                        <a:spcAft>
                          <a:spcPts val="0"/>
                        </a:spcAft>
                      </a:pPr>
                      <a:r>
                        <a:rPr lang="en-US" sz="1600">
                          <a:effectLst/>
                          <a:latin typeface="+mn-lt"/>
                        </a:rPr>
                        <a:t>2</a:t>
                      </a:r>
                      <a:endParaRPr lang="en-US" sz="2400">
                        <a:effectLst/>
                        <a:latin typeface="+mn-lt"/>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1637224125"/>
                  </a:ext>
                </a:extLst>
              </a:tr>
              <a:tr h="847538">
                <a:tc>
                  <a:txBody>
                    <a:bodyPr/>
                    <a:lstStyle/>
                    <a:p>
                      <a:pPr marL="38100" marR="38100" indent="0" algn="ctr" defTabSz="457200" rtl="0" eaLnBrk="1" fontAlgn="auto" latinLnBrk="0" hangingPunct="1">
                        <a:lnSpc>
                          <a:spcPct val="115000"/>
                        </a:lnSpc>
                        <a:spcBef>
                          <a:spcPts val="0"/>
                        </a:spcBef>
                        <a:spcAft>
                          <a:spcPts val="0"/>
                        </a:spcAft>
                        <a:buClrTx/>
                        <a:buSzTx/>
                        <a:buFontTx/>
                        <a:buNone/>
                        <a:tabLst/>
                        <a:defRPr/>
                      </a:pPr>
                      <a:r>
                        <a:rPr lang="en-US" sz="2400" dirty="0">
                          <a:effectLst/>
                          <a:latin typeface="+mn-lt"/>
                        </a:rPr>
                        <a:t>1-2 month</a:t>
                      </a:r>
                      <a:endParaRPr lang="en-US" sz="3600" dirty="0">
                        <a:effectLst/>
                        <a:latin typeface="+mn-lt"/>
                      </a:endParaRPr>
                    </a:p>
                    <a:p>
                      <a:pPr marL="38100" marR="38100" algn="ctr">
                        <a:lnSpc>
                          <a:spcPct val="115000"/>
                        </a:lnSpc>
                        <a:spcBef>
                          <a:spcPts val="0"/>
                        </a:spcBef>
                        <a:spcAft>
                          <a:spcPts val="0"/>
                        </a:spcAft>
                      </a:pPr>
                      <a:endParaRPr lang="en-US" sz="2400" dirty="0">
                        <a:effectLst/>
                        <a:latin typeface="+mn-lt"/>
                        <a:ea typeface="Calibri" panose="020F0502020204030204" pitchFamily="34" charset="0"/>
                        <a:cs typeface="Vrinda" panose="020B0502040204020203" pitchFamily="34" charset="0"/>
                      </a:endParaRPr>
                    </a:p>
                  </a:txBody>
                  <a:tcPr marL="0" marR="0" marT="0" marB="0"/>
                </a:tc>
                <a:tc>
                  <a:txBody>
                    <a:bodyPr/>
                    <a:lstStyle/>
                    <a:p>
                      <a:pPr algn="ctr"/>
                      <a:r>
                        <a:rPr lang="en-US" sz="1600" dirty="0">
                          <a:effectLst/>
                          <a:latin typeface="+mn-lt"/>
                        </a:rPr>
                        <a:t>5</a:t>
                      </a:r>
                      <a:endParaRPr lang="en-US" dirty="0"/>
                    </a:p>
                  </a:txBody>
                  <a:tcPr marL="0" marR="0" marT="0" marB="0" anchor="ctr"/>
                </a:tc>
                <a:tc>
                  <a:txBody>
                    <a:bodyPr/>
                    <a:lstStyle/>
                    <a:p>
                      <a:pPr algn="ctr"/>
                      <a:r>
                        <a:rPr lang="en-US" sz="1600">
                          <a:effectLst/>
                          <a:latin typeface="+mn-lt"/>
                        </a:rPr>
                        <a:t>2</a:t>
                      </a:r>
                      <a:endParaRPr lang="en-US"/>
                    </a:p>
                  </a:txBody>
                  <a:tcPr marL="0" marR="0" marT="0" marB="0" anchor="ctr"/>
                </a:tc>
                <a:tc>
                  <a:txBody>
                    <a:bodyPr/>
                    <a:lstStyle/>
                    <a:p>
                      <a:pPr algn="ctr"/>
                      <a:r>
                        <a:rPr lang="en-US" sz="1600">
                          <a:effectLst/>
                          <a:latin typeface="+mn-lt"/>
                        </a:rPr>
                        <a:t>0</a:t>
                      </a:r>
                      <a:endParaRPr lang="en-US"/>
                    </a:p>
                  </a:txBody>
                  <a:tcPr marL="0" marR="0" marT="0" marB="0" anchor="ctr"/>
                </a:tc>
                <a:tc>
                  <a:txBody>
                    <a:bodyPr/>
                    <a:lstStyle/>
                    <a:p>
                      <a:pPr algn="ctr"/>
                      <a:r>
                        <a:rPr lang="en-US" sz="1600" dirty="0">
                          <a:effectLst/>
                          <a:latin typeface="+mn-lt"/>
                        </a:rPr>
                        <a:t>7</a:t>
                      </a:r>
                      <a:endParaRPr lang="en-US" dirty="0"/>
                    </a:p>
                  </a:txBody>
                  <a:tcPr marL="0" marR="0" marT="0" marB="0" anchor="ctr"/>
                </a:tc>
                <a:extLst>
                  <a:ext uri="{0D108BD9-81ED-4DB2-BD59-A6C34878D82A}">
                    <a16:rowId xmlns:a16="http://schemas.microsoft.com/office/drawing/2014/main" val="3295943678"/>
                  </a:ext>
                </a:extLst>
              </a:tr>
              <a:tr h="847539">
                <a:tc>
                  <a:txBody>
                    <a:bodyPr/>
                    <a:lstStyle/>
                    <a:p>
                      <a:pPr marL="38100" marR="38100" indent="0" algn="ctr" defTabSz="457200" rtl="0" eaLnBrk="1" fontAlgn="auto" latinLnBrk="0" hangingPunct="1">
                        <a:lnSpc>
                          <a:spcPct val="115000"/>
                        </a:lnSpc>
                        <a:spcBef>
                          <a:spcPts val="0"/>
                        </a:spcBef>
                        <a:spcAft>
                          <a:spcPts val="0"/>
                        </a:spcAft>
                        <a:buClrTx/>
                        <a:buSzTx/>
                        <a:buFontTx/>
                        <a:buNone/>
                        <a:tabLst/>
                        <a:defRPr/>
                      </a:pPr>
                      <a:r>
                        <a:rPr lang="en-US" sz="2400" dirty="0">
                          <a:effectLst/>
                          <a:latin typeface="+mn-lt"/>
                        </a:rPr>
                        <a:t>3-4 month</a:t>
                      </a:r>
                      <a:endParaRPr lang="en-US" sz="3600" dirty="0">
                        <a:effectLst/>
                        <a:latin typeface="+mn-lt"/>
                      </a:endParaRPr>
                    </a:p>
                    <a:p>
                      <a:pPr marL="38100" marR="38100" algn="r">
                        <a:lnSpc>
                          <a:spcPct val="115000"/>
                        </a:lnSpc>
                        <a:spcBef>
                          <a:spcPts val="0"/>
                        </a:spcBef>
                        <a:spcAft>
                          <a:spcPts val="0"/>
                        </a:spcAft>
                      </a:pPr>
                      <a:endParaRPr lang="en-US" sz="2400" dirty="0">
                        <a:effectLst/>
                        <a:latin typeface="+mn-lt"/>
                        <a:ea typeface="Calibri" panose="020F0502020204030204" pitchFamily="34" charset="0"/>
                        <a:cs typeface="Vrinda" panose="020B0502040204020203" pitchFamily="34" charset="0"/>
                      </a:endParaRPr>
                    </a:p>
                  </a:txBody>
                  <a:tcPr marL="0" marR="0" marT="0" marB="0"/>
                </a:tc>
                <a:tc>
                  <a:txBody>
                    <a:bodyPr/>
                    <a:lstStyle/>
                    <a:p>
                      <a:pPr algn="ctr"/>
                      <a:r>
                        <a:rPr lang="en-US" sz="1600" dirty="0">
                          <a:effectLst/>
                          <a:latin typeface="+mn-lt"/>
                        </a:rPr>
                        <a:t>3</a:t>
                      </a:r>
                      <a:endParaRPr lang="en-US" dirty="0"/>
                    </a:p>
                  </a:txBody>
                  <a:tcPr marL="0" marR="0" marT="0" marB="0" anchor="ctr"/>
                </a:tc>
                <a:tc>
                  <a:txBody>
                    <a:bodyPr/>
                    <a:lstStyle/>
                    <a:p>
                      <a:pPr algn="ctr"/>
                      <a:r>
                        <a:rPr lang="en-US" sz="1600" dirty="0">
                          <a:effectLst/>
                          <a:latin typeface="+mn-lt"/>
                        </a:rPr>
                        <a:t>2</a:t>
                      </a:r>
                      <a:endParaRPr lang="en-US" dirty="0"/>
                    </a:p>
                  </a:txBody>
                  <a:tcPr marL="0" marR="0" marT="0" marB="0" anchor="ctr"/>
                </a:tc>
                <a:tc>
                  <a:txBody>
                    <a:bodyPr/>
                    <a:lstStyle/>
                    <a:p>
                      <a:pPr algn="ctr"/>
                      <a:r>
                        <a:rPr lang="en-US" sz="1600" dirty="0">
                          <a:effectLst/>
                          <a:latin typeface="+mn-lt"/>
                        </a:rPr>
                        <a:t>0</a:t>
                      </a:r>
                      <a:endParaRPr lang="en-US" dirty="0"/>
                    </a:p>
                  </a:txBody>
                  <a:tcPr marL="0" marR="0" marT="0" marB="0" anchor="ctr"/>
                </a:tc>
                <a:tc>
                  <a:txBody>
                    <a:bodyPr/>
                    <a:lstStyle/>
                    <a:p>
                      <a:pPr algn="ctr"/>
                      <a:r>
                        <a:rPr lang="en-US" sz="1600" dirty="0">
                          <a:effectLst/>
                          <a:latin typeface="+mn-lt"/>
                        </a:rPr>
                        <a:t>5</a:t>
                      </a:r>
                      <a:endParaRPr lang="en-US" dirty="0"/>
                    </a:p>
                  </a:txBody>
                  <a:tcPr marL="0" marR="0" marT="0" marB="0" anchor="ctr"/>
                </a:tc>
                <a:extLst>
                  <a:ext uri="{0D108BD9-81ED-4DB2-BD59-A6C34878D82A}">
                    <a16:rowId xmlns:a16="http://schemas.microsoft.com/office/drawing/2014/main" val="3210653545"/>
                  </a:ext>
                </a:extLst>
              </a:tr>
              <a:tr h="847539">
                <a:tc>
                  <a:txBody>
                    <a:bodyPr/>
                    <a:lstStyle/>
                    <a:p>
                      <a:pPr marL="38100" marR="38100" indent="0" algn="ctr" defTabSz="457200" rtl="0" eaLnBrk="1" fontAlgn="auto" latinLnBrk="0" hangingPunct="1">
                        <a:lnSpc>
                          <a:spcPct val="115000"/>
                        </a:lnSpc>
                        <a:spcBef>
                          <a:spcPts val="0"/>
                        </a:spcBef>
                        <a:spcAft>
                          <a:spcPts val="0"/>
                        </a:spcAft>
                        <a:buClrTx/>
                        <a:buSzTx/>
                        <a:buFontTx/>
                        <a:buNone/>
                        <a:tabLst/>
                        <a:defRPr/>
                      </a:pPr>
                      <a:r>
                        <a:rPr lang="en-US" sz="2400" dirty="0">
                          <a:effectLst/>
                          <a:latin typeface="+mn-lt"/>
                        </a:rPr>
                        <a:t>&gt;4 month</a:t>
                      </a:r>
                      <a:endParaRPr lang="en-US" sz="3600" dirty="0">
                        <a:effectLst/>
                        <a:latin typeface="+mn-lt"/>
                        <a:ea typeface="Calibri" panose="020F0502020204030204" pitchFamily="34" charset="0"/>
                        <a:cs typeface="Vrinda" panose="020B0502040204020203" pitchFamily="34" charset="0"/>
                      </a:endParaRPr>
                    </a:p>
                    <a:p>
                      <a:pPr marL="38100" marR="38100" algn="r">
                        <a:lnSpc>
                          <a:spcPct val="115000"/>
                        </a:lnSpc>
                        <a:spcBef>
                          <a:spcPts val="0"/>
                        </a:spcBef>
                        <a:spcAft>
                          <a:spcPts val="0"/>
                        </a:spcAft>
                      </a:pPr>
                      <a:endParaRPr lang="en-US" sz="2400" dirty="0">
                        <a:effectLst/>
                        <a:latin typeface="+mn-lt"/>
                        <a:ea typeface="Calibri" panose="020F0502020204030204" pitchFamily="34" charset="0"/>
                        <a:cs typeface="Vrinda" panose="020B0502040204020203" pitchFamily="34" charset="0"/>
                      </a:endParaRPr>
                    </a:p>
                  </a:txBody>
                  <a:tcPr marL="0" marR="0" marT="0" marB="0"/>
                </a:tc>
                <a:tc>
                  <a:txBody>
                    <a:bodyPr/>
                    <a:lstStyle/>
                    <a:p>
                      <a:pPr algn="ctr"/>
                      <a:r>
                        <a:rPr lang="en-US" sz="1600">
                          <a:effectLst/>
                          <a:latin typeface="+mn-lt"/>
                        </a:rPr>
                        <a:t>0</a:t>
                      </a:r>
                      <a:endParaRPr lang="en-US"/>
                    </a:p>
                  </a:txBody>
                  <a:tcPr marL="0" marR="0" marT="0" marB="0" anchor="ctr"/>
                </a:tc>
                <a:tc>
                  <a:txBody>
                    <a:bodyPr/>
                    <a:lstStyle/>
                    <a:p>
                      <a:pPr algn="ctr"/>
                      <a:r>
                        <a:rPr lang="en-US" sz="1600">
                          <a:effectLst/>
                          <a:latin typeface="+mn-lt"/>
                        </a:rPr>
                        <a:t>0</a:t>
                      </a:r>
                      <a:endParaRPr lang="en-US"/>
                    </a:p>
                  </a:txBody>
                  <a:tcPr marL="0" marR="0" marT="0" marB="0" anchor="ctr"/>
                </a:tc>
                <a:tc>
                  <a:txBody>
                    <a:bodyPr/>
                    <a:lstStyle/>
                    <a:p>
                      <a:pPr algn="ctr"/>
                      <a:r>
                        <a:rPr lang="en-US" sz="1600" dirty="0">
                          <a:effectLst/>
                          <a:latin typeface="+mn-lt"/>
                        </a:rPr>
                        <a:t>2</a:t>
                      </a:r>
                      <a:endParaRPr lang="en-US" dirty="0"/>
                    </a:p>
                  </a:txBody>
                  <a:tcPr marL="0" marR="0" marT="0" marB="0" anchor="ctr"/>
                </a:tc>
                <a:tc>
                  <a:txBody>
                    <a:bodyPr/>
                    <a:lstStyle/>
                    <a:p>
                      <a:pPr algn="ctr"/>
                      <a:r>
                        <a:rPr lang="en-US" sz="1600" dirty="0">
                          <a:effectLst/>
                          <a:latin typeface="+mn-lt"/>
                        </a:rPr>
                        <a:t>2</a:t>
                      </a:r>
                      <a:endParaRPr lang="en-US" dirty="0"/>
                    </a:p>
                  </a:txBody>
                  <a:tcPr marL="0" marR="0" marT="0" marB="0" anchor="ctr"/>
                </a:tc>
                <a:extLst>
                  <a:ext uri="{0D108BD9-81ED-4DB2-BD59-A6C34878D82A}">
                    <a16:rowId xmlns:a16="http://schemas.microsoft.com/office/drawing/2014/main" val="2512109724"/>
                  </a:ext>
                </a:extLst>
              </a:tr>
            </a:tbl>
          </a:graphicData>
        </a:graphic>
      </p:graphicFrame>
      <p:sp>
        <p:nvSpPr>
          <p:cNvPr id="3" name="Slide Number Placeholder 2"/>
          <p:cNvSpPr>
            <a:spLocks noGrp="1"/>
          </p:cNvSpPr>
          <p:nvPr>
            <p:ph type="sldNum" sz="quarter" idx="12"/>
          </p:nvPr>
        </p:nvSpPr>
        <p:spPr/>
        <p:txBody>
          <a:bodyPr/>
          <a:lstStyle/>
          <a:p>
            <a:fld id="{61C12E5F-1197-47A0-A924-F29AAC3C2767}" type="slidenum">
              <a:rPr lang="en-US" smtClean="0"/>
              <a:t>15</a:t>
            </a:fld>
            <a:endParaRPr lang="en-US"/>
          </a:p>
        </p:txBody>
      </p:sp>
      <p:sp>
        <p:nvSpPr>
          <p:cNvPr id="5" name="TextBox 4"/>
          <p:cNvSpPr txBox="1"/>
          <p:nvPr/>
        </p:nvSpPr>
        <p:spPr>
          <a:xfrm>
            <a:off x="6687129" y="629687"/>
            <a:ext cx="3528291"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t>Poultry Farm</a:t>
            </a:r>
          </a:p>
        </p:txBody>
      </p:sp>
    </p:spTree>
    <p:extLst>
      <p:ext uri="{BB962C8B-B14F-4D97-AF65-F5344CB8AC3E}">
        <p14:creationId xmlns:p14="http://schemas.microsoft.com/office/powerpoint/2010/main" val="814642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graphicFrame>
        <p:nvGraphicFramePr>
          <p:cNvPr id="4" name="Chart 3"/>
          <p:cNvGraphicFramePr/>
          <p:nvPr>
            <p:extLst>
              <p:ext uri="{D42A27DB-BD31-4B8C-83A1-F6EECF244321}">
                <p14:modId xmlns:p14="http://schemas.microsoft.com/office/powerpoint/2010/main" val="3143734148"/>
              </p:ext>
            </p:extLst>
          </p:nvPr>
        </p:nvGraphicFramePr>
        <p:xfrm>
          <a:off x="834632" y="2369171"/>
          <a:ext cx="5011985" cy="32003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422930367"/>
              </p:ext>
            </p:extLst>
          </p:nvPr>
        </p:nvGraphicFramePr>
        <p:xfrm>
          <a:off x="5846617" y="1905000"/>
          <a:ext cx="5541819" cy="3960091"/>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2"/>
          </p:nvPr>
        </p:nvSpPr>
        <p:spPr/>
        <p:txBody>
          <a:bodyPr/>
          <a:lstStyle/>
          <a:p>
            <a:fld id="{61C12E5F-1197-47A0-A924-F29AAC3C2767}" type="slidenum">
              <a:rPr lang="en-US" smtClean="0"/>
              <a:t>16</a:t>
            </a:fld>
            <a:endParaRPr lang="en-US"/>
          </a:p>
        </p:txBody>
      </p:sp>
      <p:sp>
        <p:nvSpPr>
          <p:cNvPr id="6" name="TextBox 5"/>
          <p:cNvSpPr txBox="1"/>
          <p:nvPr/>
        </p:nvSpPr>
        <p:spPr>
          <a:xfrm>
            <a:off x="6687129" y="629687"/>
            <a:ext cx="3528291"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t>Fish Girdle</a:t>
            </a:r>
          </a:p>
        </p:txBody>
      </p:sp>
    </p:spTree>
    <p:extLst>
      <p:ext uri="{BB962C8B-B14F-4D97-AF65-F5344CB8AC3E}">
        <p14:creationId xmlns:p14="http://schemas.microsoft.com/office/powerpoint/2010/main" val="4217369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graphicFrame>
        <p:nvGraphicFramePr>
          <p:cNvPr id="4" name="Chart 3"/>
          <p:cNvGraphicFramePr/>
          <p:nvPr>
            <p:extLst>
              <p:ext uri="{D42A27DB-BD31-4B8C-83A1-F6EECF244321}">
                <p14:modId xmlns:p14="http://schemas.microsoft.com/office/powerpoint/2010/main" val="2139520326"/>
              </p:ext>
            </p:extLst>
          </p:nvPr>
        </p:nvGraphicFramePr>
        <p:xfrm>
          <a:off x="932873" y="2152073"/>
          <a:ext cx="4645891" cy="35282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19072923"/>
              </p:ext>
            </p:extLst>
          </p:nvPr>
        </p:nvGraphicFramePr>
        <p:xfrm>
          <a:off x="5652656" y="2272147"/>
          <a:ext cx="5851956" cy="3333803"/>
        </p:xfrm>
        <a:graphic>
          <a:graphicData uri="http://schemas.openxmlformats.org/drawingml/2006/table">
            <a:tbl>
              <a:tblPr>
                <a:tableStyleId>{5C22544A-7EE6-4342-B048-85BDC9FD1C3A}</a:tableStyleId>
              </a:tblPr>
              <a:tblGrid>
                <a:gridCol w="2305009">
                  <a:extLst>
                    <a:ext uri="{9D8B030D-6E8A-4147-A177-3AD203B41FA5}">
                      <a16:colId xmlns:a16="http://schemas.microsoft.com/office/drawing/2014/main" val="2502233397"/>
                    </a:ext>
                  </a:extLst>
                </a:gridCol>
                <a:gridCol w="874788">
                  <a:extLst>
                    <a:ext uri="{9D8B030D-6E8A-4147-A177-3AD203B41FA5}">
                      <a16:colId xmlns:a16="http://schemas.microsoft.com/office/drawing/2014/main" val="937725870"/>
                    </a:ext>
                  </a:extLst>
                </a:gridCol>
                <a:gridCol w="977619">
                  <a:extLst>
                    <a:ext uri="{9D8B030D-6E8A-4147-A177-3AD203B41FA5}">
                      <a16:colId xmlns:a16="http://schemas.microsoft.com/office/drawing/2014/main" val="3944900375"/>
                    </a:ext>
                  </a:extLst>
                </a:gridCol>
                <a:gridCol w="977619">
                  <a:extLst>
                    <a:ext uri="{9D8B030D-6E8A-4147-A177-3AD203B41FA5}">
                      <a16:colId xmlns:a16="http://schemas.microsoft.com/office/drawing/2014/main" val="3791945685"/>
                    </a:ext>
                  </a:extLst>
                </a:gridCol>
                <a:gridCol w="716921">
                  <a:extLst>
                    <a:ext uri="{9D8B030D-6E8A-4147-A177-3AD203B41FA5}">
                      <a16:colId xmlns:a16="http://schemas.microsoft.com/office/drawing/2014/main" val="314523172"/>
                    </a:ext>
                  </a:extLst>
                </a:gridCol>
              </a:tblGrid>
              <a:tr h="438929">
                <a:tc rowSpan="2">
                  <a:txBody>
                    <a:bodyPr/>
                    <a:lstStyle/>
                    <a:p>
                      <a:pPr marL="0" marR="0" algn="ctr">
                        <a:lnSpc>
                          <a:spcPct val="115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Effect last for on land</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gridSpan="3">
                  <a:txBody>
                    <a:bodyPr/>
                    <a:lstStyle/>
                    <a:p>
                      <a:pPr marL="38100" marR="38100" algn="ctr">
                        <a:lnSpc>
                          <a:spcPct val="115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Income</a:t>
                      </a:r>
                      <a:r>
                        <a:rPr lang="en-US" sz="1400" baseline="0" dirty="0">
                          <a:solidFill>
                            <a:schemeClr val="tx1"/>
                          </a:solidFill>
                          <a:effectLst/>
                          <a:latin typeface="Times New Roman" panose="02020603050405020304" pitchFamily="18" charset="0"/>
                          <a:cs typeface="Times New Roman" panose="02020603050405020304" pitchFamily="18" charset="0"/>
                        </a:rPr>
                        <a:t> from </a:t>
                      </a:r>
                      <a:r>
                        <a:rPr lang="en-US" sz="1400" dirty="0">
                          <a:solidFill>
                            <a:schemeClr val="tx1"/>
                          </a:solidFill>
                          <a:effectLst/>
                          <a:latin typeface="Times New Roman" panose="02020603050405020304" pitchFamily="18" charset="0"/>
                          <a:cs typeface="Times New Roman" panose="02020603050405020304" pitchFamily="18" charset="0"/>
                        </a:rPr>
                        <a:t>Fish girdle after flood</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rowSpan="5">
                  <a:txBody>
                    <a:bodyPr/>
                    <a:lstStyle/>
                    <a:p>
                      <a:pPr marL="38100" marR="38100" algn="ctr">
                        <a:lnSpc>
                          <a:spcPct val="115000"/>
                        </a:lnSpc>
                        <a:spcBef>
                          <a:spcPts val="0"/>
                        </a:spcBef>
                        <a:spcAft>
                          <a:spcPts val="0"/>
                        </a:spcAft>
                      </a:pP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extLst>
                  <a:ext uri="{0D108BD9-81ED-4DB2-BD59-A6C34878D82A}">
                    <a16:rowId xmlns:a16="http://schemas.microsoft.com/office/drawing/2014/main" val="4223177774"/>
                  </a:ext>
                </a:extLst>
              </a:tr>
              <a:tr h="593602">
                <a:tc vMerge="1">
                  <a:txBody>
                    <a:bodyPr/>
                    <a:lstStyle/>
                    <a:p>
                      <a:endParaRPr lang="en-US"/>
                    </a:p>
                  </a:txBody>
                  <a:tcPr/>
                </a:tc>
                <a:tc>
                  <a:txBody>
                    <a:bodyPr/>
                    <a:lstStyle/>
                    <a:p>
                      <a:pPr marL="38100" marR="38100" algn="ctr">
                        <a:lnSpc>
                          <a:spcPct val="115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&lt;1000</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ct val="115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1000-5000</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a:txBody>
                    <a:bodyPr/>
                    <a:lstStyle/>
                    <a:p>
                      <a:pPr marL="38100" marR="38100" algn="ctr">
                        <a:lnSpc>
                          <a:spcPct val="115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6000-10000</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b"/>
                </a:tc>
                <a:tc vMerge="1">
                  <a:txBody>
                    <a:bodyPr/>
                    <a:lstStyle/>
                    <a:p>
                      <a:endParaRPr lang="en-US"/>
                    </a:p>
                  </a:txBody>
                  <a:tcPr/>
                </a:tc>
                <a:extLst>
                  <a:ext uri="{0D108BD9-81ED-4DB2-BD59-A6C34878D82A}">
                    <a16:rowId xmlns:a16="http://schemas.microsoft.com/office/drawing/2014/main" val="546776348"/>
                  </a:ext>
                </a:extLst>
              </a:tr>
              <a:tr h="645153">
                <a:tc>
                  <a:txBody>
                    <a:bodyPr/>
                    <a:lstStyle/>
                    <a:p>
                      <a:pPr marL="38100" marR="38100" algn="ctr">
                        <a:lnSpc>
                          <a:spcPct val="115000"/>
                        </a:lnSpc>
                        <a:spcBef>
                          <a:spcPts val="0"/>
                        </a:spcBef>
                        <a:spcAft>
                          <a:spcPts val="0"/>
                        </a:spcAft>
                      </a:pPr>
                      <a:r>
                        <a:rPr lang="en-US" sz="1400" dirty="0">
                          <a:solidFill>
                            <a:schemeClr val="tx1"/>
                          </a:solidFill>
                          <a:effectLst/>
                          <a:latin typeface="Times New Roman" panose="02020603050405020304" pitchFamily="18" charset="0"/>
                          <a:cs typeface="Times New Roman" panose="02020603050405020304" pitchFamily="18" charset="0"/>
                        </a:rPr>
                        <a:t>&lt;3 month</a:t>
                      </a:r>
                    </a:p>
                  </a:txBody>
                  <a:tcPr marL="0" marR="0" marT="0" marB="0"/>
                </a:tc>
                <a:tc>
                  <a:txBody>
                    <a:bodyPr/>
                    <a:lstStyle/>
                    <a:p>
                      <a:pPr marL="38100" marR="38100" algn="ctr">
                        <a:lnSpc>
                          <a:spcPct val="115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2</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115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2</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115000"/>
                        </a:lnSpc>
                        <a:spcBef>
                          <a:spcPts val="0"/>
                        </a:spcBef>
                        <a:spcAft>
                          <a:spcPts val="0"/>
                        </a:spcAft>
                      </a:pPr>
                      <a:r>
                        <a:rPr lang="en-US" sz="1400">
                          <a:solidFill>
                            <a:schemeClr val="tx1"/>
                          </a:solidFill>
                          <a:effectLst/>
                          <a:latin typeface="Times New Roman" panose="02020603050405020304" pitchFamily="18" charset="0"/>
                          <a:cs typeface="Times New Roman" panose="02020603050405020304" pitchFamily="18" charset="0"/>
                        </a:rPr>
                        <a:t>1</a:t>
                      </a:r>
                      <a:endParaRPr lang="en-US" sz="20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tc vMerge="1">
                  <a:txBody>
                    <a:bodyPr/>
                    <a:lstStyle/>
                    <a:p>
                      <a:pPr marL="38100" marR="38100" algn="r">
                        <a:lnSpc>
                          <a:spcPct val="115000"/>
                        </a:lnSpc>
                        <a:spcBef>
                          <a:spcPts val="0"/>
                        </a:spcBef>
                        <a:spcAft>
                          <a:spcPts val="0"/>
                        </a:spcAft>
                      </a:pP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528600520"/>
                  </a:ext>
                </a:extLst>
              </a:tr>
              <a:tr h="828060">
                <a:tc>
                  <a:txBody>
                    <a:bodyPr/>
                    <a:lstStyle/>
                    <a:p>
                      <a:pPr marL="38100" marR="38100" indent="0" algn="ctr" defTabSz="4572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Times New Roman" panose="02020603050405020304" pitchFamily="18" charset="0"/>
                          <a:cs typeface="Times New Roman" panose="02020603050405020304" pitchFamily="18" charset="0"/>
                        </a:rPr>
                        <a:t>3-4 month</a:t>
                      </a:r>
                    </a:p>
                    <a:p>
                      <a:pPr marL="38100" marR="38100" algn="ctr">
                        <a:lnSpc>
                          <a:spcPct val="115000"/>
                        </a:lnSpc>
                        <a:spcBef>
                          <a:spcPts val="0"/>
                        </a:spcBef>
                        <a:spcAft>
                          <a:spcPts val="0"/>
                        </a:spcAft>
                      </a:pP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2</a:t>
                      </a:r>
                      <a:endParaRPr lang="en-US"/>
                    </a:p>
                  </a:txBody>
                  <a:tcPr marL="0" marR="0" marT="0" marB="0" anchor="ctr"/>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2</a:t>
                      </a:r>
                      <a:endParaRPr lang="en-US"/>
                    </a:p>
                  </a:txBody>
                  <a:tcPr marL="0" marR="0" marT="0" marB="0" anchor="ctr"/>
                </a:tc>
                <a:tc>
                  <a:txBody>
                    <a:bodyPr/>
                    <a:lstStyle/>
                    <a:p>
                      <a:pPr algn="ctr"/>
                      <a:r>
                        <a:rPr lang="en-US" sz="1400" dirty="0">
                          <a:solidFill>
                            <a:schemeClr val="tx1"/>
                          </a:solidFill>
                          <a:effectLst/>
                          <a:latin typeface="Times New Roman" panose="02020603050405020304" pitchFamily="18" charset="0"/>
                          <a:cs typeface="Times New Roman" panose="02020603050405020304" pitchFamily="18" charset="0"/>
                        </a:rPr>
                        <a:t>2</a:t>
                      </a:r>
                      <a:endParaRPr lang="en-US" dirty="0"/>
                    </a:p>
                  </a:txBody>
                  <a:tcPr marL="0" marR="0" marT="0" marB="0" anchor="ctr"/>
                </a:tc>
                <a:tc vMerge="1">
                  <a:txBody>
                    <a:bodyPr/>
                    <a:lstStyle/>
                    <a:p>
                      <a:endParaRPr lang="en-US"/>
                    </a:p>
                  </a:txBody>
                  <a:tcPr/>
                </a:tc>
                <a:extLst>
                  <a:ext uri="{0D108BD9-81ED-4DB2-BD59-A6C34878D82A}">
                    <a16:rowId xmlns:a16="http://schemas.microsoft.com/office/drawing/2014/main" val="3898941070"/>
                  </a:ext>
                </a:extLst>
              </a:tr>
              <a:tr h="828059">
                <a:tc>
                  <a:txBody>
                    <a:bodyPr/>
                    <a:lstStyle/>
                    <a:p>
                      <a:pPr marL="38100" marR="38100" indent="0" algn="ctr" defTabSz="4572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Times New Roman" panose="02020603050405020304" pitchFamily="18" charset="0"/>
                          <a:cs typeface="Times New Roman" panose="02020603050405020304" pitchFamily="18" charset="0"/>
                        </a:rPr>
                        <a:t>&gt;4 month</a:t>
                      </a:r>
                      <a:endPar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8100" marR="38100" algn="ctr">
                        <a:lnSpc>
                          <a:spcPct val="115000"/>
                        </a:lnSpc>
                        <a:spcBef>
                          <a:spcPts val="0"/>
                        </a:spcBef>
                        <a:spcAft>
                          <a:spcPts val="0"/>
                        </a:spcAft>
                      </a:pPr>
                      <a:endPar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2</a:t>
                      </a:r>
                      <a:endParaRPr lang="en-US"/>
                    </a:p>
                  </a:txBody>
                  <a:tcPr marL="0" marR="0" marT="0" marB="0" anchor="ctr"/>
                </a:tc>
                <a:tc>
                  <a:txBody>
                    <a:bodyPr/>
                    <a:lstStyle/>
                    <a:p>
                      <a:pPr algn="ctr"/>
                      <a:r>
                        <a:rPr lang="en-US" sz="1400">
                          <a:solidFill>
                            <a:schemeClr val="tx1"/>
                          </a:solidFill>
                          <a:effectLst/>
                          <a:latin typeface="Times New Roman" panose="02020603050405020304" pitchFamily="18" charset="0"/>
                          <a:cs typeface="Times New Roman" panose="02020603050405020304" pitchFamily="18" charset="0"/>
                        </a:rPr>
                        <a:t>0</a:t>
                      </a:r>
                      <a:endParaRPr lang="en-US"/>
                    </a:p>
                  </a:txBody>
                  <a:tcPr marL="0" marR="0" marT="0" marB="0" anchor="ctr"/>
                </a:tc>
                <a:tc>
                  <a:txBody>
                    <a:bodyPr/>
                    <a:lstStyle/>
                    <a:p>
                      <a:pPr algn="ctr"/>
                      <a:r>
                        <a:rPr lang="en-US" sz="1400" dirty="0">
                          <a:solidFill>
                            <a:schemeClr val="tx1"/>
                          </a:solidFill>
                          <a:effectLst/>
                          <a:latin typeface="Times New Roman" panose="02020603050405020304" pitchFamily="18" charset="0"/>
                          <a:cs typeface="Times New Roman" panose="02020603050405020304" pitchFamily="18" charset="0"/>
                        </a:rPr>
                        <a:t>1</a:t>
                      </a:r>
                      <a:endParaRPr lang="en-US" dirty="0"/>
                    </a:p>
                  </a:txBody>
                  <a:tcPr marL="0" marR="0" marT="0" marB="0" anchor="ctr"/>
                </a:tc>
                <a:tc vMerge="1">
                  <a:txBody>
                    <a:bodyPr/>
                    <a:lstStyle/>
                    <a:p>
                      <a:endParaRPr lang="en-US"/>
                    </a:p>
                  </a:txBody>
                  <a:tcPr/>
                </a:tc>
                <a:extLst>
                  <a:ext uri="{0D108BD9-81ED-4DB2-BD59-A6C34878D82A}">
                    <a16:rowId xmlns:a16="http://schemas.microsoft.com/office/drawing/2014/main" val="4003812266"/>
                  </a:ext>
                </a:extLst>
              </a:tr>
            </a:tbl>
          </a:graphicData>
        </a:graphic>
      </p:graphicFrame>
      <p:sp>
        <p:nvSpPr>
          <p:cNvPr id="3" name="Slide Number Placeholder 2"/>
          <p:cNvSpPr>
            <a:spLocks noGrp="1"/>
          </p:cNvSpPr>
          <p:nvPr>
            <p:ph type="sldNum" sz="quarter" idx="12"/>
          </p:nvPr>
        </p:nvSpPr>
        <p:spPr/>
        <p:txBody>
          <a:bodyPr/>
          <a:lstStyle/>
          <a:p>
            <a:fld id="{61C12E5F-1197-47A0-A924-F29AAC3C2767}" type="slidenum">
              <a:rPr lang="en-US" smtClean="0"/>
              <a:t>17</a:t>
            </a:fld>
            <a:endParaRPr lang="en-US"/>
          </a:p>
        </p:txBody>
      </p:sp>
      <p:sp>
        <p:nvSpPr>
          <p:cNvPr id="6" name="TextBox 5"/>
          <p:cNvSpPr txBox="1"/>
          <p:nvPr/>
        </p:nvSpPr>
        <p:spPr>
          <a:xfrm>
            <a:off x="6687129" y="629687"/>
            <a:ext cx="3528291"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t>Fish Girdle</a:t>
            </a:r>
          </a:p>
        </p:txBody>
      </p:sp>
    </p:spTree>
    <p:extLst>
      <p:ext uri="{BB962C8B-B14F-4D97-AF65-F5344CB8AC3E}">
        <p14:creationId xmlns:p14="http://schemas.microsoft.com/office/powerpoint/2010/main" val="692590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graphicFrame>
        <p:nvGraphicFramePr>
          <p:cNvPr id="4" name="Chart 3"/>
          <p:cNvGraphicFramePr/>
          <p:nvPr>
            <p:extLst>
              <p:ext uri="{D42A27DB-BD31-4B8C-83A1-F6EECF244321}">
                <p14:modId xmlns:p14="http://schemas.microsoft.com/office/powerpoint/2010/main" val="70056482"/>
              </p:ext>
            </p:extLst>
          </p:nvPr>
        </p:nvGraphicFramePr>
        <p:xfrm>
          <a:off x="1006764" y="2133600"/>
          <a:ext cx="4498109" cy="359294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1869147779"/>
              </p:ext>
            </p:extLst>
          </p:nvPr>
        </p:nvGraphicFramePr>
        <p:xfrm>
          <a:off x="5991346" y="2204207"/>
          <a:ext cx="5890260" cy="3199066"/>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2"/>
          </p:nvPr>
        </p:nvSpPr>
        <p:spPr/>
        <p:txBody>
          <a:bodyPr/>
          <a:lstStyle/>
          <a:p>
            <a:fld id="{61C12E5F-1197-47A0-A924-F29AAC3C2767}" type="slidenum">
              <a:rPr lang="en-US" smtClean="0"/>
              <a:t>18</a:t>
            </a:fld>
            <a:endParaRPr lang="en-US"/>
          </a:p>
        </p:txBody>
      </p:sp>
      <p:sp>
        <p:nvSpPr>
          <p:cNvPr id="6" name="TextBox 5"/>
          <p:cNvSpPr txBox="1"/>
          <p:nvPr/>
        </p:nvSpPr>
        <p:spPr>
          <a:xfrm>
            <a:off x="7172330" y="691242"/>
            <a:ext cx="3528291"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t>Vegetable Garden</a:t>
            </a:r>
          </a:p>
        </p:txBody>
      </p:sp>
    </p:spTree>
    <p:extLst>
      <p:ext uri="{BB962C8B-B14F-4D97-AF65-F5344CB8AC3E}">
        <p14:creationId xmlns:p14="http://schemas.microsoft.com/office/powerpoint/2010/main" val="3895012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graphicFrame>
        <p:nvGraphicFramePr>
          <p:cNvPr id="4" name="Chart 3"/>
          <p:cNvGraphicFramePr/>
          <p:nvPr>
            <p:extLst>
              <p:ext uri="{D42A27DB-BD31-4B8C-83A1-F6EECF244321}">
                <p14:modId xmlns:p14="http://schemas.microsoft.com/office/powerpoint/2010/main" val="264082010"/>
              </p:ext>
            </p:extLst>
          </p:nvPr>
        </p:nvGraphicFramePr>
        <p:xfrm>
          <a:off x="1099226" y="1905000"/>
          <a:ext cx="5094050" cy="31971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31516604"/>
              </p:ext>
            </p:extLst>
          </p:nvPr>
        </p:nvGraphicFramePr>
        <p:xfrm>
          <a:off x="6193276" y="2189805"/>
          <a:ext cx="5693924" cy="3086014"/>
        </p:xfrm>
        <a:graphic>
          <a:graphicData uri="http://schemas.openxmlformats.org/drawingml/2006/table">
            <a:tbl>
              <a:tblPr>
                <a:tableStyleId>{5C22544A-7EE6-4342-B048-85BDC9FD1C3A}</a:tableStyleId>
              </a:tblPr>
              <a:tblGrid>
                <a:gridCol w="1886526">
                  <a:extLst>
                    <a:ext uri="{9D8B030D-6E8A-4147-A177-3AD203B41FA5}">
                      <a16:colId xmlns:a16="http://schemas.microsoft.com/office/drawing/2014/main" val="4230482454"/>
                    </a:ext>
                  </a:extLst>
                </a:gridCol>
                <a:gridCol w="652549">
                  <a:extLst>
                    <a:ext uri="{9D8B030D-6E8A-4147-A177-3AD203B41FA5}">
                      <a16:colId xmlns:a16="http://schemas.microsoft.com/office/drawing/2014/main" val="93679929"/>
                    </a:ext>
                  </a:extLst>
                </a:gridCol>
                <a:gridCol w="716561">
                  <a:extLst>
                    <a:ext uri="{9D8B030D-6E8A-4147-A177-3AD203B41FA5}">
                      <a16:colId xmlns:a16="http://schemas.microsoft.com/office/drawing/2014/main" val="4088649376"/>
                    </a:ext>
                  </a:extLst>
                </a:gridCol>
                <a:gridCol w="779977">
                  <a:extLst>
                    <a:ext uri="{9D8B030D-6E8A-4147-A177-3AD203B41FA5}">
                      <a16:colId xmlns:a16="http://schemas.microsoft.com/office/drawing/2014/main" val="2137269944"/>
                    </a:ext>
                  </a:extLst>
                </a:gridCol>
                <a:gridCol w="1122022">
                  <a:extLst>
                    <a:ext uri="{9D8B030D-6E8A-4147-A177-3AD203B41FA5}">
                      <a16:colId xmlns:a16="http://schemas.microsoft.com/office/drawing/2014/main" val="52413141"/>
                    </a:ext>
                  </a:extLst>
                </a:gridCol>
                <a:gridCol w="536289">
                  <a:extLst>
                    <a:ext uri="{9D8B030D-6E8A-4147-A177-3AD203B41FA5}">
                      <a16:colId xmlns:a16="http://schemas.microsoft.com/office/drawing/2014/main" val="571784330"/>
                    </a:ext>
                  </a:extLst>
                </a:gridCol>
              </a:tblGrid>
              <a:tr h="465306">
                <a:tc rowSpan="2">
                  <a:txBody>
                    <a:bodyPr/>
                    <a:lstStyle/>
                    <a:p>
                      <a:pPr marL="0" marR="0" algn="ctr">
                        <a:lnSpc>
                          <a:spcPct val="115000"/>
                        </a:lnSpc>
                        <a:spcBef>
                          <a:spcPts val="0"/>
                        </a:spcBef>
                        <a:spcAft>
                          <a:spcPts val="0"/>
                        </a:spcAft>
                      </a:pPr>
                      <a:r>
                        <a:rPr lang="en-US" sz="1200" dirty="0">
                          <a:effectLst/>
                        </a:rPr>
                        <a:t>Effect duration</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b"/>
                </a:tc>
                <a:tc gridSpan="4">
                  <a:txBody>
                    <a:bodyPr/>
                    <a:lstStyle/>
                    <a:p>
                      <a:pPr marL="38100" marR="38100" algn="ctr">
                        <a:lnSpc>
                          <a:spcPct val="115000"/>
                        </a:lnSpc>
                        <a:spcBef>
                          <a:spcPts val="0"/>
                        </a:spcBef>
                        <a:spcAft>
                          <a:spcPts val="0"/>
                        </a:spcAft>
                      </a:pPr>
                      <a:r>
                        <a:rPr lang="en-US" sz="1200" dirty="0">
                          <a:effectLst/>
                        </a:rPr>
                        <a:t>Income of vegetable garden after flood</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38100" marR="38100" algn="ctr">
                        <a:lnSpc>
                          <a:spcPct val="115000"/>
                        </a:lnSpc>
                        <a:spcBef>
                          <a:spcPts val="0"/>
                        </a:spcBef>
                        <a:spcAft>
                          <a:spcPts val="0"/>
                        </a:spcAft>
                      </a:pPr>
                      <a:r>
                        <a:rPr lang="en-US" sz="1200">
                          <a:effectLst/>
                        </a:rPr>
                        <a:t>Total</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b"/>
                </a:tc>
                <a:extLst>
                  <a:ext uri="{0D108BD9-81ED-4DB2-BD59-A6C34878D82A}">
                    <a16:rowId xmlns:a16="http://schemas.microsoft.com/office/drawing/2014/main" val="357031539"/>
                  </a:ext>
                </a:extLst>
              </a:tr>
              <a:tr h="930614">
                <a:tc vMerge="1">
                  <a:txBody>
                    <a:bodyPr/>
                    <a:lstStyle/>
                    <a:p>
                      <a:endParaRPr lang="en-US"/>
                    </a:p>
                  </a:txBody>
                  <a:tcPr/>
                </a:tc>
                <a:tc>
                  <a:txBody>
                    <a:bodyPr/>
                    <a:lstStyle/>
                    <a:p>
                      <a:pPr marL="38100" marR="38100" algn="ctr">
                        <a:lnSpc>
                          <a:spcPct val="115000"/>
                        </a:lnSpc>
                        <a:spcBef>
                          <a:spcPts val="0"/>
                        </a:spcBef>
                        <a:spcAft>
                          <a:spcPts val="0"/>
                        </a:spcAft>
                      </a:pPr>
                      <a:r>
                        <a:rPr lang="en-US" sz="1200">
                          <a:effectLst/>
                        </a:rPr>
                        <a:t>&lt;500</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b"/>
                </a:tc>
                <a:tc>
                  <a:txBody>
                    <a:bodyPr/>
                    <a:lstStyle/>
                    <a:p>
                      <a:pPr marL="38100" marR="38100" algn="ctr">
                        <a:lnSpc>
                          <a:spcPct val="115000"/>
                        </a:lnSpc>
                        <a:spcBef>
                          <a:spcPts val="0"/>
                        </a:spcBef>
                        <a:spcAft>
                          <a:spcPts val="0"/>
                        </a:spcAft>
                      </a:pPr>
                      <a:r>
                        <a:rPr lang="en-US" sz="1200" dirty="0">
                          <a:effectLst/>
                        </a:rPr>
                        <a:t>600-2000</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b"/>
                </a:tc>
                <a:tc>
                  <a:txBody>
                    <a:bodyPr/>
                    <a:lstStyle/>
                    <a:p>
                      <a:pPr marL="38100" marR="38100" algn="ctr">
                        <a:lnSpc>
                          <a:spcPct val="115000"/>
                        </a:lnSpc>
                        <a:spcBef>
                          <a:spcPts val="0"/>
                        </a:spcBef>
                        <a:spcAft>
                          <a:spcPts val="0"/>
                        </a:spcAft>
                      </a:pPr>
                      <a:r>
                        <a:rPr lang="en-US" sz="1200" dirty="0">
                          <a:effectLst/>
                        </a:rPr>
                        <a:t>3000-5000</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b"/>
                </a:tc>
                <a:tc>
                  <a:txBody>
                    <a:bodyPr/>
                    <a:lstStyle/>
                    <a:p>
                      <a:pPr marL="38100" marR="38100" algn="ctr">
                        <a:lnSpc>
                          <a:spcPct val="115000"/>
                        </a:lnSpc>
                        <a:spcBef>
                          <a:spcPts val="0"/>
                        </a:spcBef>
                        <a:spcAft>
                          <a:spcPts val="0"/>
                        </a:spcAft>
                      </a:pPr>
                      <a:r>
                        <a:rPr lang="en-US" sz="1200">
                          <a:effectLst/>
                        </a:rPr>
                        <a:t>8000-10000</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b"/>
                </a:tc>
                <a:tc vMerge="1">
                  <a:txBody>
                    <a:bodyPr/>
                    <a:lstStyle/>
                    <a:p>
                      <a:endParaRPr lang="en-US"/>
                    </a:p>
                  </a:txBody>
                  <a:tcPr/>
                </a:tc>
                <a:extLst>
                  <a:ext uri="{0D108BD9-81ED-4DB2-BD59-A6C34878D82A}">
                    <a16:rowId xmlns:a16="http://schemas.microsoft.com/office/drawing/2014/main" val="3392230057"/>
                  </a:ext>
                </a:extLst>
              </a:tr>
              <a:tr h="465306">
                <a:tc>
                  <a:txBody>
                    <a:bodyPr/>
                    <a:lstStyle/>
                    <a:p>
                      <a:pPr marL="38100" marR="38100" algn="ctr">
                        <a:lnSpc>
                          <a:spcPct val="115000"/>
                        </a:lnSpc>
                        <a:spcBef>
                          <a:spcPts val="0"/>
                        </a:spcBef>
                        <a:spcAft>
                          <a:spcPts val="0"/>
                        </a:spcAft>
                      </a:pPr>
                      <a:r>
                        <a:rPr lang="en-US" sz="1800" dirty="0">
                          <a:effectLst/>
                        </a:rPr>
                        <a:t>&lt;2 month</a:t>
                      </a:r>
                      <a:endParaRPr lang="en-US" sz="2800" dirty="0">
                        <a:effectLst/>
                      </a:endParaRPr>
                    </a:p>
                  </a:txBody>
                  <a:tcPr marL="0" marR="0" marT="0" marB="0"/>
                </a:tc>
                <a:tc>
                  <a:txBody>
                    <a:bodyPr/>
                    <a:lstStyle/>
                    <a:p>
                      <a:pPr marL="38100" marR="38100" algn="ctr">
                        <a:lnSpc>
                          <a:spcPct val="115000"/>
                        </a:lnSpc>
                        <a:spcBef>
                          <a:spcPts val="0"/>
                        </a:spcBef>
                        <a:spcAft>
                          <a:spcPts val="0"/>
                        </a:spcAft>
                      </a:pPr>
                      <a:r>
                        <a:rPr lang="en-US" sz="1200">
                          <a:effectLst/>
                        </a:rPr>
                        <a:t>0</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38100" marR="38100" algn="ctr">
                        <a:lnSpc>
                          <a:spcPct val="115000"/>
                        </a:lnSpc>
                        <a:spcBef>
                          <a:spcPts val="0"/>
                        </a:spcBef>
                        <a:spcAft>
                          <a:spcPts val="0"/>
                        </a:spcAft>
                      </a:pPr>
                      <a:r>
                        <a:rPr lang="en-US" sz="1200">
                          <a:effectLst/>
                        </a:rPr>
                        <a:t>2</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38100" marR="38100" algn="ctr">
                        <a:lnSpc>
                          <a:spcPct val="115000"/>
                        </a:lnSpc>
                        <a:spcBef>
                          <a:spcPts val="0"/>
                        </a:spcBef>
                        <a:spcAft>
                          <a:spcPts val="0"/>
                        </a:spcAft>
                      </a:pPr>
                      <a:r>
                        <a:rPr lang="en-US" sz="1200" dirty="0">
                          <a:effectLst/>
                        </a:rPr>
                        <a:t>3</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38100" marR="38100" algn="ctr">
                        <a:lnSpc>
                          <a:spcPct val="115000"/>
                        </a:lnSpc>
                        <a:spcBef>
                          <a:spcPts val="0"/>
                        </a:spcBef>
                        <a:spcAft>
                          <a:spcPts val="0"/>
                        </a:spcAft>
                      </a:pPr>
                      <a:r>
                        <a:rPr lang="en-US" sz="1200" dirty="0">
                          <a:effectLst/>
                        </a:rPr>
                        <a:t>1</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38100" marR="38100" algn="ctr">
                        <a:lnSpc>
                          <a:spcPct val="115000"/>
                        </a:lnSpc>
                        <a:spcBef>
                          <a:spcPts val="0"/>
                        </a:spcBef>
                        <a:spcAft>
                          <a:spcPts val="0"/>
                        </a:spcAft>
                      </a:pPr>
                      <a:r>
                        <a:rPr lang="en-US" sz="1200">
                          <a:effectLst/>
                        </a:rPr>
                        <a:t>6</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3686268552"/>
                  </a:ext>
                </a:extLst>
              </a:tr>
              <a:tr h="465306">
                <a:tc>
                  <a:txBody>
                    <a:bodyPr/>
                    <a:lstStyle/>
                    <a:p>
                      <a:pPr marL="38100" marR="38100" indent="0" algn="ctr" defTabSz="457200" rtl="0" eaLnBrk="1" fontAlgn="auto" latinLnBrk="0" hangingPunct="1">
                        <a:lnSpc>
                          <a:spcPct val="115000"/>
                        </a:lnSpc>
                        <a:spcBef>
                          <a:spcPts val="0"/>
                        </a:spcBef>
                        <a:spcAft>
                          <a:spcPts val="0"/>
                        </a:spcAft>
                        <a:buClrTx/>
                        <a:buSzTx/>
                        <a:buFontTx/>
                        <a:buNone/>
                        <a:tabLst/>
                        <a:defRPr/>
                      </a:pPr>
                      <a:r>
                        <a:rPr lang="en-US" sz="1800" dirty="0">
                          <a:effectLst/>
                        </a:rPr>
                        <a:t>3-4 month</a:t>
                      </a:r>
                      <a:endParaRPr lang="en-US" sz="2800" dirty="0">
                        <a:effectLst/>
                      </a:endParaRPr>
                    </a:p>
                    <a:p>
                      <a:pPr marL="38100" marR="38100" algn="ctr">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38100" marR="38100" algn="ctr">
                        <a:lnSpc>
                          <a:spcPct val="115000"/>
                        </a:lnSpc>
                        <a:spcBef>
                          <a:spcPts val="0"/>
                        </a:spcBef>
                        <a:spcAft>
                          <a:spcPts val="0"/>
                        </a:spcAft>
                      </a:pPr>
                      <a:r>
                        <a:rPr lang="en-US" sz="1200" dirty="0">
                          <a:effectLst/>
                        </a:rPr>
                        <a:t>4</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38100" marR="38100" algn="ctr">
                        <a:lnSpc>
                          <a:spcPct val="115000"/>
                        </a:lnSpc>
                        <a:spcBef>
                          <a:spcPts val="0"/>
                        </a:spcBef>
                        <a:spcAft>
                          <a:spcPts val="0"/>
                        </a:spcAft>
                      </a:pPr>
                      <a:r>
                        <a:rPr lang="en-US" sz="1200" dirty="0">
                          <a:effectLst/>
                        </a:rPr>
                        <a:t>2</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38100" marR="38100" algn="ctr">
                        <a:lnSpc>
                          <a:spcPct val="115000"/>
                        </a:lnSpc>
                        <a:spcBef>
                          <a:spcPts val="0"/>
                        </a:spcBef>
                        <a:spcAft>
                          <a:spcPts val="0"/>
                        </a:spcAft>
                      </a:pPr>
                      <a:r>
                        <a:rPr lang="en-US" sz="1200">
                          <a:effectLst/>
                        </a:rPr>
                        <a:t>0</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38100" marR="38100" algn="ctr">
                        <a:lnSpc>
                          <a:spcPct val="115000"/>
                        </a:lnSpc>
                        <a:spcBef>
                          <a:spcPts val="0"/>
                        </a:spcBef>
                        <a:spcAft>
                          <a:spcPts val="0"/>
                        </a:spcAft>
                      </a:pPr>
                      <a:r>
                        <a:rPr lang="en-US" sz="1200" dirty="0">
                          <a:effectLst/>
                        </a:rPr>
                        <a:t>0</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38100" marR="38100" algn="ctr">
                        <a:lnSpc>
                          <a:spcPct val="115000"/>
                        </a:lnSpc>
                        <a:spcBef>
                          <a:spcPts val="0"/>
                        </a:spcBef>
                        <a:spcAft>
                          <a:spcPts val="0"/>
                        </a:spcAft>
                      </a:pPr>
                      <a:r>
                        <a:rPr lang="en-US" sz="1200">
                          <a:effectLst/>
                        </a:rPr>
                        <a:t>6</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1611597316"/>
                  </a:ext>
                </a:extLst>
              </a:tr>
              <a:tr h="465306">
                <a:tc>
                  <a:txBody>
                    <a:bodyPr/>
                    <a:lstStyle/>
                    <a:p>
                      <a:pPr marL="38100" marR="38100" indent="0" algn="ctr" defTabSz="457200" rtl="0" eaLnBrk="1" fontAlgn="auto" latinLnBrk="0" hangingPunct="1">
                        <a:lnSpc>
                          <a:spcPct val="115000"/>
                        </a:lnSpc>
                        <a:spcBef>
                          <a:spcPts val="0"/>
                        </a:spcBef>
                        <a:spcAft>
                          <a:spcPts val="0"/>
                        </a:spcAft>
                        <a:buClrTx/>
                        <a:buSzTx/>
                        <a:buFontTx/>
                        <a:buNone/>
                        <a:tabLst/>
                        <a:defRPr/>
                      </a:pPr>
                      <a:r>
                        <a:rPr lang="en-US" sz="1800" dirty="0">
                          <a:effectLst/>
                        </a:rPr>
                        <a:t>&gt;4 month</a:t>
                      </a:r>
                      <a:endParaRPr lang="en-US" sz="2800" dirty="0">
                        <a:effectLst/>
                        <a:latin typeface="Calibri" panose="020F0502020204030204" pitchFamily="34" charset="0"/>
                        <a:ea typeface="Calibri" panose="020F0502020204030204" pitchFamily="34" charset="0"/>
                        <a:cs typeface="Vrinda" panose="020B0502040204020203" pitchFamily="34" charset="0"/>
                      </a:endParaRPr>
                    </a:p>
                    <a:p>
                      <a:pPr marL="38100" marR="38100" algn="ctr">
                        <a:lnSpc>
                          <a:spcPct val="115000"/>
                        </a:lnSpc>
                        <a:spcBef>
                          <a:spcPts val="0"/>
                        </a:spcBef>
                        <a:spcAft>
                          <a:spcPts val="0"/>
                        </a:spcAft>
                      </a:pP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tc>
                <a:tc>
                  <a:txBody>
                    <a:bodyPr/>
                    <a:lstStyle/>
                    <a:p>
                      <a:pPr marL="38100" marR="38100" algn="ctr">
                        <a:lnSpc>
                          <a:spcPct val="115000"/>
                        </a:lnSpc>
                        <a:spcBef>
                          <a:spcPts val="0"/>
                        </a:spcBef>
                        <a:spcAft>
                          <a:spcPts val="0"/>
                        </a:spcAft>
                      </a:pPr>
                      <a:r>
                        <a:rPr lang="en-US" sz="1200">
                          <a:effectLst/>
                        </a:rPr>
                        <a:t>1</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38100" marR="38100" algn="ctr">
                        <a:lnSpc>
                          <a:spcPct val="115000"/>
                        </a:lnSpc>
                        <a:spcBef>
                          <a:spcPts val="0"/>
                        </a:spcBef>
                        <a:spcAft>
                          <a:spcPts val="0"/>
                        </a:spcAft>
                      </a:pPr>
                      <a:r>
                        <a:rPr lang="en-US" sz="1200">
                          <a:effectLst/>
                        </a:rPr>
                        <a:t>0</a:t>
                      </a:r>
                      <a:endParaRPr lang="en-US" sz="180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38100" marR="38100" algn="ctr">
                        <a:lnSpc>
                          <a:spcPct val="115000"/>
                        </a:lnSpc>
                        <a:spcBef>
                          <a:spcPts val="0"/>
                        </a:spcBef>
                        <a:spcAft>
                          <a:spcPts val="0"/>
                        </a:spcAft>
                      </a:pPr>
                      <a:r>
                        <a:rPr lang="en-US" sz="1200" dirty="0">
                          <a:effectLst/>
                        </a:rPr>
                        <a:t>1</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38100" marR="38100" algn="ctr">
                        <a:lnSpc>
                          <a:spcPct val="115000"/>
                        </a:lnSpc>
                        <a:spcBef>
                          <a:spcPts val="0"/>
                        </a:spcBef>
                        <a:spcAft>
                          <a:spcPts val="0"/>
                        </a:spcAft>
                      </a:pPr>
                      <a:r>
                        <a:rPr lang="en-US" sz="1200" dirty="0">
                          <a:effectLst/>
                        </a:rPr>
                        <a:t>2</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tc>
                  <a:txBody>
                    <a:bodyPr/>
                    <a:lstStyle/>
                    <a:p>
                      <a:pPr marL="38100" marR="38100" algn="ctr">
                        <a:lnSpc>
                          <a:spcPct val="115000"/>
                        </a:lnSpc>
                        <a:spcBef>
                          <a:spcPts val="0"/>
                        </a:spcBef>
                        <a:spcAft>
                          <a:spcPts val="0"/>
                        </a:spcAft>
                      </a:pPr>
                      <a:r>
                        <a:rPr lang="en-US" sz="1200" dirty="0">
                          <a:effectLst/>
                        </a:rPr>
                        <a:t>4</a:t>
                      </a:r>
                      <a:endParaRPr lang="en-US" sz="1800" dirty="0">
                        <a:effectLst/>
                        <a:latin typeface="Calibri" panose="020F0502020204030204" pitchFamily="34" charset="0"/>
                        <a:ea typeface="Calibri" panose="020F0502020204030204" pitchFamily="34" charset="0"/>
                        <a:cs typeface="Vrinda" panose="020B0502040204020203" pitchFamily="34" charset="0"/>
                      </a:endParaRPr>
                    </a:p>
                  </a:txBody>
                  <a:tcPr marL="0" marR="0" marT="0" marB="0" anchor="ctr"/>
                </a:tc>
                <a:extLst>
                  <a:ext uri="{0D108BD9-81ED-4DB2-BD59-A6C34878D82A}">
                    <a16:rowId xmlns:a16="http://schemas.microsoft.com/office/drawing/2014/main" val="1534939802"/>
                  </a:ext>
                </a:extLst>
              </a:tr>
            </a:tbl>
          </a:graphicData>
        </a:graphic>
      </p:graphicFrame>
      <p:sp>
        <p:nvSpPr>
          <p:cNvPr id="6" name="Rectangle 1"/>
          <p:cNvSpPr>
            <a:spLocks noChangeArrowheads="1"/>
          </p:cNvSpPr>
          <p:nvPr/>
        </p:nvSpPr>
        <p:spPr bwMode="auto">
          <a:xfrm>
            <a:off x="6193594" y="3167434"/>
            <a:ext cx="977238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3" name="Slide Number Placeholder 2"/>
          <p:cNvSpPr>
            <a:spLocks noGrp="1"/>
          </p:cNvSpPr>
          <p:nvPr>
            <p:ph type="sldNum" sz="quarter" idx="12"/>
          </p:nvPr>
        </p:nvSpPr>
        <p:spPr/>
        <p:txBody>
          <a:bodyPr/>
          <a:lstStyle/>
          <a:p>
            <a:fld id="{61C12E5F-1197-47A0-A924-F29AAC3C2767}" type="slidenum">
              <a:rPr lang="en-US" smtClean="0"/>
              <a:t>19</a:t>
            </a:fld>
            <a:endParaRPr lang="en-US"/>
          </a:p>
        </p:txBody>
      </p:sp>
      <p:sp>
        <p:nvSpPr>
          <p:cNvPr id="8" name="TextBox 7"/>
          <p:cNvSpPr txBox="1"/>
          <p:nvPr/>
        </p:nvSpPr>
        <p:spPr>
          <a:xfrm>
            <a:off x="7172330" y="691242"/>
            <a:ext cx="3528291"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t>Vegetable Garden</a:t>
            </a:r>
          </a:p>
        </p:txBody>
      </p:sp>
    </p:spTree>
    <p:extLst>
      <p:ext uri="{BB962C8B-B14F-4D97-AF65-F5344CB8AC3E}">
        <p14:creationId xmlns:p14="http://schemas.microsoft.com/office/powerpoint/2010/main" val="6830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C12E5F-1197-47A0-A924-F29AAC3C2767}" type="slidenum">
              <a:rPr lang="en-US" smtClean="0"/>
              <a:t>2</a:t>
            </a:fld>
            <a:endParaRPr lang="en-US"/>
          </a:p>
        </p:txBody>
      </p:sp>
      <p:sp>
        <p:nvSpPr>
          <p:cNvPr id="5" name="Rectangle 4"/>
          <p:cNvSpPr/>
          <p:nvPr/>
        </p:nvSpPr>
        <p:spPr>
          <a:xfrm>
            <a:off x="679593" y="2024290"/>
            <a:ext cx="11346152" cy="1749774"/>
          </a:xfrm>
          <a:prstGeom prst="rect">
            <a:avLst/>
          </a:prstGeom>
        </p:spPr>
        <p:txBody>
          <a:bodyPr wrap="square">
            <a:spAutoFit/>
          </a:bodyPr>
          <a:lstStyle/>
          <a:p>
            <a:pPr algn="ctr">
              <a:lnSpc>
                <a:spcPct val="107000"/>
              </a:lnSpc>
              <a:spcAft>
                <a:spcPts val="800"/>
              </a:spcAft>
            </a:pPr>
            <a:r>
              <a:rPr lang="en-US" sz="3200" b="1" dirty="0" smtClean="0">
                <a:solidFill>
                  <a:srgbClr val="0070C0"/>
                </a:solidFill>
                <a:latin typeface="Times New Roman" panose="02020603050405020304" pitchFamily="18" charset="0"/>
                <a:ea typeface="Calibri" panose="020F0502020204030204" pitchFamily="34" charset="0"/>
                <a:cs typeface="Vrinda" panose="020B0502040204020203" pitchFamily="34" charset="0"/>
              </a:rPr>
              <a:t>PROJECT TITLE</a:t>
            </a:r>
          </a:p>
          <a:p>
            <a:pPr algn="ctr">
              <a:lnSpc>
                <a:spcPct val="107000"/>
              </a:lnSpc>
              <a:spcAft>
                <a:spcPts val="800"/>
              </a:spcAft>
            </a:pPr>
            <a:r>
              <a:rPr lang="en-US" sz="3200" b="1" dirty="0" smtClean="0">
                <a:latin typeface="Times New Roman" panose="02020603050405020304" pitchFamily="18" charset="0"/>
                <a:ea typeface="Calibri" panose="020F0502020204030204" pitchFamily="34" charset="0"/>
                <a:cs typeface="Vrinda" panose="020B0502040204020203" pitchFamily="34" charset="0"/>
              </a:rPr>
              <a:t>Assessing </a:t>
            </a:r>
            <a:r>
              <a:rPr lang="en-US" sz="3200" b="1" dirty="0">
                <a:latin typeface="Times New Roman" panose="02020603050405020304" pitchFamily="18" charset="0"/>
                <a:ea typeface="Calibri" panose="020F0502020204030204" pitchFamily="34" charset="0"/>
                <a:cs typeface="Vrinda" panose="020B0502040204020203" pitchFamily="34" charset="0"/>
              </a:rPr>
              <a:t>the impact of flood on farming in the rural area: A case study of </a:t>
            </a:r>
            <a:r>
              <a:rPr lang="en-US" sz="3200" b="1" dirty="0" err="1">
                <a:latin typeface="Times New Roman" panose="02020603050405020304" pitchFamily="18" charset="0"/>
                <a:ea typeface="Calibri" panose="020F0502020204030204" pitchFamily="34" charset="0"/>
                <a:cs typeface="Vrinda" panose="020B0502040204020203" pitchFamily="34" charset="0"/>
              </a:rPr>
              <a:t>Talukkanupur</a:t>
            </a:r>
            <a:r>
              <a:rPr lang="en-US" sz="3200" b="1" dirty="0">
                <a:latin typeface="Times New Roman" panose="02020603050405020304" pitchFamily="18" charset="0"/>
                <a:ea typeface="Calibri" panose="020F0502020204030204" pitchFamily="34" charset="0"/>
                <a:cs typeface="Vrinda" panose="020B0502040204020203" pitchFamily="34" charset="0"/>
              </a:rPr>
              <a:t> Union, </a:t>
            </a:r>
            <a:r>
              <a:rPr lang="en-US" sz="3200" b="1" dirty="0" err="1">
                <a:latin typeface="Times New Roman" panose="02020603050405020304" pitchFamily="18" charset="0"/>
                <a:ea typeface="Calibri" panose="020F0502020204030204" pitchFamily="34" charset="0"/>
                <a:cs typeface="Vrinda" panose="020B0502040204020203" pitchFamily="34" charset="0"/>
              </a:rPr>
              <a:t>Gaibandha</a:t>
            </a:r>
            <a:r>
              <a:rPr lang="en-US" sz="3200" b="1" dirty="0">
                <a:latin typeface="Times New Roman" panose="02020603050405020304" pitchFamily="18" charset="0"/>
                <a:ea typeface="Calibri" panose="020F0502020204030204" pitchFamily="34" charset="0"/>
                <a:cs typeface="Vrinda" panose="020B0502040204020203" pitchFamily="34" charset="0"/>
              </a:rPr>
              <a:t>.</a:t>
            </a:r>
            <a:endParaRPr lang="en-US" sz="20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2604065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sp>
        <p:nvSpPr>
          <p:cNvPr id="6" name="Rectangle 1"/>
          <p:cNvSpPr>
            <a:spLocks noChangeArrowheads="1"/>
          </p:cNvSpPr>
          <p:nvPr/>
        </p:nvSpPr>
        <p:spPr bwMode="auto">
          <a:xfrm>
            <a:off x="6193594" y="3167434"/>
            <a:ext cx="977238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Chart 6">
            <a:extLst>
              <a:ext uri="{FF2B5EF4-FFF2-40B4-BE49-F238E27FC236}">
                <a16:creationId xmlns:a16="http://schemas.microsoft.com/office/drawing/2014/main" id="{00000000-0008-0000-0200-000004000000}"/>
              </a:ext>
            </a:extLst>
          </p:cNvPr>
          <p:cNvGraphicFramePr/>
          <p:nvPr>
            <p:extLst>
              <p:ext uri="{D42A27DB-BD31-4B8C-83A1-F6EECF244321}">
                <p14:modId xmlns:p14="http://schemas.microsoft.com/office/powerpoint/2010/main" val="2946846110"/>
              </p:ext>
            </p:extLst>
          </p:nvPr>
        </p:nvGraphicFramePr>
        <p:xfrm>
          <a:off x="2281788" y="1795406"/>
          <a:ext cx="8881353" cy="431908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61C12E5F-1197-47A0-A924-F29AAC3C2767}" type="slidenum">
              <a:rPr lang="en-US" smtClean="0"/>
              <a:t>20</a:t>
            </a:fld>
            <a:endParaRPr lang="en-US"/>
          </a:p>
        </p:txBody>
      </p:sp>
    </p:spTree>
    <p:extLst>
      <p:ext uri="{BB962C8B-B14F-4D97-AF65-F5344CB8AC3E}">
        <p14:creationId xmlns:p14="http://schemas.microsoft.com/office/powerpoint/2010/main" val="1734903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5834" y="596401"/>
            <a:ext cx="8911687" cy="1280890"/>
          </a:xfrm>
        </p:spPr>
        <p:txBody>
          <a:bodyPr/>
          <a:lstStyle/>
          <a:p>
            <a:r>
              <a:rPr lang="en-US" dirty="0"/>
              <a:t>Findings</a:t>
            </a:r>
          </a:p>
        </p:txBody>
      </p:sp>
      <p:sp>
        <p:nvSpPr>
          <p:cNvPr id="3" name="Slide Number Placeholder 2"/>
          <p:cNvSpPr>
            <a:spLocks noGrp="1"/>
          </p:cNvSpPr>
          <p:nvPr>
            <p:ph type="sldNum" sz="quarter" idx="12"/>
          </p:nvPr>
        </p:nvSpPr>
        <p:spPr/>
        <p:txBody>
          <a:bodyPr/>
          <a:lstStyle/>
          <a:p>
            <a:fld id="{61C12E5F-1197-47A0-A924-F29AAC3C2767}" type="slidenum">
              <a:rPr lang="en-US" smtClean="0"/>
              <a:t>21</a:t>
            </a:fld>
            <a:endParaRPr lang="en-US"/>
          </a:p>
        </p:txBody>
      </p:sp>
      <p:sp>
        <p:nvSpPr>
          <p:cNvPr id="4" name="TextBox 3"/>
          <p:cNvSpPr txBox="1"/>
          <p:nvPr/>
        </p:nvSpPr>
        <p:spPr>
          <a:xfrm>
            <a:off x="1874982" y="1729509"/>
            <a:ext cx="8155709" cy="383181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Almost all type of farming land affected by flood in July-August and sometimes the flood effects remains more than 4 months.</a:t>
            </a:r>
          </a:p>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Most of the farming field face water logging or become flooded away.</a:t>
            </a:r>
          </a:p>
          <a:p>
            <a:pPr marL="285750" indent="-285750" algn="just">
              <a:lnSpc>
                <a:spcPct val="150000"/>
              </a:lnSpc>
              <a:buFont typeface="Arial" panose="020B0604020202020204" pitchFamily="34" charset="0"/>
              <a:buChar char="•"/>
            </a:pPr>
            <a:r>
              <a:rPr lang="en-US" dirty="0" err="1">
                <a:latin typeface="Calibri" panose="020F0502020204030204" pitchFamily="34" charset="0"/>
                <a:cs typeface="Calibri" panose="020F0502020204030204" pitchFamily="34" charset="0"/>
              </a:rPr>
              <a:t>K</a:t>
            </a:r>
            <a:r>
              <a:rPr lang="en-US" dirty="0" err="1" smtClean="0">
                <a:latin typeface="Calibri" panose="020F0502020204030204" pitchFamily="34" charset="0"/>
                <a:cs typeface="Calibri" panose="020F0502020204030204" pitchFamily="34" charset="0"/>
              </a:rPr>
              <a:t>atcha</a:t>
            </a:r>
            <a:r>
              <a:rPr lang="en-US" dirty="0" smtClean="0">
                <a:latin typeface="Calibri" panose="020F0502020204030204" pitchFamily="34" charset="0"/>
                <a:cs typeface="Calibri" panose="020F0502020204030204" pitchFamily="34" charset="0"/>
              </a:rPr>
              <a:t> livestock farms are affected more badly than </a:t>
            </a:r>
            <a:r>
              <a:rPr lang="en-US" dirty="0" err="1" smtClean="0">
                <a:latin typeface="Calibri" panose="020F0502020204030204" pitchFamily="34" charset="0"/>
                <a:cs typeface="Calibri" panose="020F0502020204030204" pitchFamily="34" charset="0"/>
              </a:rPr>
              <a:t>pacca</a:t>
            </a:r>
            <a:r>
              <a:rPr lang="en-US" dirty="0" smtClean="0">
                <a:latin typeface="Calibri" panose="020F0502020204030204" pitchFamily="34" charset="0"/>
                <a:cs typeface="Calibri" panose="020F0502020204030204" pitchFamily="34" charset="0"/>
              </a:rPr>
              <a:t> ones.</a:t>
            </a:r>
          </a:p>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When the effect last for too long the farming field become unsuitable for next season also.</a:t>
            </a:r>
          </a:p>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These effect make a huge impact on the output of the farming production.</a:t>
            </a:r>
          </a:p>
          <a:p>
            <a:pPr marL="285750" indent="-285750" algn="just">
              <a:lnSpc>
                <a:spcPct val="150000"/>
              </a:lnSpc>
              <a:buFont typeface="Arial" panose="020B0604020202020204" pitchFamily="34" charset="0"/>
              <a:buChar char="•"/>
            </a:pPr>
            <a:r>
              <a:rPr lang="en-US" dirty="0" smtClean="0">
                <a:latin typeface="Calibri" panose="020F0502020204030204" pitchFamily="34" charset="0"/>
                <a:cs typeface="Calibri" panose="020F0502020204030204" pitchFamily="34" charset="0"/>
              </a:rPr>
              <a:t>The expected outcome do not come and so farmers face a huge loss.</a:t>
            </a:r>
          </a:p>
          <a:p>
            <a:pPr>
              <a:lnSpc>
                <a:spcPct val="150000"/>
              </a:lnSpc>
            </a:pPr>
            <a:endParaRPr lang="en-US" dirty="0"/>
          </a:p>
        </p:txBody>
      </p:sp>
    </p:spTree>
    <p:extLst>
      <p:ext uri="{BB962C8B-B14F-4D97-AF65-F5344CB8AC3E}">
        <p14:creationId xmlns:p14="http://schemas.microsoft.com/office/powerpoint/2010/main" val="1908847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a:t>
            </a:r>
            <a:endParaRPr lang="en-US" dirty="0"/>
          </a:p>
        </p:txBody>
      </p:sp>
      <p:sp>
        <p:nvSpPr>
          <p:cNvPr id="4" name="Slide Number Placeholder 3"/>
          <p:cNvSpPr>
            <a:spLocks noGrp="1"/>
          </p:cNvSpPr>
          <p:nvPr>
            <p:ph type="sldNum" sz="quarter" idx="12"/>
          </p:nvPr>
        </p:nvSpPr>
        <p:spPr/>
        <p:txBody>
          <a:bodyPr/>
          <a:lstStyle/>
          <a:p>
            <a:fld id="{61C12E5F-1197-47A0-A924-F29AAC3C2767}" type="slidenum">
              <a:rPr lang="en-US" smtClean="0"/>
              <a:t>22</a:t>
            </a:fld>
            <a:endParaRPr lang="en-US"/>
          </a:p>
        </p:txBody>
      </p:sp>
    </p:spTree>
    <p:extLst>
      <p:ext uri="{BB962C8B-B14F-4D97-AF65-F5344CB8AC3E}">
        <p14:creationId xmlns:p14="http://schemas.microsoft.com/office/powerpoint/2010/main" val="3134581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2980" y="2312459"/>
            <a:ext cx="10058400" cy="4023360"/>
          </a:xfrm>
        </p:spPr>
        <p:txBody>
          <a:bodyPr>
            <a:normAutofit/>
          </a:bodyPr>
          <a:lstStyle/>
          <a:p>
            <a:pPr algn="ctr"/>
            <a:r>
              <a:rPr lang="en-US" sz="8000" dirty="0"/>
              <a:t>Thank You</a:t>
            </a:r>
          </a:p>
        </p:txBody>
      </p:sp>
      <p:sp>
        <p:nvSpPr>
          <p:cNvPr id="2" name="Slide Number Placeholder 1"/>
          <p:cNvSpPr>
            <a:spLocks noGrp="1"/>
          </p:cNvSpPr>
          <p:nvPr>
            <p:ph type="sldNum" sz="quarter" idx="12"/>
          </p:nvPr>
        </p:nvSpPr>
        <p:spPr/>
        <p:txBody>
          <a:bodyPr/>
          <a:lstStyle/>
          <a:p>
            <a:fld id="{61C12E5F-1197-47A0-A924-F29AAC3C2767}" type="slidenum">
              <a:rPr lang="en-US" smtClean="0"/>
              <a:t>23</a:t>
            </a:fld>
            <a:endParaRPr lang="en-US"/>
          </a:p>
        </p:txBody>
      </p:sp>
    </p:spTree>
    <p:extLst>
      <p:ext uri="{BB962C8B-B14F-4D97-AF65-F5344CB8AC3E}">
        <p14:creationId xmlns:p14="http://schemas.microsoft.com/office/powerpoint/2010/main" val="4136617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4385" y="579925"/>
            <a:ext cx="10056553" cy="933797"/>
          </a:xfrm>
        </p:spPr>
        <p:txBody>
          <a:bodyPr/>
          <a:lstStyle/>
          <a:p>
            <a:r>
              <a:rPr lang="en-US" dirty="0"/>
              <a:t>Introduction</a:t>
            </a:r>
          </a:p>
        </p:txBody>
      </p:sp>
      <p:sp>
        <p:nvSpPr>
          <p:cNvPr id="3" name="Content Placeholder 2"/>
          <p:cNvSpPr>
            <a:spLocks noGrp="1"/>
          </p:cNvSpPr>
          <p:nvPr>
            <p:ph idx="1"/>
          </p:nvPr>
        </p:nvSpPr>
        <p:spPr>
          <a:xfrm>
            <a:off x="1095432" y="1513723"/>
            <a:ext cx="6718532" cy="4711586"/>
          </a:xfrm>
        </p:spPr>
        <p:txBody>
          <a:bodyPr>
            <a:normAutofit lnSpcReduction="10000"/>
          </a:bodyPr>
          <a:lstStyle/>
          <a:p>
            <a:r>
              <a:rPr lang="en-US" sz="2400" b="1" dirty="0"/>
              <a:t>Background</a:t>
            </a:r>
          </a:p>
          <a:p>
            <a:pPr algn="just"/>
            <a:r>
              <a:rPr lang="en-US" dirty="0"/>
              <a:t>Flood has a huge impact on the rural livelihood as well as the agricultural production including livestock’s. </a:t>
            </a:r>
            <a:r>
              <a:rPr lang="en-US" dirty="0" err="1"/>
              <a:t>Talukkanupur</a:t>
            </a:r>
            <a:r>
              <a:rPr lang="en-US" dirty="0"/>
              <a:t>, a union of </a:t>
            </a:r>
            <a:r>
              <a:rPr lang="en-US" dirty="0" err="1"/>
              <a:t>Gaibandha</a:t>
            </a:r>
            <a:r>
              <a:rPr lang="en-US" dirty="0"/>
              <a:t> district is one of the mostly affected areas in Bangladesh by flood where every year the agricultural production hampers by flood badly. This study can help the local government with valuable data for future necessary steps including farming development in the flood prone area.</a:t>
            </a:r>
            <a:br>
              <a:rPr lang="en-US" dirty="0"/>
            </a:br>
            <a:endParaRPr lang="en-US" dirty="0"/>
          </a:p>
          <a:p>
            <a:r>
              <a:rPr lang="en-US" sz="2400" b="1" dirty="0"/>
              <a:t>Objectives</a:t>
            </a:r>
          </a:p>
          <a:p>
            <a:pPr marL="514350" lvl="0" indent="-514350">
              <a:buFont typeface="+mj-lt"/>
              <a:buAutoNum type="romanUcPeriod"/>
            </a:pPr>
            <a:r>
              <a:rPr lang="en-US" dirty="0"/>
              <a:t>To find out the impact of flood on the farming field.</a:t>
            </a:r>
          </a:p>
          <a:p>
            <a:pPr marL="514350" lvl="0" indent="-514350">
              <a:buFont typeface="+mj-lt"/>
              <a:buAutoNum type="romanUcPeriod"/>
            </a:pPr>
            <a:r>
              <a:rPr lang="en-US" dirty="0"/>
              <a:t>To find out the outcome of the farming production before flood and after the flood.</a:t>
            </a:r>
          </a:p>
          <a:p>
            <a:pPr marL="514350" indent="-514350">
              <a:buFont typeface="+mj-lt"/>
              <a:buAutoNum type="romanUcPeriod"/>
            </a:pP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6869" y="972933"/>
            <a:ext cx="4061163" cy="25368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6869" y="3829050"/>
            <a:ext cx="4061163" cy="2433205"/>
          </a:xfrm>
          <a:prstGeom prst="rect">
            <a:avLst/>
          </a:prstGeom>
        </p:spPr>
      </p:pic>
      <p:sp>
        <p:nvSpPr>
          <p:cNvPr id="6" name="Slide Number Placeholder 5"/>
          <p:cNvSpPr>
            <a:spLocks noGrp="1"/>
          </p:cNvSpPr>
          <p:nvPr>
            <p:ph type="sldNum" sz="quarter" idx="12"/>
          </p:nvPr>
        </p:nvSpPr>
        <p:spPr/>
        <p:txBody>
          <a:bodyPr/>
          <a:lstStyle/>
          <a:p>
            <a:fld id="{61C12E5F-1197-47A0-A924-F29AAC3C2767}" type="slidenum">
              <a:rPr lang="en-US" smtClean="0"/>
              <a:t>3</a:t>
            </a:fld>
            <a:endParaRPr lang="en-US" dirty="0"/>
          </a:p>
        </p:txBody>
      </p:sp>
    </p:spTree>
    <p:extLst>
      <p:ext uri="{BB962C8B-B14F-4D97-AF65-F5344CB8AC3E}">
        <p14:creationId xmlns:p14="http://schemas.microsoft.com/office/powerpoint/2010/main" val="2819380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Study Area</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97280" y="1869345"/>
            <a:ext cx="1970211" cy="2751645"/>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3067491" y="1869345"/>
            <a:ext cx="3354705" cy="2375535"/>
          </a:xfrm>
          <a:prstGeom prst="rect">
            <a:avLst/>
          </a:prstGeom>
        </p:spPr>
      </p:pic>
      <p:sp>
        <p:nvSpPr>
          <p:cNvPr id="7" name="TextBox 6"/>
          <p:cNvSpPr txBox="1"/>
          <p:nvPr/>
        </p:nvSpPr>
        <p:spPr>
          <a:xfrm>
            <a:off x="819150" y="4752975"/>
            <a:ext cx="2390775" cy="523220"/>
          </a:xfrm>
          <a:prstGeom prst="rect">
            <a:avLst/>
          </a:prstGeom>
          <a:noFill/>
        </p:spPr>
        <p:txBody>
          <a:bodyPr wrap="square" rtlCol="0">
            <a:spAutoFit/>
          </a:bodyPr>
          <a:lstStyle/>
          <a:p>
            <a:r>
              <a:rPr lang="en-US" sz="1400" dirty="0"/>
              <a:t>Figure 01: </a:t>
            </a:r>
            <a:r>
              <a:rPr lang="en-US" sz="1400" dirty="0" err="1"/>
              <a:t>Gaibandha</a:t>
            </a:r>
            <a:r>
              <a:rPr lang="en-US" sz="1400" dirty="0"/>
              <a:t> district in Bangladesh Map</a:t>
            </a:r>
          </a:p>
        </p:txBody>
      </p:sp>
      <p:sp>
        <p:nvSpPr>
          <p:cNvPr id="8" name="TextBox 7"/>
          <p:cNvSpPr txBox="1"/>
          <p:nvPr/>
        </p:nvSpPr>
        <p:spPr>
          <a:xfrm>
            <a:off x="3495675" y="4752975"/>
            <a:ext cx="2286000" cy="800219"/>
          </a:xfrm>
          <a:prstGeom prst="rect">
            <a:avLst/>
          </a:prstGeom>
          <a:noFill/>
        </p:spPr>
        <p:txBody>
          <a:bodyPr wrap="square" rtlCol="0">
            <a:spAutoFit/>
          </a:bodyPr>
          <a:lstStyle/>
          <a:p>
            <a:r>
              <a:rPr lang="en-US" sz="1400" i="1" dirty="0"/>
              <a:t>Figure 2: </a:t>
            </a:r>
            <a:r>
              <a:rPr lang="en-US" sz="1400" i="1" dirty="0" err="1"/>
              <a:t>Talukkanupur</a:t>
            </a:r>
            <a:r>
              <a:rPr lang="en-US" sz="1400" i="1" dirty="0"/>
              <a:t> Union</a:t>
            </a:r>
          </a:p>
          <a:p>
            <a:endParaRPr lang="en-US" dirty="0"/>
          </a:p>
        </p:txBody>
      </p:sp>
      <p:sp>
        <p:nvSpPr>
          <p:cNvPr id="9" name="TextBox 8"/>
          <p:cNvSpPr txBox="1"/>
          <p:nvPr/>
        </p:nvSpPr>
        <p:spPr>
          <a:xfrm>
            <a:off x="6915150" y="1869345"/>
            <a:ext cx="4429125" cy="3970318"/>
          </a:xfrm>
          <a:prstGeom prst="rect">
            <a:avLst/>
          </a:prstGeom>
          <a:noFill/>
        </p:spPr>
        <p:txBody>
          <a:bodyPr wrap="square" rtlCol="0">
            <a:spAutoFit/>
          </a:bodyPr>
          <a:lstStyle/>
          <a:p>
            <a:pPr algn="just"/>
            <a:r>
              <a:rPr lang="en-US" dirty="0"/>
              <a:t>Although </a:t>
            </a:r>
            <a:r>
              <a:rPr lang="en-US" dirty="0" err="1"/>
              <a:t>Talukkanupur</a:t>
            </a:r>
            <a:r>
              <a:rPr lang="en-US" dirty="0"/>
              <a:t> area of </a:t>
            </a:r>
            <a:r>
              <a:rPr lang="en-US" dirty="0" err="1"/>
              <a:t>Gaibandha</a:t>
            </a:r>
            <a:r>
              <a:rPr lang="en-US" dirty="0"/>
              <a:t> district is located in Bengal's broader flood-prone floodplain, its land structure and formation differ from those of the other areas of </a:t>
            </a:r>
            <a:r>
              <a:rPr lang="en-US" dirty="0" err="1"/>
              <a:t>Gaibandha</a:t>
            </a:r>
            <a:r>
              <a:rPr lang="en-US" dirty="0"/>
              <a:t> district due to changes in river flow and land raising caused by earthquakes. </a:t>
            </a:r>
          </a:p>
          <a:p>
            <a:pPr algn="just"/>
            <a:r>
              <a:rPr lang="en-US" dirty="0"/>
              <a:t>The entire </a:t>
            </a:r>
            <a:r>
              <a:rPr lang="en-US" dirty="0" err="1"/>
              <a:t>Talukkanupur</a:t>
            </a:r>
            <a:r>
              <a:rPr lang="en-US" dirty="0"/>
              <a:t> area is made up of fertile soils, which is ideal for growing a variety of agricultural grains. </a:t>
            </a:r>
          </a:p>
          <a:p>
            <a:pPr algn="just"/>
            <a:r>
              <a:rPr lang="en-US" dirty="0"/>
              <a:t>The area's main issue is river erosion and flooding produced by the Brahmaputra's rivers.</a:t>
            </a:r>
          </a:p>
          <a:p>
            <a:endParaRPr lang="en-US" dirty="0"/>
          </a:p>
        </p:txBody>
      </p:sp>
      <p:sp>
        <p:nvSpPr>
          <p:cNvPr id="3" name="Slide Number Placeholder 2"/>
          <p:cNvSpPr>
            <a:spLocks noGrp="1"/>
          </p:cNvSpPr>
          <p:nvPr>
            <p:ph type="sldNum" sz="quarter" idx="12"/>
          </p:nvPr>
        </p:nvSpPr>
        <p:spPr/>
        <p:txBody>
          <a:bodyPr/>
          <a:lstStyle/>
          <a:p>
            <a:fld id="{61C12E5F-1197-47A0-A924-F29AAC3C2767}" type="slidenum">
              <a:rPr lang="en-US" smtClean="0"/>
              <a:t>4</a:t>
            </a:fld>
            <a:endParaRPr lang="en-US"/>
          </a:p>
        </p:txBody>
      </p:sp>
    </p:spTree>
    <p:extLst>
      <p:ext uri="{BB962C8B-B14F-4D97-AF65-F5344CB8AC3E}">
        <p14:creationId xmlns:p14="http://schemas.microsoft.com/office/powerpoint/2010/main" val="2036489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1999" y="419505"/>
            <a:ext cx="8636001" cy="890455"/>
          </a:xfrm>
        </p:spPr>
        <p:txBody>
          <a:bodyPr>
            <a:normAutofit/>
          </a:bodyPr>
          <a:lstStyle/>
          <a:p>
            <a:r>
              <a:rPr lang="en-US" sz="3200" dirty="0"/>
              <a:t>Methodology</a:t>
            </a:r>
          </a:p>
        </p:txBody>
      </p:sp>
      <p:sp>
        <p:nvSpPr>
          <p:cNvPr id="4" name="Slide Number Placeholder 3"/>
          <p:cNvSpPr>
            <a:spLocks noGrp="1"/>
          </p:cNvSpPr>
          <p:nvPr>
            <p:ph type="sldNum" sz="quarter" idx="12"/>
          </p:nvPr>
        </p:nvSpPr>
        <p:spPr/>
        <p:txBody>
          <a:bodyPr/>
          <a:lstStyle/>
          <a:p>
            <a:fld id="{61C12E5F-1197-47A0-A924-F29AAC3C2767}" type="slidenum">
              <a:rPr lang="en-US" smtClean="0"/>
              <a:t>5</a:t>
            </a:fld>
            <a:endParaRPr lang="en-US"/>
          </a:p>
        </p:txBody>
      </p:sp>
      <p:sp>
        <p:nvSpPr>
          <p:cNvPr id="5" name="Rectangle 50"/>
          <p:cNvSpPr>
            <a:spLocks/>
          </p:cNvSpPr>
          <p:nvPr/>
        </p:nvSpPr>
        <p:spPr bwMode="auto">
          <a:xfrm>
            <a:off x="4285834" y="1061945"/>
            <a:ext cx="4029075" cy="3968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Topic Selection</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6" name="Rectangle 36"/>
          <p:cNvSpPr>
            <a:spLocks/>
          </p:cNvSpPr>
          <p:nvPr/>
        </p:nvSpPr>
        <p:spPr bwMode="auto">
          <a:xfrm>
            <a:off x="3115974" y="4202457"/>
            <a:ext cx="2994025" cy="63976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Primary source</a:t>
            </a:r>
            <a:endParaRPr kumimoji="0" lang="en-US" altLang="en-US"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(Questionnaire survey, FGD</a:t>
            </a:r>
            <a:r>
              <a:rPr kumimoji="0" lang="en-US" altLang="en-US" sz="1400" b="0" i="0" u="none" strike="noStrike" cap="none" normalizeH="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&amp;KII</a:t>
            </a:r>
            <a:r>
              <a:rPr kumimoji="0" lang="en-US" altLang="en-US" sz="14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0"/>
          <p:cNvSpPr>
            <a:spLocks/>
          </p:cNvSpPr>
          <p:nvPr/>
        </p:nvSpPr>
        <p:spPr bwMode="auto">
          <a:xfrm>
            <a:off x="4292670" y="3649510"/>
            <a:ext cx="4090194" cy="5175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a:t>
            </a:r>
            <a:r>
              <a:rPr kumimoji="0" lang="en-US" altLang="en-US" sz="1600" b="0" i="0" u="none" strike="noStrike" cap="none" normalizeH="0" baseline="0" dirty="0" smtClean="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collection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8" name="Rectangle 42"/>
          <p:cNvSpPr>
            <a:spLocks/>
          </p:cNvSpPr>
          <p:nvPr/>
        </p:nvSpPr>
        <p:spPr bwMode="auto">
          <a:xfrm>
            <a:off x="4295844" y="3113628"/>
            <a:ext cx="4068763" cy="4413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Pilot Survey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9" name="Rectangle 44"/>
          <p:cNvSpPr>
            <a:spLocks/>
          </p:cNvSpPr>
          <p:nvPr/>
        </p:nvSpPr>
        <p:spPr bwMode="auto">
          <a:xfrm>
            <a:off x="4281071" y="2484481"/>
            <a:ext cx="4084638" cy="5175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Preparing Questionnaire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0" name="Rectangle 46"/>
          <p:cNvSpPr>
            <a:spLocks/>
          </p:cNvSpPr>
          <p:nvPr/>
        </p:nvSpPr>
        <p:spPr bwMode="auto">
          <a:xfrm>
            <a:off x="4277589" y="1997294"/>
            <a:ext cx="4105275" cy="411162"/>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Site Selection</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1" name="Rectangle 30"/>
          <p:cNvSpPr>
            <a:spLocks/>
          </p:cNvSpPr>
          <p:nvPr/>
        </p:nvSpPr>
        <p:spPr bwMode="auto">
          <a:xfrm>
            <a:off x="4273926" y="6049969"/>
            <a:ext cx="4098925" cy="4730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Result and Findings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2" name="Rectangle 32"/>
          <p:cNvSpPr>
            <a:spLocks/>
          </p:cNvSpPr>
          <p:nvPr/>
        </p:nvSpPr>
        <p:spPr bwMode="auto">
          <a:xfrm>
            <a:off x="4281864" y="5542385"/>
            <a:ext cx="4068763" cy="44132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explanation and presentation</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3" name="Rectangle 34"/>
          <p:cNvSpPr>
            <a:spLocks/>
          </p:cNvSpPr>
          <p:nvPr/>
        </p:nvSpPr>
        <p:spPr bwMode="auto">
          <a:xfrm>
            <a:off x="4296152" y="4935454"/>
            <a:ext cx="4054475" cy="549275"/>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analysis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4" name="Rectangle 37"/>
          <p:cNvSpPr>
            <a:spLocks/>
          </p:cNvSpPr>
          <p:nvPr/>
        </p:nvSpPr>
        <p:spPr bwMode="auto">
          <a:xfrm>
            <a:off x="6530687" y="4227641"/>
            <a:ext cx="2520950" cy="639763"/>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Secondary source</a:t>
            </a:r>
            <a:endParaRPr kumimoji="0" lang="en-US" altLang="en-US"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(Google, BBS, Wikipedia)</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Text Box 48"/>
          <p:cNvSpPr txBox="1">
            <a:spLocks noChangeArrowheads="1"/>
          </p:cNvSpPr>
          <p:nvPr/>
        </p:nvSpPr>
        <p:spPr bwMode="auto">
          <a:xfrm>
            <a:off x="4285834" y="1545904"/>
            <a:ext cx="4075112" cy="36933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Study Objectives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26" name="Rectangle 22"/>
          <p:cNvSpPr>
            <a:spLocks noChangeArrowheads="1"/>
          </p:cNvSpPr>
          <p:nvPr/>
        </p:nvSpPr>
        <p:spPr bwMode="auto">
          <a:xfrm>
            <a:off x="2955637" y="115290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04704"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rgbClr val="2E74B5"/>
              </a:solidFill>
              <a:effectLst/>
              <a:latin typeface="Calibri Light" panose="020F0302020204030204" pitchFamily="34" charset="0"/>
              <a:ea typeface="Times New Roman" panose="02020603050405020304" pitchFamily="18" charset="0"/>
              <a:cs typeface="Vrinda"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34"/>
          <p:cNvSpPr>
            <a:spLocks noChangeArrowheads="1"/>
          </p:cNvSpPr>
          <p:nvPr/>
        </p:nvSpPr>
        <p:spPr bwMode="auto">
          <a:xfrm>
            <a:off x="2955637" y="16101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992945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4517" y="512462"/>
            <a:ext cx="8911687" cy="1280890"/>
          </a:xfrm>
        </p:spPr>
        <p:txBody>
          <a:bodyPr/>
          <a:lstStyle/>
          <a:p>
            <a:r>
              <a:rPr lang="en-US" dirty="0"/>
              <a:t>Data Analysis</a:t>
            </a:r>
          </a:p>
        </p:txBody>
      </p:sp>
      <p:graphicFrame>
        <p:nvGraphicFramePr>
          <p:cNvPr id="4" name="Content Placeholder 3">
            <a:extLst>
              <a:ext uri="{FF2B5EF4-FFF2-40B4-BE49-F238E27FC236}">
                <a16:creationId xmlns:a16="http://schemas.microsoft.com/office/drawing/2014/main" id="{00000000-0008-0000-0000-000006000000}"/>
              </a:ext>
            </a:extLst>
          </p:cNvPr>
          <p:cNvGraphicFramePr>
            <a:graphicFrameLocks noGrp="1"/>
          </p:cNvGraphicFramePr>
          <p:nvPr>
            <p:ph idx="1"/>
            <p:extLst>
              <p:ext uri="{D42A27DB-BD31-4B8C-83A1-F6EECF244321}">
                <p14:modId xmlns:p14="http://schemas.microsoft.com/office/powerpoint/2010/main" val="38818870"/>
              </p:ext>
            </p:extLst>
          </p:nvPr>
        </p:nvGraphicFramePr>
        <p:xfrm>
          <a:off x="1995826" y="1865745"/>
          <a:ext cx="8915400" cy="3890463"/>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61C12E5F-1197-47A0-A924-F29AAC3C2767}" type="slidenum">
              <a:rPr lang="en-US" smtClean="0"/>
              <a:t>6</a:t>
            </a:fld>
            <a:endParaRPr lang="en-US"/>
          </a:p>
        </p:txBody>
      </p:sp>
    </p:spTree>
    <p:extLst>
      <p:ext uri="{BB962C8B-B14F-4D97-AF65-F5344CB8AC3E}">
        <p14:creationId xmlns:p14="http://schemas.microsoft.com/office/powerpoint/2010/main" val="2814945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graphicFrame>
        <p:nvGraphicFramePr>
          <p:cNvPr id="4" name="Content Placeholder 3">
            <a:extLst>
              <a:ext uri="{FF2B5EF4-FFF2-40B4-BE49-F238E27FC236}">
                <a16:creationId xmlns:a16="http://schemas.microsoft.com/office/drawing/2014/main" id="{00000000-0008-0000-0000-000008000000}"/>
              </a:ext>
            </a:extLst>
          </p:cNvPr>
          <p:cNvGraphicFramePr>
            <a:graphicFrameLocks noGrp="1"/>
          </p:cNvGraphicFramePr>
          <p:nvPr>
            <p:ph idx="1"/>
            <p:extLst>
              <p:ext uri="{D42A27DB-BD31-4B8C-83A1-F6EECF244321}">
                <p14:modId xmlns:p14="http://schemas.microsoft.com/office/powerpoint/2010/main" val="920275917"/>
              </p:ext>
            </p:extLst>
          </p:nvPr>
        </p:nvGraphicFramePr>
        <p:xfrm>
          <a:off x="1096963" y="1846263"/>
          <a:ext cx="4500273" cy="40227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p:nvPr>
            <p:extLst>
              <p:ext uri="{D42A27DB-BD31-4B8C-83A1-F6EECF244321}">
                <p14:modId xmlns:p14="http://schemas.microsoft.com/office/powerpoint/2010/main" val="2697071596"/>
              </p:ext>
            </p:extLst>
          </p:nvPr>
        </p:nvGraphicFramePr>
        <p:xfrm>
          <a:off x="5525311" y="2003898"/>
          <a:ext cx="5979301" cy="3725694"/>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2"/>
          </p:nvPr>
        </p:nvSpPr>
        <p:spPr/>
        <p:txBody>
          <a:bodyPr/>
          <a:lstStyle/>
          <a:p>
            <a:fld id="{61C12E5F-1197-47A0-A924-F29AAC3C2767}" type="slidenum">
              <a:rPr lang="en-US" smtClean="0"/>
              <a:t>7</a:t>
            </a:fld>
            <a:endParaRPr lang="en-US"/>
          </a:p>
        </p:txBody>
      </p:sp>
      <p:sp>
        <p:nvSpPr>
          <p:cNvPr id="5" name="TextBox 4"/>
          <p:cNvSpPr txBox="1"/>
          <p:nvPr/>
        </p:nvSpPr>
        <p:spPr>
          <a:xfrm>
            <a:off x="7499928" y="783575"/>
            <a:ext cx="3528291"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t>Crop Field</a:t>
            </a:r>
          </a:p>
        </p:txBody>
      </p:sp>
    </p:spTree>
    <p:extLst>
      <p:ext uri="{BB962C8B-B14F-4D97-AF65-F5344CB8AC3E}">
        <p14:creationId xmlns:p14="http://schemas.microsoft.com/office/powerpoint/2010/main" val="3063802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66263632"/>
              </p:ext>
            </p:extLst>
          </p:nvPr>
        </p:nvGraphicFramePr>
        <p:xfrm>
          <a:off x="531164" y="1905000"/>
          <a:ext cx="4745442" cy="407264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p:nvPr>
            <p:extLst>
              <p:ext uri="{D42A27DB-BD31-4B8C-83A1-F6EECF244321}">
                <p14:modId xmlns:p14="http://schemas.microsoft.com/office/powerpoint/2010/main" val="978805715"/>
              </p:ext>
            </p:extLst>
          </p:nvPr>
        </p:nvGraphicFramePr>
        <p:xfrm>
          <a:off x="5753261" y="1905000"/>
          <a:ext cx="6172850" cy="4072648"/>
        </p:xfrm>
        <a:graphic>
          <a:graphicData uri="http://schemas.openxmlformats.org/drawingml/2006/chart">
            <c:chart xmlns:c="http://schemas.openxmlformats.org/drawingml/2006/chart" xmlns:r="http://schemas.openxmlformats.org/officeDocument/2006/relationships" r:id="rId3"/>
          </a:graphicData>
        </a:graphic>
      </p:graphicFrame>
      <p:sp>
        <p:nvSpPr>
          <p:cNvPr id="3" name="Slide Number Placeholder 2"/>
          <p:cNvSpPr>
            <a:spLocks noGrp="1"/>
          </p:cNvSpPr>
          <p:nvPr>
            <p:ph type="sldNum" sz="quarter" idx="12"/>
          </p:nvPr>
        </p:nvSpPr>
        <p:spPr/>
        <p:txBody>
          <a:bodyPr/>
          <a:lstStyle/>
          <a:p>
            <a:fld id="{61C12E5F-1197-47A0-A924-F29AAC3C2767}" type="slidenum">
              <a:rPr lang="en-US" smtClean="0"/>
              <a:t>8</a:t>
            </a:fld>
            <a:endParaRPr lang="en-US"/>
          </a:p>
        </p:txBody>
      </p:sp>
      <p:sp>
        <p:nvSpPr>
          <p:cNvPr id="6" name="TextBox 5"/>
          <p:cNvSpPr txBox="1"/>
          <p:nvPr/>
        </p:nvSpPr>
        <p:spPr>
          <a:xfrm>
            <a:off x="7499928" y="783575"/>
            <a:ext cx="3528291"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t>Crop Field</a:t>
            </a:r>
          </a:p>
        </p:txBody>
      </p:sp>
    </p:spTree>
    <p:extLst>
      <p:ext uri="{BB962C8B-B14F-4D97-AF65-F5344CB8AC3E}">
        <p14:creationId xmlns:p14="http://schemas.microsoft.com/office/powerpoint/2010/main" val="1528450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a:t>
            </a:r>
          </a:p>
        </p:txBody>
      </p:sp>
      <p:graphicFrame>
        <p:nvGraphicFramePr>
          <p:cNvPr id="7" name="Chart 6"/>
          <p:cNvGraphicFramePr/>
          <p:nvPr>
            <p:extLst>
              <p:ext uri="{D42A27DB-BD31-4B8C-83A1-F6EECF244321}">
                <p14:modId xmlns:p14="http://schemas.microsoft.com/office/powerpoint/2010/main" val="1364391753"/>
              </p:ext>
            </p:extLst>
          </p:nvPr>
        </p:nvGraphicFramePr>
        <p:xfrm>
          <a:off x="2476192" y="1741251"/>
          <a:ext cx="8029679" cy="444554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61C12E5F-1197-47A0-A924-F29AAC3C2767}" type="slidenum">
              <a:rPr lang="en-US" smtClean="0"/>
              <a:t>9</a:t>
            </a:fld>
            <a:endParaRPr lang="en-US"/>
          </a:p>
        </p:txBody>
      </p:sp>
      <p:sp>
        <p:nvSpPr>
          <p:cNvPr id="5" name="TextBox 4"/>
          <p:cNvSpPr txBox="1"/>
          <p:nvPr/>
        </p:nvSpPr>
        <p:spPr>
          <a:xfrm>
            <a:off x="7499928" y="783575"/>
            <a:ext cx="3528291" cy="523220"/>
          </a:xfrm>
          <a:prstGeom prst="rect">
            <a:avLst/>
          </a:prstGeom>
          <a:noFill/>
        </p:spPr>
        <p:txBody>
          <a:bodyPr wrap="square" rtlCol="0">
            <a:spAutoFit/>
          </a:bodyPr>
          <a:lstStyle/>
          <a:p>
            <a:pPr marL="285750" indent="-285750">
              <a:buFont typeface="Arial" panose="020B0604020202020204" pitchFamily="34" charset="0"/>
              <a:buChar char="•"/>
            </a:pPr>
            <a:r>
              <a:rPr lang="en-US" sz="2800" b="1" dirty="0"/>
              <a:t>Crop Field</a:t>
            </a:r>
          </a:p>
        </p:txBody>
      </p:sp>
    </p:spTree>
    <p:extLst>
      <p:ext uri="{BB962C8B-B14F-4D97-AF65-F5344CB8AC3E}">
        <p14:creationId xmlns:p14="http://schemas.microsoft.com/office/powerpoint/2010/main" val="26896519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143</TotalTime>
  <Words>852</Words>
  <Application>Microsoft Office PowerPoint</Application>
  <PresentationFormat>Widescreen</PresentationFormat>
  <Paragraphs>241</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Calibri Light</vt:lpstr>
      <vt:lpstr>Century Gothic</vt:lpstr>
      <vt:lpstr>Franklin Gothic Book</vt:lpstr>
      <vt:lpstr>Franklin Gothic Medium</vt:lpstr>
      <vt:lpstr>Times New Roman</vt:lpstr>
      <vt:lpstr>Vrinda</vt:lpstr>
      <vt:lpstr>Wingdings 3</vt:lpstr>
      <vt:lpstr>Wisp</vt:lpstr>
      <vt:lpstr>PowerPoint Presentation</vt:lpstr>
      <vt:lpstr>PowerPoint Presentation</vt:lpstr>
      <vt:lpstr>Introduction</vt:lpstr>
      <vt:lpstr>Study Area</vt:lpstr>
      <vt:lpstr>Methodology</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Findings</vt:lpstr>
      <vt:lpstr>Recommendation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20</cp:revision>
  <dcterms:created xsi:type="dcterms:W3CDTF">2021-08-08T09:11:56Z</dcterms:created>
  <dcterms:modified xsi:type="dcterms:W3CDTF">2021-08-10T05:47:53Z</dcterms:modified>
</cp:coreProperties>
</file>