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Amatic SC"/>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3920c33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3920c33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3920c33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3920c33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3920c33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3920c33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3920c33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3920c33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3920c33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3920c33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3920c338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3920c338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3920c33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3920c33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3920c33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3920c338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35a218fa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35a218fa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35a218fa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35a218fa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35a218fa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35a218fa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35a218fa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35a218fa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3920c33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3920c33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3920c33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3920c33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3920c33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3920c33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3920c33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3920c33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55425" y="1000125"/>
            <a:ext cx="4674000" cy="175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PROPERTY RENTAL MANAGEMENT SYSTEM</a:t>
            </a:r>
            <a:endParaRPr b="1">
              <a:latin typeface="Amatic SC"/>
              <a:ea typeface="Amatic SC"/>
              <a:cs typeface="Amatic SC"/>
              <a:sym typeface="Amatic SC"/>
            </a:endParaRPr>
          </a:p>
        </p:txBody>
      </p:sp>
      <p:sp>
        <p:nvSpPr>
          <p:cNvPr id="63" name="Google Shape;63;p13"/>
          <p:cNvSpPr txBox="1"/>
          <p:nvPr>
            <p:ph idx="1" type="subTitle"/>
          </p:nvPr>
        </p:nvSpPr>
        <p:spPr>
          <a:xfrm>
            <a:off x="1449400" y="2908425"/>
            <a:ext cx="5603100" cy="1800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Amatic SC"/>
                <a:ea typeface="Amatic SC"/>
                <a:cs typeface="Amatic SC"/>
                <a:sym typeface="Amatic SC"/>
              </a:rPr>
              <a:t>SRI VAISHNAVI AEKKATI - NUID : 002760439</a:t>
            </a:r>
            <a:endParaRPr>
              <a:latin typeface="Amatic SC"/>
              <a:ea typeface="Amatic SC"/>
              <a:cs typeface="Amatic SC"/>
              <a:sym typeface="Amatic SC"/>
            </a:endParaRPr>
          </a:p>
          <a:p>
            <a:pPr indent="0" lvl="0" marL="0" rtl="0" algn="ctr">
              <a:spcBef>
                <a:spcPts val="0"/>
              </a:spcBef>
              <a:spcAft>
                <a:spcPts val="0"/>
              </a:spcAft>
              <a:buNone/>
            </a:pPr>
            <a:r>
              <a:rPr lang="en-GB">
                <a:latin typeface="Amatic SC"/>
                <a:ea typeface="Amatic SC"/>
                <a:cs typeface="Amatic SC"/>
                <a:sym typeface="Amatic SC"/>
              </a:rPr>
              <a:t>AKSHITA PATHANIA </a:t>
            </a:r>
            <a:r>
              <a:rPr lang="en-GB">
                <a:latin typeface="Amatic SC"/>
                <a:ea typeface="Amatic SC"/>
                <a:cs typeface="Amatic SC"/>
                <a:sym typeface="Amatic SC"/>
              </a:rPr>
              <a:t>- NUID : 002728833</a:t>
            </a:r>
            <a:endParaRPr>
              <a:latin typeface="Amatic SC"/>
              <a:ea typeface="Amatic SC"/>
              <a:cs typeface="Amatic SC"/>
              <a:sym typeface="Amatic SC"/>
            </a:endParaRPr>
          </a:p>
          <a:p>
            <a:pPr indent="0" lvl="0" marL="0" rtl="0" algn="ctr">
              <a:spcBef>
                <a:spcPts val="0"/>
              </a:spcBef>
              <a:spcAft>
                <a:spcPts val="0"/>
              </a:spcAft>
              <a:buNone/>
            </a:pPr>
            <a:r>
              <a:rPr lang="en-GB">
                <a:latin typeface="Amatic SC"/>
                <a:ea typeface="Amatic SC"/>
                <a:cs typeface="Amatic SC"/>
                <a:sym typeface="Amatic SC"/>
              </a:rPr>
              <a:t> AMRUTHA EDARA </a:t>
            </a:r>
            <a:r>
              <a:rPr lang="en-GB">
                <a:latin typeface="Amatic SC"/>
                <a:ea typeface="Amatic SC"/>
                <a:cs typeface="Amatic SC"/>
                <a:sym typeface="Amatic SC"/>
              </a:rPr>
              <a:t>- NUID : 002776773</a:t>
            </a:r>
            <a:endParaRPr>
              <a:latin typeface="Amatic SC"/>
              <a:ea typeface="Amatic SC"/>
              <a:cs typeface="Amatic SC"/>
              <a:sym typeface="Amatic SC"/>
            </a:endParaRPr>
          </a:p>
          <a:p>
            <a:pPr indent="0" lvl="0" marL="0" rtl="0" algn="ctr">
              <a:spcBef>
                <a:spcPts val="0"/>
              </a:spcBef>
              <a:spcAft>
                <a:spcPts val="0"/>
              </a:spcAft>
              <a:buNone/>
            </a:pPr>
            <a:r>
              <a:rPr lang="en-GB">
                <a:latin typeface="Amatic SC"/>
                <a:ea typeface="Amatic SC"/>
                <a:cs typeface="Amatic SC"/>
                <a:sym typeface="Amatic SC"/>
              </a:rPr>
              <a:t>SAMPADA KASTURE </a:t>
            </a:r>
            <a:r>
              <a:rPr lang="en-GB">
                <a:latin typeface="Amatic SC"/>
                <a:ea typeface="Amatic SC"/>
                <a:cs typeface="Amatic SC"/>
                <a:sym typeface="Amatic SC"/>
              </a:rPr>
              <a:t>- NUID : 002743809</a:t>
            </a:r>
            <a:endParaRPr>
              <a:latin typeface="Amatic SC"/>
              <a:ea typeface="Amatic SC"/>
              <a:cs typeface="Amatic SC"/>
              <a:sym typeface="Amatic SC"/>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ROLES</a:t>
            </a:r>
            <a:endParaRPr b="1">
              <a:latin typeface="Amatic SC"/>
              <a:ea typeface="Amatic SC"/>
              <a:cs typeface="Amatic SC"/>
              <a:sym typeface="Amatic SC"/>
            </a:endParaRPr>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600"/>
          </a:p>
          <a:p>
            <a:pPr indent="-355600" lvl="0" marL="457200" rtl="0" algn="l">
              <a:spcBef>
                <a:spcPts val="1200"/>
              </a:spcBef>
              <a:spcAft>
                <a:spcPts val="0"/>
              </a:spcAft>
              <a:buSzPts val="2000"/>
              <a:buChar char="●"/>
            </a:pPr>
            <a:r>
              <a:rPr lang="en-GB" sz="2000"/>
              <a:t>ADMIN </a:t>
            </a:r>
            <a:endParaRPr sz="2000"/>
          </a:p>
          <a:p>
            <a:pPr indent="-355600" lvl="0" marL="457200" rtl="0" algn="l">
              <a:spcBef>
                <a:spcPts val="0"/>
              </a:spcBef>
              <a:spcAft>
                <a:spcPts val="0"/>
              </a:spcAft>
              <a:buSzPts val="2000"/>
              <a:buChar char="●"/>
            </a:pPr>
            <a:r>
              <a:rPr lang="en-GB" sz="2000"/>
              <a:t>MANAGER </a:t>
            </a:r>
            <a:endParaRPr sz="2000"/>
          </a:p>
          <a:p>
            <a:pPr indent="-355600" lvl="0" marL="457200" rtl="0" algn="l">
              <a:spcBef>
                <a:spcPts val="0"/>
              </a:spcBef>
              <a:spcAft>
                <a:spcPts val="0"/>
              </a:spcAft>
              <a:buSzPts val="2000"/>
              <a:buChar char="●"/>
            </a:pPr>
            <a:r>
              <a:rPr lang="en-GB" sz="2000"/>
              <a:t>OWNER</a:t>
            </a:r>
            <a:endParaRPr sz="2000"/>
          </a:p>
          <a:p>
            <a:pPr indent="-355600" lvl="0" marL="457200" rtl="0" algn="l">
              <a:spcBef>
                <a:spcPts val="0"/>
              </a:spcBef>
              <a:spcAft>
                <a:spcPts val="0"/>
              </a:spcAft>
              <a:buSzPts val="2000"/>
              <a:buChar char="●"/>
            </a:pPr>
            <a:r>
              <a:rPr lang="en-GB" sz="2000"/>
              <a:t>TENANT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VIEWS </a:t>
            </a:r>
            <a:endParaRPr b="1">
              <a:latin typeface="Amatic SC"/>
              <a:ea typeface="Amatic SC"/>
              <a:cs typeface="Amatic SC"/>
              <a:sym typeface="Amatic SC"/>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OWNER_UNITS</a:t>
            </a:r>
            <a:endParaRPr sz="155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MANAGER_UNIT_COUNT</a:t>
            </a:r>
            <a:endParaRPr sz="155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VACANT_UNITS</a:t>
            </a:r>
            <a:endParaRPr sz="155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OWNER_REVENUE</a:t>
            </a:r>
            <a:endParaRPr sz="155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TENANT_LEASE_DURATION</a:t>
            </a:r>
            <a:endParaRPr sz="155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MAIN_ISSUES_REPORTED</a:t>
            </a:r>
            <a:endParaRPr sz="155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GB" sz="1550">
                <a:latin typeface="Times New Roman"/>
                <a:ea typeface="Times New Roman"/>
                <a:cs typeface="Times New Roman"/>
                <a:sym typeface="Times New Roman"/>
              </a:rPr>
              <a:t>RESOLVED_MAIN_ISSUES</a:t>
            </a:r>
            <a:endParaRPr sz="1550">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PACKAGES</a:t>
            </a:r>
            <a:r>
              <a:rPr lang="en-GB"/>
              <a:t> </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MANAGE_MAINTENANCE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MANAGE_UNITS</a:t>
            </a:r>
            <a:endParaRPr sz="1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PROCEDURES </a:t>
            </a:r>
            <a:endParaRPr b="1">
              <a:latin typeface="Amatic SC"/>
              <a:ea typeface="Amatic SC"/>
              <a:cs typeface="Amatic SC"/>
              <a:sym typeface="Amatic SC"/>
            </a:endParaRPr>
          </a:p>
        </p:txBody>
      </p:sp>
      <p:sp>
        <p:nvSpPr>
          <p:cNvPr id="136" name="Google Shape;136;p25"/>
          <p:cNvSpPr txBox="1"/>
          <p:nvPr>
            <p:ph idx="1" type="body"/>
          </p:nvPr>
        </p:nvSpPr>
        <p:spPr>
          <a:xfrm>
            <a:off x="378750" y="1789500"/>
            <a:ext cx="8520600" cy="2474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ADD_MAINTENANCE</a:t>
            </a:r>
            <a:endParaRPr sz="2000"/>
          </a:p>
          <a:p>
            <a:pPr indent="-355600" lvl="0" marL="457200" rtl="0" algn="l">
              <a:spcBef>
                <a:spcPts val="0"/>
              </a:spcBef>
              <a:spcAft>
                <a:spcPts val="0"/>
              </a:spcAft>
              <a:buSzPts val="2000"/>
              <a:buChar char="●"/>
            </a:pPr>
            <a:r>
              <a:rPr lang="en-GB" sz="2000"/>
              <a:t>ADD_UNITS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FUNCTIONS</a:t>
            </a:r>
            <a:endParaRPr b="1">
              <a:latin typeface="Amatic SC"/>
              <a:ea typeface="Amatic SC"/>
              <a:cs typeface="Amatic SC"/>
              <a:sym typeface="Amatic SC"/>
            </a:endParaRPr>
          </a:p>
        </p:txBody>
      </p:sp>
      <p:sp>
        <p:nvSpPr>
          <p:cNvPr id="142" name="Google Shape;142;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GET_AVG_UNIT_PRICE</a:t>
            </a:r>
            <a:endParaRPr sz="1900"/>
          </a:p>
          <a:p>
            <a:pPr indent="-349250" lvl="0" marL="457200" rtl="0" algn="l">
              <a:spcBef>
                <a:spcPts val="0"/>
              </a:spcBef>
              <a:spcAft>
                <a:spcPts val="0"/>
              </a:spcAft>
              <a:buSzPts val="1900"/>
              <a:buChar char="●"/>
            </a:pPr>
            <a:r>
              <a:rPr lang="en-GB" sz="1900"/>
              <a:t>GET_UNRESOLVED_ISSUES</a:t>
            </a:r>
            <a:endParaRPr sz="1900"/>
          </a:p>
          <a:p>
            <a:pPr indent="-349250" lvl="0" marL="457200" rtl="0" algn="l">
              <a:spcBef>
                <a:spcPts val="0"/>
              </a:spcBef>
              <a:spcAft>
                <a:spcPts val="0"/>
              </a:spcAft>
              <a:buSzPts val="1900"/>
              <a:buChar char="●"/>
            </a:pPr>
            <a:r>
              <a:rPr lang="en-GB" sz="1900"/>
              <a:t>GET_VACANT_UNITS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TRIGGERS</a:t>
            </a:r>
            <a:endParaRPr/>
          </a:p>
        </p:txBody>
      </p:sp>
      <p:sp>
        <p:nvSpPr>
          <p:cNvPr id="148" name="Google Shape;148;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CHECK_PROPERTY</a:t>
            </a:r>
            <a:endParaRPr sz="2200"/>
          </a:p>
          <a:p>
            <a:pPr indent="-368300" lvl="0" marL="457200" rtl="0" algn="l">
              <a:spcBef>
                <a:spcPts val="0"/>
              </a:spcBef>
              <a:spcAft>
                <a:spcPts val="0"/>
              </a:spcAft>
              <a:buSzPts val="2200"/>
              <a:buChar char="●"/>
            </a:pPr>
            <a:r>
              <a:rPr lang="en-GB" sz="2200"/>
              <a:t>DISPLAY_MAIN_DIFFERENCE</a:t>
            </a:r>
            <a:endParaRPr sz="2200"/>
          </a:p>
          <a:p>
            <a:pPr indent="-368300" lvl="0" marL="457200" rtl="0" algn="l">
              <a:spcBef>
                <a:spcPts val="0"/>
              </a:spcBef>
              <a:spcAft>
                <a:spcPts val="0"/>
              </a:spcAft>
              <a:buSzPts val="2200"/>
              <a:buChar char="●"/>
            </a:pPr>
            <a:r>
              <a:rPr lang="en-GB" sz="2200"/>
              <a:t>UPDATING_MAINTENANCE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TASKS</a:t>
            </a:r>
            <a:endParaRPr b="1">
              <a:latin typeface="Amatic SC"/>
              <a:ea typeface="Amatic SC"/>
              <a:cs typeface="Amatic SC"/>
              <a:sym typeface="Amatic SC"/>
            </a:endParaRPr>
          </a:p>
        </p:txBody>
      </p:sp>
      <p:sp>
        <p:nvSpPr>
          <p:cNvPr id="154" name="Google Shape;154;p28"/>
          <p:cNvSpPr txBox="1"/>
          <p:nvPr>
            <p:ph idx="1" type="body"/>
          </p:nvPr>
        </p:nvSpPr>
        <p:spPr>
          <a:xfrm>
            <a:off x="311700" y="1059200"/>
            <a:ext cx="8520600" cy="3660300"/>
          </a:xfrm>
          <a:prstGeom prst="rect">
            <a:avLst/>
          </a:prstGeom>
        </p:spPr>
        <p:txBody>
          <a:bodyPr anchorCtr="0" anchor="t" bIns="91425" lIns="91425" spcFirstLastPara="1" rIns="91425" wrap="square" tIns="91425">
            <a:normAutofit lnSpcReduction="20000"/>
          </a:bodyPr>
          <a:lstStyle/>
          <a:p>
            <a:pPr indent="-342900" lvl="0" marL="457200" rtl="0" algn="l">
              <a:lnSpc>
                <a:spcPct val="95000"/>
              </a:lnSpc>
              <a:spcBef>
                <a:spcPts val="0"/>
              </a:spcBef>
              <a:spcAft>
                <a:spcPts val="0"/>
              </a:spcAft>
              <a:buSzPts val="1800"/>
              <a:buChar char="●"/>
            </a:pPr>
            <a:r>
              <a:rPr lang="en-GB"/>
              <a:t>ER DIAGRAM									-  </a:t>
            </a:r>
            <a:r>
              <a:rPr lang="en-GB" sz="1700"/>
              <a:t>SAMPADA</a:t>
            </a:r>
            <a:endParaRPr sz="1700"/>
          </a:p>
          <a:p>
            <a:pPr indent="-336550" lvl="0" marL="457200" rtl="0" algn="l">
              <a:lnSpc>
                <a:spcPct val="95000"/>
              </a:lnSpc>
              <a:spcBef>
                <a:spcPts val="0"/>
              </a:spcBef>
              <a:spcAft>
                <a:spcPts val="0"/>
              </a:spcAft>
              <a:buSzPts val="1700"/>
              <a:buChar char="●"/>
            </a:pPr>
            <a:r>
              <a:rPr lang="en-GB" sz="1700"/>
              <a:t>DFD 										-  </a:t>
            </a:r>
            <a:r>
              <a:rPr lang="en-GB" sz="1600"/>
              <a:t>AMRUTHA</a:t>
            </a:r>
            <a:endParaRPr sz="1700"/>
          </a:p>
          <a:p>
            <a:pPr indent="-342900" lvl="0" marL="457200" rtl="0" algn="l">
              <a:lnSpc>
                <a:spcPct val="95000"/>
              </a:lnSpc>
              <a:spcBef>
                <a:spcPts val="0"/>
              </a:spcBef>
              <a:spcAft>
                <a:spcPts val="0"/>
              </a:spcAft>
              <a:buSzPts val="1800"/>
              <a:buChar char="●"/>
            </a:pPr>
            <a:r>
              <a:rPr lang="en-GB"/>
              <a:t>SECURITY CONSTRAINTS / USER LEVEL ACCESS	-  VAISHNAVI</a:t>
            </a:r>
            <a:endParaRPr/>
          </a:p>
          <a:p>
            <a:pPr indent="-342900" lvl="0" marL="457200" rtl="0" algn="l">
              <a:lnSpc>
                <a:spcPct val="95000"/>
              </a:lnSpc>
              <a:spcBef>
                <a:spcPts val="0"/>
              </a:spcBef>
              <a:spcAft>
                <a:spcPts val="0"/>
              </a:spcAft>
              <a:buSzPts val="1800"/>
              <a:buChar char="●"/>
            </a:pPr>
            <a:r>
              <a:rPr lang="en-GB"/>
              <a:t>ROLES										-  </a:t>
            </a:r>
            <a:r>
              <a:rPr lang="en-GB"/>
              <a:t>VAISHNAVI</a:t>
            </a:r>
            <a:endParaRPr/>
          </a:p>
          <a:p>
            <a:pPr indent="-342900" lvl="0" marL="457200" rtl="0" algn="l">
              <a:lnSpc>
                <a:spcPct val="95000"/>
              </a:lnSpc>
              <a:spcBef>
                <a:spcPts val="0"/>
              </a:spcBef>
              <a:spcAft>
                <a:spcPts val="0"/>
              </a:spcAft>
              <a:buSzPts val="1800"/>
              <a:buChar char="●"/>
            </a:pPr>
            <a:r>
              <a:rPr lang="en-GB"/>
              <a:t>CREATE STATEMENTS							-  </a:t>
            </a:r>
            <a:r>
              <a:rPr lang="en-GB"/>
              <a:t>AKSHITA</a:t>
            </a:r>
            <a:endParaRPr/>
          </a:p>
          <a:p>
            <a:pPr indent="-342900" lvl="0" marL="457200" rtl="0" algn="l">
              <a:lnSpc>
                <a:spcPct val="95000"/>
              </a:lnSpc>
              <a:spcBef>
                <a:spcPts val="0"/>
              </a:spcBef>
              <a:spcAft>
                <a:spcPts val="0"/>
              </a:spcAft>
              <a:buSzPts val="1800"/>
              <a:buChar char="●"/>
            </a:pPr>
            <a:r>
              <a:rPr lang="en-GB"/>
              <a:t>INSERT STATEMENTS							-  ALL</a:t>
            </a:r>
            <a:endParaRPr/>
          </a:p>
          <a:p>
            <a:pPr indent="-342900" lvl="0" marL="457200" rtl="0" algn="l">
              <a:lnSpc>
                <a:spcPct val="95000"/>
              </a:lnSpc>
              <a:spcBef>
                <a:spcPts val="0"/>
              </a:spcBef>
              <a:spcAft>
                <a:spcPts val="0"/>
              </a:spcAft>
              <a:buSzPts val="1800"/>
              <a:buChar char="●"/>
            </a:pPr>
            <a:r>
              <a:rPr lang="en-GB"/>
              <a:t>RERUN STATEMENTS							-  </a:t>
            </a:r>
            <a:r>
              <a:rPr lang="en-GB" sz="1600"/>
              <a:t>AMRUTHA</a:t>
            </a:r>
            <a:endParaRPr/>
          </a:p>
          <a:p>
            <a:pPr indent="-342900" lvl="0" marL="457200" rtl="0" algn="l">
              <a:lnSpc>
                <a:spcPct val="95000"/>
              </a:lnSpc>
              <a:spcBef>
                <a:spcPts val="0"/>
              </a:spcBef>
              <a:spcAft>
                <a:spcPts val="0"/>
              </a:spcAft>
              <a:buSzPts val="1800"/>
              <a:buChar char="●"/>
            </a:pPr>
            <a:r>
              <a:rPr lang="en-GB"/>
              <a:t>VIEWS										-  ALL</a:t>
            </a:r>
            <a:endParaRPr/>
          </a:p>
          <a:p>
            <a:pPr indent="-342900" lvl="0" marL="457200" rtl="0" algn="l">
              <a:lnSpc>
                <a:spcPct val="95000"/>
              </a:lnSpc>
              <a:spcBef>
                <a:spcPts val="0"/>
              </a:spcBef>
              <a:spcAft>
                <a:spcPts val="0"/>
              </a:spcAft>
              <a:buSzPts val="1800"/>
              <a:buChar char="●"/>
            </a:pPr>
            <a:r>
              <a:rPr lang="en-GB"/>
              <a:t>PACKAGES									-  ALL	</a:t>
            </a:r>
            <a:endParaRPr/>
          </a:p>
          <a:p>
            <a:pPr indent="-342900" lvl="0" marL="457200" rtl="0" algn="l">
              <a:lnSpc>
                <a:spcPct val="95000"/>
              </a:lnSpc>
              <a:spcBef>
                <a:spcPts val="0"/>
              </a:spcBef>
              <a:spcAft>
                <a:spcPts val="0"/>
              </a:spcAft>
              <a:buSzPts val="1800"/>
              <a:buChar char="●"/>
            </a:pPr>
            <a:r>
              <a:rPr lang="en-GB"/>
              <a:t>PROCEDURES								-  AKSHITA</a:t>
            </a:r>
            <a:endParaRPr/>
          </a:p>
          <a:p>
            <a:pPr indent="-342900" lvl="0" marL="457200" rtl="0" algn="l">
              <a:lnSpc>
                <a:spcPct val="95000"/>
              </a:lnSpc>
              <a:spcBef>
                <a:spcPts val="0"/>
              </a:spcBef>
              <a:spcAft>
                <a:spcPts val="0"/>
              </a:spcAft>
              <a:buSzPts val="1800"/>
              <a:buChar char="●"/>
            </a:pPr>
            <a:r>
              <a:rPr lang="en-GB"/>
              <a:t>FUNCTIONS									-  </a:t>
            </a:r>
            <a:r>
              <a:rPr lang="en-GB"/>
              <a:t>AKSHITA</a:t>
            </a:r>
            <a:endParaRPr/>
          </a:p>
          <a:p>
            <a:pPr indent="-342900" lvl="0" marL="457200" rtl="0" algn="l">
              <a:lnSpc>
                <a:spcPct val="95000"/>
              </a:lnSpc>
              <a:spcBef>
                <a:spcPts val="0"/>
              </a:spcBef>
              <a:spcAft>
                <a:spcPts val="0"/>
              </a:spcAft>
              <a:buSzPts val="1800"/>
              <a:buChar char="●"/>
            </a:pPr>
            <a:r>
              <a:rPr lang="en-GB"/>
              <a:t>INDEXES										-  </a:t>
            </a:r>
            <a:r>
              <a:rPr lang="en-GB" sz="1700"/>
              <a:t>SAMPADA</a:t>
            </a:r>
            <a:endParaRPr sz="1700"/>
          </a:p>
          <a:p>
            <a:pPr indent="-342900" lvl="0" marL="457200" rtl="0" algn="l">
              <a:lnSpc>
                <a:spcPct val="95000"/>
              </a:lnSpc>
              <a:spcBef>
                <a:spcPts val="0"/>
              </a:spcBef>
              <a:spcAft>
                <a:spcPts val="0"/>
              </a:spcAft>
              <a:buSzPts val="1800"/>
              <a:buChar char="●"/>
            </a:pPr>
            <a:r>
              <a:rPr lang="en-GB"/>
              <a:t>TRIGGERS									-  </a:t>
            </a:r>
            <a:r>
              <a:rPr lang="en-GB" sz="1600"/>
              <a:t>AMRUTHA &amp; SAMPADA</a:t>
            </a:r>
            <a:endParaRPr sz="1600"/>
          </a:p>
          <a:p>
            <a:pPr indent="-330200" lvl="0" marL="457200" rtl="0" algn="l">
              <a:lnSpc>
                <a:spcPct val="95000"/>
              </a:lnSpc>
              <a:spcBef>
                <a:spcPts val="0"/>
              </a:spcBef>
              <a:spcAft>
                <a:spcPts val="0"/>
              </a:spcAft>
              <a:buSzPts val="1600"/>
              <a:buChar char="●"/>
            </a:pPr>
            <a:r>
              <a:rPr lang="en-GB" sz="1600"/>
              <a:t>SAMPLE DATA / EXCEL SHEET						-  </a:t>
            </a:r>
            <a:r>
              <a:rPr lang="en-GB"/>
              <a:t>ALL</a:t>
            </a:r>
            <a:endParaRPr sz="1600"/>
          </a:p>
          <a:p>
            <a:pPr indent="0" lvl="0" marL="0" rtl="0" algn="l">
              <a:lnSpc>
                <a:spcPct val="95000"/>
              </a:lnSpc>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2534075" y="799650"/>
            <a:ext cx="4878300" cy="190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8300">
                <a:latin typeface="Amatic SC"/>
                <a:ea typeface="Amatic SC"/>
                <a:cs typeface="Amatic SC"/>
                <a:sym typeface="Amatic SC"/>
              </a:rPr>
              <a:t>THANK YOU</a:t>
            </a:r>
            <a:endParaRPr b="1" sz="8300">
              <a:latin typeface="Amatic SC"/>
              <a:ea typeface="Amatic SC"/>
              <a:cs typeface="Amatic SC"/>
              <a:sym typeface="Amatic SC"/>
            </a:endParaRPr>
          </a:p>
        </p:txBody>
      </p:sp>
      <p:sp>
        <p:nvSpPr>
          <p:cNvPr id="160" name="Google Shape;160;p29"/>
          <p:cNvSpPr txBox="1"/>
          <p:nvPr>
            <p:ph idx="1" type="subTitle"/>
          </p:nvPr>
        </p:nvSpPr>
        <p:spPr>
          <a:xfrm>
            <a:off x="2689725" y="2902475"/>
            <a:ext cx="3594300" cy="831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a:latin typeface="Amatic SC"/>
              <a:ea typeface="Amatic SC"/>
              <a:cs typeface="Amatic SC"/>
              <a:sym typeface="Amatic SC"/>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PROBLEM STATEMENT</a:t>
            </a:r>
            <a:endParaRPr b="1">
              <a:latin typeface="Amatic SC"/>
              <a:ea typeface="Amatic SC"/>
              <a:cs typeface="Amatic SC"/>
              <a:sym typeface="Amatic SC"/>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0" rtl="0" algn="just">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A well-established property management system is a necessity for people to have an easy and efficient way to rent a property that they desire based on the location, address, and price. In a poorly organized and used property management system, keeping a huge number of tenant files could turn out to be tedious and can result in hours of confusion and redundancies.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sz="15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OBJECTIVES</a:t>
            </a:r>
            <a:endParaRPr b="1">
              <a:latin typeface="Amatic SC"/>
              <a:ea typeface="Amatic SC"/>
              <a:cs typeface="Amatic SC"/>
              <a:sym typeface="Amatic SC"/>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Implementing a successful property management system is important as it is required by people who are moving to a new city or country to have a systematic interpretation of how they can easily get access to the unit according to their convenience and within their budget. The utmost priority of our project will be to appropriately use our technical and organizational skills to implement a safe and easy property management system that will act as a link between the manager and the tenant.</a:t>
            </a:r>
            <a:endParaRPr sz="1900">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PROPOSED SOLUTION</a:t>
            </a:r>
            <a:endParaRPr b="1">
              <a:latin typeface="Amatic SC"/>
              <a:ea typeface="Amatic SC"/>
              <a:cs typeface="Amatic SC"/>
              <a:sym typeface="Amatic SC"/>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GB">
                <a:latin typeface="Times New Roman"/>
                <a:ea typeface="Times New Roman"/>
                <a:cs typeface="Times New Roman"/>
                <a:sym typeface="Times New Roman"/>
              </a:rPr>
              <a:t>1. A different entity will be made to look after the problems of the tenants i.e. maintenance entity..</a:t>
            </a:r>
            <a:endParaRPr>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GB">
                <a:latin typeface="Times New Roman"/>
                <a:ea typeface="Times New Roman"/>
                <a:cs typeface="Times New Roman"/>
                <a:sym typeface="Times New Roman"/>
              </a:rPr>
              <a:t> 2. Monitoring of the database activity with the usage patterns will be done on regular bases by manager. </a:t>
            </a:r>
            <a:endParaRPr>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GB">
                <a:latin typeface="Times New Roman"/>
                <a:ea typeface="Times New Roman"/>
                <a:cs typeface="Times New Roman"/>
                <a:sym typeface="Times New Roman"/>
              </a:rPr>
              <a:t>3. User access rights and privileges will be managed and will not be given to the other users or the property managers.</a:t>
            </a:r>
            <a:endParaRPr>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rPr lang="en-GB">
                <a:latin typeface="Times New Roman"/>
                <a:ea typeface="Times New Roman"/>
                <a:cs typeface="Times New Roman"/>
                <a:sym typeface="Times New Roman"/>
              </a:rPr>
              <a:t> 4. A well-designed property system will be created that will be storing all the data in one place and have full control over it making the data transparent and easy to find.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615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ER Diagram </a:t>
            </a:r>
            <a:endParaRPr b="1">
              <a:latin typeface="Amatic SC"/>
              <a:ea typeface="Amatic SC"/>
              <a:cs typeface="Amatic SC"/>
              <a:sym typeface="Amatic SC"/>
            </a:endParaRPr>
          </a:p>
        </p:txBody>
      </p:sp>
      <p:pic>
        <p:nvPicPr>
          <p:cNvPr id="87" name="Google Shape;87;p17"/>
          <p:cNvPicPr preferRelativeResize="0"/>
          <p:nvPr/>
        </p:nvPicPr>
        <p:blipFill>
          <a:blip r:embed="rId3">
            <a:alphaModFix/>
          </a:blip>
          <a:stretch>
            <a:fillRect/>
          </a:stretch>
        </p:blipFill>
        <p:spPr>
          <a:xfrm>
            <a:off x="586200" y="892875"/>
            <a:ext cx="8246100" cy="401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ENTITIES</a:t>
            </a:r>
            <a:r>
              <a:rPr b="1" lang="en-GB"/>
              <a:t> </a:t>
            </a:r>
            <a:endParaRPr b="1"/>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Manager</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Tenants</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Property</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Owner</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Unit</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Maintenance</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Lease</a:t>
            </a:r>
            <a:endParaRPr sz="20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BUSINESS RULES</a:t>
            </a:r>
            <a:endParaRPr b="1">
              <a:latin typeface="Amatic SC"/>
              <a:ea typeface="Amatic SC"/>
              <a:cs typeface="Amatic SC"/>
              <a:sym typeface="Amatic SC"/>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2700" rtl="0" algn="l">
              <a:spcBef>
                <a:spcPts val="400"/>
              </a:spcBef>
              <a:spcAft>
                <a:spcPts val="0"/>
              </a:spcAft>
              <a:buClr>
                <a:schemeClr val="dk1"/>
              </a:buClr>
              <a:buSzPts val="1100"/>
              <a:buFont typeface="Arial"/>
              <a:buNone/>
            </a:pPr>
            <a:r>
              <a:rPr lang="en-GB">
                <a:latin typeface="Times New Roman"/>
                <a:ea typeface="Times New Roman"/>
                <a:cs typeface="Times New Roman"/>
                <a:sym typeface="Times New Roman"/>
              </a:rPr>
              <a:t>1. Our Property Rental Management System currently manages a single property with many units.</a:t>
            </a:r>
            <a:endParaRPr>
              <a:latin typeface="Times New Roman"/>
              <a:ea typeface="Times New Roman"/>
              <a:cs typeface="Times New Roman"/>
              <a:sym typeface="Times New Roman"/>
            </a:endParaRPr>
          </a:p>
          <a:p>
            <a:pPr indent="0" lvl="0" marL="12700" rtl="0" algn="l">
              <a:spcBef>
                <a:spcPts val="1200"/>
              </a:spcBef>
              <a:spcAft>
                <a:spcPts val="0"/>
              </a:spcAft>
              <a:buClr>
                <a:schemeClr val="dk1"/>
              </a:buClr>
              <a:buSzPts val="1100"/>
              <a:buFont typeface="Arial"/>
              <a:buNone/>
            </a:pPr>
            <a:r>
              <a:rPr lang="en-GB">
                <a:latin typeface="Times New Roman"/>
                <a:ea typeface="Times New Roman"/>
                <a:cs typeface="Times New Roman"/>
                <a:sym typeface="Times New Roman"/>
              </a:rPr>
              <a:t>2. The Owner should have a unique property with one or more units managed by a single owner.</a:t>
            </a:r>
            <a:endParaRPr>
              <a:latin typeface="Times New Roman"/>
              <a:ea typeface="Times New Roman"/>
              <a:cs typeface="Times New Roman"/>
              <a:sym typeface="Times New Roman"/>
            </a:endParaRPr>
          </a:p>
          <a:p>
            <a:pPr indent="0" lvl="0" marL="12700" rtl="0" algn="l">
              <a:spcBef>
                <a:spcPts val="1200"/>
              </a:spcBef>
              <a:spcAft>
                <a:spcPts val="0"/>
              </a:spcAft>
              <a:buClr>
                <a:schemeClr val="dk1"/>
              </a:buClr>
              <a:buSzPts val="1100"/>
              <a:buFont typeface="Arial"/>
              <a:buNone/>
            </a:pPr>
            <a:r>
              <a:rPr lang="en-GB">
                <a:latin typeface="Times New Roman"/>
                <a:ea typeface="Times New Roman"/>
                <a:cs typeface="Times New Roman"/>
                <a:sym typeface="Times New Roman"/>
              </a:rPr>
              <a:t>3. Every unit should have unique tenants.</a:t>
            </a:r>
            <a:endParaRPr>
              <a:latin typeface="Times New Roman"/>
              <a:ea typeface="Times New Roman"/>
              <a:cs typeface="Times New Roman"/>
              <a:sym typeface="Times New Roman"/>
            </a:endParaRPr>
          </a:p>
          <a:p>
            <a:pPr indent="0" lvl="0" marL="12700" rtl="0" algn="l">
              <a:spcBef>
                <a:spcPts val="1200"/>
              </a:spcBef>
              <a:spcAft>
                <a:spcPts val="0"/>
              </a:spcAft>
              <a:buClr>
                <a:schemeClr val="dk1"/>
              </a:buClr>
              <a:buSzPts val="1100"/>
              <a:buFont typeface="Arial"/>
              <a:buNone/>
            </a:pPr>
            <a:r>
              <a:rPr lang="en-GB">
                <a:latin typeface="Times New Roman"/>
                <a:ea typeface="Times New Roman"/>
                <a:cs typeface="Times New Roman"/>
                <a:sym typeface="Times New Roman"/>
              </a:rPr>
              <a:t>4. One Unit at a time can have only one lease.</a:t>
            </a:r>
            <a:endParaRPr>
              <a:latin typeface="Times New Roman"/>
              <a:ea typeface="Times New Roman"/>
              <a:cs typeface="Times New Roman"/>
              <a:sym typeface="Times New Roman"/>
            </a:endParaRPr>
          </a:p>
          <a:p>
            <a:pPr indent="0" lvl="0" marL="12700" rtl="0" algn="l">
              <a:spcBef>
                <a:spcPts val="1200"/>
              </a:spcBef>
              <a:spcAft>
                <a:spcPts val="0"/>
              </a:spcAft>
              <a:buClr>
                <a:schemeClr val="dk1"/>
              </a:buClr>
              <a:buSzPts val="1100"/>
              <a:buFont typeface="Arial"/>
              <a:buNone/>
            </a:pPr>
            <a:r>
              <a:rPr lang="en-GB">
                <a:latin typeface="Times New Roman"/>
                <a:ea typeface="Times New Roman"/>
                <a:cs typeface="Times New Roman"/>
                <a:sym typeface="Times New Roman"/>
              </a:rPr>
              <a:t>5. Any tenant can report any number of issues at a time in maintenance entity</a:t>
            </a:r>
            <a:r>
              <a:rPr lang="en-GB">
                <a:latin typeface="Arial"/>
                <a:ea typeface="Arial"/>
                <a:cs typeface="Arial"/>
                <a:sym typeface="Arial"/>
              </a:rPr>
              <a:t>.</a:t>
            </a:r>
            <a:endParaRPr>
              <a:latin typeface="Arial"/>
              <a:ea typeface="Arial"/>
              <a:cs typeface="Arial"/>
              <a:sym typeface="Arial"/>
            </a:endParaRPr>
          </a:p>
          <a:p>
            <a:pPr indent="0" lvl="0" marL="0" rtl="0" algn="l">
              <a:spcBef>
                <a:spcPts val="1200"/>
              </a:spcBef>
              <a:spcAft>
                <a:spcPts val="12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DFD</a:t>
            </a:r>
            <a:endParaRPr b="1">
              <a:latin typeface="Amatic SC"/>
              <a:ea typeface="Amatic SC"/>
              <a:cs typeface="Amatic SC"/>
              <a:sym typeface="Amatic SC"/>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214525" y="710600"/>
            <a:ext cx="8808801" cy="423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Amatic SC"/>
                <a:ea typeface="Amatic SC"/>
                <a:cs typeface="Amatic SC"/>
                <a:sym typeface="Amatic SC"/>
              </a:rPr>
              <a:t>SECURITY CONSTRAINTS / USER LEVEL ACCESS</a:t>
            </a:r>
            <a:endParaRPr b="1">
              <a:latin typeface="Amatic SC"/>
              <a:ea typeface="Amatic SC"/>
              <a:cs typeface="Amatic SC"/>
              <a:sym typeface="Amatic SC"/>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43809"/>
              </a:lnSpc>
              <a:spcBef>
                <a:spcPts val="0"/>
              </a:spcBef>
              <a:spcAft>
                <a:spcPts val="0"/>
              </a:spcAft>
              <a:buClr>
                <a:schemeClr val="dk1"/>
              </a:buClr>
              <a:buSzPts val="1100"/>
              <a:buFont typeface="Arial"/>
              <a:buNone/>
            </a:pPr>
            <a:r>
              <a:rPr b="1" lang="en-GB" sz="2100">
                <a:latin typeface="Times New Roman"/>
                <a:ea typeface="Times New Roman"/>
                <a:cs typeface="Times New Roman"/>
                <a:sym typeface="Times New Roman"/>
              </a:rPr>
              <a:t>Owner</a:t>
            </a:r>
            <a:r>
              <a:rPr lang="en-GB" sz="2100">
                <a:latin typeface="Times New Roman"/>
                <a:ea typeface="Times New Roman"/>
                <a:cs typeface="Times New Roman"/>
                <a:sym typeface="Times New Roman"/>
              </a:rPr>
              <a:t> has access to the Property entity.</a:t>
            </a:r>
            <a:endParaRPr sz="2100">
              <a:latin typeface="Times New Roman"/>
              <a:ea typeface="Times New Roman"/>
              <a:cs typeface="Times New Roman"/>
              <a:sym typeface="Times New Roman"/>
            </a:endParaRPr>
          </a:p>
          <a:p>
            <a:pPr indent="0" lvl="0" marL="0" rtl="0" algn="l">
              <a:lnSpc>
                <a:spcPct val="143809"/>
              </a:lnSpc>
              <a:spcBef>
                <a:spcPts val="0"/>
              </a:spcBef>
              <a:spcAft>
                <a:spcPts val="0"/>
              </a:spcAft>
              <a:buClr>
                <a:schemeClr val="dk1"/>
              </a:buClr>
              <a:buSzPts val="1100"/>
              <a:buFont typeface="Arial"/>
              <a:buNone/>
            </a:pPr>
            <a:r>
              <a:rPr b="1" lang="en-GB" sz="2100">
                <a:latin typeface="Times New Roman"/>
                <a:ea typeface="Times New Roman"/>
                <a:cs typeface="Times New Roman"/>
                <a:sym typeface="Times New Roman"/>
              </a:rPr>
              <a:t>Manager</a:t>
            </a:r>
            <a:r>
              <a:rPr lang="en-GB" sz="2100">
                <a:latin typeface="Times New Roman"/>
                <a:ea typeface="Times New Roman"/>
                <a:cs typeface="Times New Roman"/>
                <a:sym typeface="Times New Roman"/>
              </a:rPr>
              <a:t> is the whole sole administrator where he has access to control the entities like Unit, Maintenance, Lease, Tenants.</a:t>
            </a:r>
            <a:endParaRPr sz="2100">
              <a:latin typeface="Times New Roman"/>
              <a:ea typeface="Times New Roman"/>
              <a:cs typeface="Times New Roman"/>
              <a:sym typeface="Times New Roman"/>
            </a:endParaRPr>
          </a:p>
          <a:p>
            <a:pPr indent="0" lvl="0" marL="0" rtl="0" algn="l">
              <a:lnSpc>
                <a:spcPct val="143809"/>
              </a:lnSpc>
              <a:spcBef>
                <a:spcPts val="0"/>
              </a:spcBef>
              <a:spcAft>
                <a:spcPts val="0"/>
              </a:spcAft>
              <a:buClr>
                <a:schemeClr val="dk1"/>
              </a:buClr>
              <a:buSzPts val="1100"/>
              <a:buFont typeface="Arial"/>
              <a:buNone/>
            </a:pPr>
            <a:r>
              <a:rPr b="1" lang="en-GB" sz="2100">
                <a:latin typeface="Times New Roman"/>
                <a:ea typeface="Times New Roman"/>
                <a:cs typeface="Times New Roman"/>
                <a:sym typeface="Times New Roman"/>
              </a:rPr>
              <a:t>Tenants</a:t>
            </a:r>
            <a:r>
              <a:rPr lang="en-GB" sz="2100">
                <a:latin typeface="Times New Roman"/>
                <a:ea typeface="Times New Roman"/>
                <a:cs typeface="Times New Roman"/>
                <a:sym typeface="Times New Roman"/>
              </a:rPr>
              <a:t> has access to Unit, Maintenance.</a:t>
            </a:r>
            <a:endParaRPr sz="2100">
              <a:latin typeface="Times New Roman"/>
              <a:ea typeface="Times New Roman"/>
              <a:cs typeface="Times New Roman"/>
              <a:sym typeface="Times New Roman"/>
            </a:endParaRPr>
          </a:p>
          <a:p>
            <a:pPr indent="0" lvl="0" marL="0" rtl="0" algn="l">
              <a:lnSpc>
                <a:spcPct val="143809"/>
              </a:lnSpc>
              <a:spcBef>
                <a:spcPts val="0"/>
              </a:spcBef>
              <a:spcAft>
                <a:spcPts val="0"/>
              </a:spcAft>
              <a:buClr>
                <a:schemeClr val="dk1"/>
              </a:buClr>
              <a:buSzPts val="1100"/>
              <a:buFont typeface="Arial"/>
              <a:buNone/>
            </a:pPr>
            <a:r>
              <a:rPr lang="en-GB" sz="2400">
                <a:latin typeface="Arial"/>
                <a:ea typeface="Arial"/>
                <a:cs typeface="Arial"/>
                <a:sym typeface="Arial"/>
              </a:rPr>
              <a:t> </a:t>
            </a:r>
            <a:endParaRPr sz="2400">
              <a:latin typeface="Arial"/>
              <a:ea typeface="Arial"/>
              <a:cs typeface="Arial"/>
              <a:sym typeface="Arial"/>
            </a:endParaRPr>
          </a:p>
          <a:p>
            <a:pPr indent="0" lvl="0" marL="0" rtl="0" algn="l">
              <a:spcBef>
                <a:spcPts val="0"/>
              </a:spcBef>
              <a:spcAft>
                <a:spcPts val="1200"/>
              </a:spcAft>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