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57" r:id="rId4"/>
    <p:sldId id="262" r:id="rId5"/>
    <p:sldId id="258" r:id="rId6"/>
    <p:sldId id="263" r:id="rId7"/>
    <p:sldId id="259" r:id="rId8"/>
    <p:sldId id="264" r:id="rId9"/>
    <p:sldId id="260" r:id="rId10"/>
    <p:sldId id="265" r:id="rId11"/>
    <p:sldId id="261" r:id="rId12"/>
    <p:sldId id="266" r:id="rId13"/>
    <p:sldId id="267" r:id="rId14"/>
    <p:sldId id="268" r:id="rId15"/>
    <p:sldId id="269" r:id="rId16"/>
    <p:sldId id="271" r:id="rId17"/>
    <p:sldId id="273" r:id="rId18"/>
    <p:sldId id="274" r:id="rId19"/>
    <p:sldId id="275" r:id="rId20"/>
    <p:sldId id="270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39F4A44-E6D2-4E1A-85B0-BDE50E155748}" type="datetimeFigureOut">
              <a:rPr lang="en-IN" smtClean="0"/>
              <a:t>16-12-2016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5A5FC4B-1F6D-4506-8600-C67D9956D9A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378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4A44-E6D2-4E1A-85B0-BDE50E155748}" type="datetimeFigureOut">
              <a:rPr lang="en-IN" smtClean="0"/>
              <a:t>16-12-2016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FC4B-1F6D-4506-8600-C67D9956D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27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4A44-E6D2-4E1A-85B0-BDE50E155748}" type="datetimeFigureOut">
              <a:rPr lang="en-IN" smtClean="0"/>
              <a:t>16-12-2016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FC4B-1F6D-4506-8600-C67D9956D9A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893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4A44-E6D2-4E1A-85B0-BDE50E155748}" type="datetimeFigureOut">
              <a:rPr lang="en-IN" smtClean="0"/>
              <a:t>16-12-2016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FC4B-1F6D-4506-8600-C67D9956D9A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165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4A44-E6D2-4E1A-85B0-BDE50E155748}" type="datetimeFigureOut">
              <a:rPr lang="en-IN" smtClean="0"/>
              <a:t>16-12-2016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FC4B-1F6D-4506-8600-C67D9956D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930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4A44-E6D2-4E1A-85B0-BDE50E155748}" type="datetimeFigureOut">
              <a:rPr lang="en-IN" smtClean="0"/>
              <a:t>16-12-2016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FC4B-1F6D-4506-8600-C67D9956D9A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121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4A44-E6D2-4E1A-85B0-BDE50E155748}" type="datetimeFigureOut">
              <a:rPr lang="en-IN" smtClean="0"/>
              <a:t>16-12-2016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FC4B-1F6D-4506-8600-C67D9956D9A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574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4A44-E6D2-4E1A-85B0-BDE50E155748}" type="datetimeFigureOut">
              <a:rPr lang="en-IN" smtClean="0"/>
              <a:t>16-12-2016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FC4B-1F6D-4506-8600-C67D9956D9A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084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4A44-E6D2-4E1A-85B0-BDE50E155748}" type="datetimeFigureOut">
              <a:rPr lang="en-IN" smtClean="0"/>
              <a:t>16-12-2016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FC4B-1F6D-4506-8600-C67D9956D9A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68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4A44-E6D2-4E1A-85B0-BDE50E155748}" type="datetimeFigureOut">
              <a:rPr lang="en-IN" smtClean="0"/>
              <a:t>16-12-2016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FC4B-1F6D-4506-8600-C67D9956D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03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4A44-E6D2-4E1A-85B0-BDE50E155748}" type="datetimeFigureOut">
              <a:rPr lang="en-IN" smtClean="0"/>
              <a:t>16-12-2016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FC4B-1F6D-4506-8600-C67D9956D9A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083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4A44-E6D2-4E1A-85B0-BDE50E155748}" type="datetimeFigureOut">
              <a:rPr lang="en-IN" smtClean="0"/>
              <a:t>16-12-2016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FC4B-1F6D-4506-8600-C67D9956D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04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4A44-E6D2-4E1A-85B0-BDE50E155748}" type="datetimeFigureOut">
              <a:rPr lang="en-IN" smtClean="0"/>
              <a:t>16-12-2016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FC4B-1F6D-4506-8600-C67D9956D9A5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08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4A44-E6D2-4E1A-85B0-BDE50E155748}" type="datetimeFigureOut">
              <a:rPr lang="en-IN" smtClean="0"/>
              <a:t>16-12-2016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FC4B-1F6D-4506-8600-C67D9956D9A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847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4A44-E6D2-4E1A-85B0-BDE50E155748}" type="datetimeFigureOut">
              <a:rPr lang="en-IN" smtClean="0"/>
              <a:t>16-12-2016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FC4B-1F6D-4506-8600-C67D9956D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87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4A44-E6D2-4E1A-85B0-BDE50E155748}" type="datetimeFigureOut">
              <a:rPr lang="en-IN" smtClean="0"/>
              <a:t>16-12-2016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FC4B-1F6D-4506-8600-C67D9956D9A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085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4A44-E6D2-4E1A-85B0-BDE50E155748}" type="datetimeFigureOut">
              <a:rPr lang="en-IN" smtClean="0"/>
              <a:t>16-12-2016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FC4B-1F6D-4506-8600-C67D9956D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2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39F4A44-E6D2-4E1A-85B0-BDE50E155748}" type="datetimeFigureOut">
              <a:rPr lang="en-IN" smtClean="0"/>
              <a:t>16-12-2016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5A5FC4B-1F6D-4506-8600-C67D9956D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23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6141" y="1421105"/>
            <a:ext cx="59362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SUMMER TRAINING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38638" y="2182685"/>
            <a:ext cx="455124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6 WEEKS PROJECT</a:t>
            </a:r>
            <a:endParaRPr lang="en-US" sz="4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5" y="134155"/>
            <a:ext cx="1891046" cy="1891046"/>
          </a:xfrm>
          <a:prstGeom prst="rect">
            <a:avLst/>
          </a:prstGeom>
        </p:spPr>
      </p:pic>
      <p:pic>
        <p:nvPicPr>
          <p:cNvPr id="1026" name="Picture 2" descr="Image result for GZSCC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432" y="134154"/>
            <a:ext cx="1862026" cy="186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432460" y="5099271"/>
            <a:ext cx="916360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32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SAMPADA BHATNAGAR (CSE/2K14)</a:t>
            </a:r>
          </a:p>
          <a:p>
            <a:pPr algn="ctr"/>
            <a:r>
              <a:rPr lang="en-US" sz="3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ROLL NO : 1413488</a:t>
            </a:r>
            <a:endParaRPr lang="en-US" sz="3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02575" y="3537921"/>
            <a:ext cx="622337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 smtClean="0">
                <a:ln/>
                <a:solidFill>
                  <a:schemeClr val="accent3"/>
                </a:solidFill>
                <a:effectLst/>
              </a:rPr>
              <a:t>FOUNDATION COURSE </a:t>
            </a:r>
          </a:p>
          <a:p>
            <a:pPr algn="ctr"/>
            <a:r>
              <a:rPr lang="en-US" sz="4000" b="1" cap="none" spc="0" dirty="0" smtClean="0">
                <a:ln/>
                <a:solidFill>
                  <a:schemeClr val="accent3"/>
                </a:solidFill>
                <a:effectLst/>
              </a:rPr>
              <a:t>IN JAVA WITH DS </a:t>
            </a:r>
            <a:endParaRPr lang="en-IN" sz="4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88903" y="2768480"/>
            <a:ext cx="710829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TIC TAC GAMING ARENA</a:t>
            </a:r>
            <a:endParaRPr 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37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17199" y="1615054"/>
            <a:ext cx="5745484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HASH TABLES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HEAPS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GRAPHS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LINKED LISTS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679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97434" y="1370354"/>
            <a:ext cx="38956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 5 &amp; 6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8241" y="3302186"/>
            <a:ext cx="1058674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dirty="0" smtClean="0">
                <a:ln/>
                <a:solidFill>
                  <a:srgbClr val="00B0F0"/>
                </a:solidFill>
              </a:rPr>
              <a:t>DYNAMIC PROGRAMMING</a:t>
            </a:r>
          </a:p>
          <a:p>
            <a:pPr algn="ctr"/>
            <a:r>
              <a:rPr lang="en-US" sz="4400" b="1" dirty="0" smtClean="0">
                <a:ln/>
                <a:solidFill>
                  <a:srgbClr val="00B0F0"/>
                </a:solidFill>
              </a:rPr>
              <a:t>(INTRODUCTION TO BASIC GAMING)</a:t>
            </a:r>
            <a:endParaRPr lang="en-US" sz="4400" b="1" dirty="0">
              <a:ln/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17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8490" y="818494"/>
            <a:ext cx="1106295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Consider a game, in which you have two types of powers, A and B and there are 3 types of Areas X, Y and Z. Every second you have to switch between these areas, each area has specific properties by which your power A and power B increase or decrease. We need to keep choosing areas in such a way that our survival time is maximized. Survival time ends when any of the powers, A or B reaches less than 0.</a:t>
            </a:r>
          </a:p>
          <a:p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Examples:</a:t>
            </a:r>
          </a:p>
          <a:p>
            <a:endParaRPr lang="en-I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value of Power A = 20		</a:t>
            </a:r>
          </a:p>
          <a:p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value of Power B = 8</a:t>
            </a:r>
          </a:p>
          <a:p>
            <a:endParaRPr lang="en-I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Area X (3, 2) : If you step into Area X, </a:t>
            </a:r>
          </a:p>
          <a:p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A increases by 3, </a:t>
            </a:r>
          </a:p>
          <a:p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B increases by 2</a:t>
            </a:r>
          </a:p>
          <a:p>
            <a:endParaRPr lang="en-I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36334" y="597622"/>
            <a:ext cx="39920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A SNIPPET: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8808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12395" y="806440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Area Y (-5, -10) : If you step into Area Y, </a:t>
            </a:r>
          </a:p>
          <a:p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A decreases by 5, </a:t>
            </a:r>
          </a:p>
          <a:p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B decreases by 10</a:t>
            </a:r>
          </a:p>
          <a:p>
            <a:endParaRPr lang="en-I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Area Z (-20, 5) : If you step into Area Z, </a:t>
            </a:r>
          </a:p>
          <a:p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A decreases by 20, </a:t>
            </a:r>
          </a:p>
          <a:p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B increases by 5</a:t>
            </a:r>
          </a:p>
          <a:p>
            <a:endParaRPr lang="en-I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possible to choose any area in our first step.</a:t>
            </a:r>
          </a:p>
          <a:p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can survive at max 5 unit of time by following </a:t>
            </a:r>
          </a:p>
          <a:p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choice of areas :</a:t>
            </a:r>
          </a:p>
          <a:p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-&gt; Z -&gt; X -&gt; Y -&gt; X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685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0146" y="2452180"/>
            <a:ext cx="70401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GAME: TIC TAC TOE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731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2140" y="19891"/>
            <a:ext cx="818198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/>
                <a:solidFill>
                  <a:schemeClr val="accent5">
                    <a:lumMod val="50000"/>
                  </a:schemeClr>
                </a:solidFill>
                <a:effectLst/>
              </a:rPr>
              <a:t>BASIC TO COMPLEX TIC TAC TOE GAME HEIRARCHY</a:t>
            </a:r>
            <a:endParaRPr lang="en-US" sz="2400" b="1" cap="none" spc="0" dirty="0">
              <a:ln/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5183746" y="2762384"/>
            <a:ext cx="734096" cy="96591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Down Arrow 4"/>
          <p:cNvSpPr/>
          <p:nvPr/>
        </p:nvSpPr>
        <p:spPr>
          <a:xfrm>
            <a:off x="5141621" y="4268592"/>
            <a:ext cx="734096" cy="96591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own Arrow 5"/>
          <p:cNvSpPr/>
          <p:nvPr/>
        </p:nvSpPr>
        <p:spPr>
          <a:xfrm>
            <a:off x="5138672" y="1215158"/>
            <a:ext cx="734096" cy="96591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596967" y="650920"/>
            <a:ext cx="655160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I.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 PLAYER CONSOLE NON OO GAME</a:t>
            </a:r>
            <a:endParaRPr lang="en-IN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16479" y="2198146"/>
            <a:ext cx="575330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II. 2 PLAYER CONSOLE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OO GAME</a:t>
            </a:r>
            <a:endParaRPr lang="en-IN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16479" y="3745372"/>
            <a:ext cx="560602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III. GRAPHICS SIMPLE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OO GAME</a:t>
            </a:r>
            <a:endParaRPr lang="en-IN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96256" y="5274131"/>
            <a:ext cx="875220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IV. COMPLEX VARIATIONS OF GRAPHICS OO GAME</a:t>
            </a:r>
            <a:endParaRPr lang="en-IN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436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017" y="1450429"/>
            <a:ext cx="5108420" cy="42880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104" y="1450429"/>
            <a:ext cx="4358884" cy="428809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458652" y="417318"/>
            <a:ext cx="70342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I. CONSOLE NON OO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187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577" y="2472744"/>
            <a:ext cx="8466754" cy="311863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227291" y="765048"/>
            <a:ext cx="54970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II. CONSOLE OO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698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6537" y="765048"/>
            <a:ext cx="84385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III. SIMPLE GRAPHICS OO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537" y="1688378"/>
            <a:ext cx="8573454" cy="411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0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628" y="1193577"/>
            <a:ext cx="8667412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5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43537" y="2413543"/>
            <a:ext cx="8447377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DS       -  DATA STRUCTURES</a:t>
            </a:r>
          </a:p>
          <a:p>
            <a:pPr algn="just"/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OOPS  -  OBJECT ORIENTED </a:t>
            </a:r>
          </a:p>
          <a:p>
            <a:pPr algn="just"/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</a:t>
            </a:r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     PROGRAMMING </a:t>
            </a:r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LANGUAGE</a:t>
            </a:r>
          </a:p>
          <a:p>
            <a:pPr algn="just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OO      - OBJECT ORIENTED</a:t>
            </a:r>
          </a:p>
          <a:p>
            <a:pPr algn="just"/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AI        - ARTIFICIAL INTELLIGENCE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54823" y="1048383"/>
            <a:ext cx="82429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</a:rPr>
              <a:t>ABBREVIATIONS USED:</a:t>
            </a:r>
          </a:p>
        </p:txBody>
      </p:sp>
    </p:spTree>
    <p:extLst>
      <p:ext uri="{BB962C8B-B14F-4D97-AF65-F5344CB8AC3E}">
        <p14:creationId xmlns:p14="http://schemas.microsoft.com/office/powerpoint/2010/main" val="363048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59440" y="1074141"/>
            <a:ext cx="678980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VARIATIONS OF  A </a:t>
            </a:r>
          </a:p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BASIC TIC TAC TOE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5145" y="2709757"/>
            <a:ext cx="10424649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Connect </a:t>
            </a:r>
            <a:r>
              <a:rPr 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US" sz="5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our</a:t>
            </a:r>
          </a:p>
          <a:p>
            <a:r>
              <a:rPr lang="en-US" sz="5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Quantum tic </a:t>
            </a:r>
            <a:r>
              <a:rPr lang="en-US" sz="54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tac</a:t>
            </a:r>
            <a:r>
              <a:rPr lang="en-US" sz="5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toe (used in AI)</a:t>
            </a:r>
          </a:p>
          <a:p>
            <a:r>
              <a:rPr lang="en-US" sz="5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Sudoku</a:t>
            </a:r>
          </a:p>
          <a:p>
            <a:r>
              <a:rPr lang="en-US" sz="5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Othello (</a:t>
            </a:r>
            <a:r>
              <a:rPr lang="en-US" sz="5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54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eversi</a:t>
            </a:r>
            <a:r>
              <a:rPr lang="en-US" sz="5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479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qph.ec.quoracdn.net/main-qimg-9b55ed14ced4cb51ced8388cdb8a43c4-c?convert_to_webp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807" y="728132"/>
            <a:ext cx="5060367" cy="391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894769" y="4396890"/>
            <a:ext cx="829945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NOUGHTS AND CROSSES</a:t>
            </a:r>
          </a:p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(3D STRUCTURE)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3627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commons/thumb/a/ad/Connect_Four.gif/220px-Connect_Four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05" y="708338"/>
            <a:ext cx="6008110" cy="357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94878" y="4958366"/>
            <a:ext cx="103445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</a:t>
            </a:r>
            <a:r>
              <a:rPr lang="en-I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two players then alternate turns dropping one of their discs at a time into an unfilled column, until the second player, with red discs, achieves four discs in a row, diagonally, and wins.</a:t>
            </a:r>
            <a:endParaRPr lang="en-IN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74565" y="3824229"/>
            <a:ext cx="43075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CONNECT 4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525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upload.wikimedia.org/wikipedia/commons/thumb/6/6e/QT3_animated_opening.gif/220px-QT3_animated_opening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287" y="673894"/>
            <a:ext cx="4717774" cy="437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848389" y="5045923"/>
            <a:ext cx="8468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QUANTUM TIC TAC TOE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464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853" y="4831603"/>
            <a:ext cx="96522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To summarise, This game is a </a:t>
            </a:r>
            <a:r>
              <a:rPr lang="en-I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conceptual foundation for understanding the meaning of quantum mechanics</a:t>
            </a:r>
            <a:endParaRPr lang="en-IN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93870" y="791453"/>
            <a:ext cx="10362266" cy="37413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3174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Rules of</a:t>
            </a:r>
            <a:r>
              <a:rPr kumimoji="0" lang="en-US" altLang="en-US" sz="2000" b="1" i="0" u="none" strike="noStrike" cap="none" normalizeH="0" dirty="0" smtClean="0">
                <a:ln>
                  <a:noFill/>
                </a:ln>
                <a:solidFill>
                  <a:srgbClr val="25252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this game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capture three phenomena of quantum systems: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 smtClean="0">
                <a:solidFill>
                  <a:srgbClr val="0B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SUPERPOSITION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rgbClr val="25252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ability of quantum objects to be in two places at once.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25252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 smtClean="0">
                <a:solidFill>
                  <a:srgbClr val="0B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ENTANGLEMENT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rgbClr val="25252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phenomenon where distant parts of a quantum system display correlations that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cannot be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explained by either </a:t>
            </a:r>
            <a:r>
              <a:rPr lang="en-US" altLang="en-US" sz="2000" dirty="0" smtClean="0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common cause.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25252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 smtClean="0">
                <a:solidFill>
                  <a:srgbClr val="0B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COLLAPSE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rgbClr val="25252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phenomenon where the quantum states of a system are reduced to classical states. 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Collapses occur when a measurement happens.</a:t>
            </a:r>
          </a:p>
        </p:txBody>
      </p:sp>
    </p:spTree>
    <p:extLst>
      <p:ext uri="{BB962C8B-B14F-4D97-AF65-F5344CB8AC3E}">
        <p14:creationId xmlns:p14="http://schemas.microsoft.com/office/powerpoint/2010/main" val="3900577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qph.ec.quoracdn.net/main-qimg-d822630c2a1ee98af40c52f247895c60?convert_to_webp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380" y="618186"/>
            <a:ext cx="6309620" cy="441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122447" y="5035639"/>
            <a:ext cx="31486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SUDOKU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5563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378" y="1769095"/>
            <a:ext cx="1164733" cy="401526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55715" y="3315062"/>
            <a:ext cx="12153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OR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292" y="1923642"/>
            <a:ext cx="5145958" cy="38607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68744" y="584744"/>
            <a:ext cx="68463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TO WIN THE GAME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14479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74" y="765301"/>
            <a:ext cx="2241192" cy="26588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978" y="746251"/>
            <a:ext cx="2185510" cy="26588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8115" y="765301"/>
            <a:ext cx="2166264" cy="26398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4862" y="3622250"/>
            <a:ext cx="2177670" cy="26471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7737" y="3622250"/>
            <a:ext cx="2186859" cy="25853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084188" y="4319617"/>
            <a:ext cx="34676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OTHELLO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8619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8734" y="2890062"/>
            <a:ext cx="4003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-THE END-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076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85735" y="1370354"/>
            <a:ext cx="27190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 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44232" y="3044609"/>
            <a:ext cx="62020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rgbClr val="00B0F0"/>
                </a:solidFill>
              </a:rPr>
              <a:t>LOGIC BUILDING</a:t>
            </a:r>
            <a:endParaRPr lang="en-US" sz="5400" b="1" dirty="0">
              <a:ln/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87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07842" y="2783082"/>
            <a:ext cx="806646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0" u="none" strike="noStrike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-Roman"/>
              </a:rPr>
              <a:t>An evil king has 1000 bottles of wine. </a:t>
            </a:r>
            <a:r>
              <a:rPr lang="en-IN" b="1" i="0" u="none" strike="noStrike" baseline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-Roman"/>
              </a:rPr>
              <a:t>A </a:t>
            </a:r>
            <a:r>
              <a:rPr lang="en-IN" b="1" i="0" u="none" strike="noStrike" baseline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-Roman"/>
              </a:rPr>
              <a:t>neighbouring </a:t>
            </a:r>
            <a:r>
              <a:rPr lang="en-IN" b="1" i="0" u="none" strike="noStrike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-Roman"/>
              </a:rPr>
              <a:t>queen plots to kill the</a:t>
            </a:r>
            <a:r>
              <a:rPr lang="en-IN" b="1" i="0" u="none" strike="no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-Roman"/>
              </a:rPr>
              <a:t> </a:t>
            </a:r>
            <a:r>
              <a:rPr lang="en-IN" b="1" i="0" u="none" strike="noStrike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-Roman"/>
              </a:rPr>
              <a:t>bad king, and sends a servant to poison the wine. The king's guards catch the</a:t>
            </a:r>
            <a:r>
              <a:rPr lang="en-IN" b="1" i="0" u="none" strike="no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-Roman"/>
              </a:rPr>
              <a:t> </a:t>
            </a:r>
            <a:r>
              <a:rPr lang="en-IN" b="1" i="0" u="none" strike="noStrike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-Roman"/>
              </a:rPr>
              <a:t>servant after he has only poisoned one bottle. The guards don't know which</a:t>
            </a:r>
            <a:r>
              <a:rPr lang="en-IN" b="1" i="0" u="none" strike="no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-Roman"/>
              </a:rPr>
              <a:t> </a:t>
            </a:r>
            <a:r>
              <a:rPr lang="en-IN" b="1" i="0" u="none" strike="noStrike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-Roman"/>
              </a:rPr>
              <a:t>bottle was poisoned, but they do know that the poison is so potent that even if it was diluted 1,000,000 times, it would still be fatal. Furthermore, </a:t>
            </a:r>
            <a:r>
              <a:rPr lang="en-IN" b="1" i="0" u="none" strike="noStrike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-Roman"/>
              </a:rPr>
              <a:t>the effects </a:t>
            </a:r>
            <a:r>
              <a:rPr lang="en-IN" b="1" i="0" u="none" strike="noStrike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-Roman"/>
              </a:rPr>
              <a:t>of the poison take one month to surface. The king decides he will get</a:t>
            </a:r>
            <a:r>
              <a:rPr lang="en-IN" b="1" i="0" u="none" strike="no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-Roman"/>
              </a:rPr>
              <a:t> </a:t>
            </a:r>
            <a:r>
              <a:rPr lang="en-IN" b="1" i="0" u="none" strike="noStrike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-Roman"/>
              </a:rPr>
              <a:t>some of his prisoners in his vast dungeons to drink the wine. Rather than</a:t>
            </a:r>
            <a:r>
              <a:rPr lang="en-IN" b="1" i="0" u="none" strike="no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-Roman"/>
              </a:rPr>
              <a:t> </a:t>
            </a:r>
            <a:r>
              <a:rPr lang="en-IN" b="1" i="0" u="none" strike="noStrike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-Roman"/>
              </a:rPr>
              <a:t>using 1000 prisoners each assigned to a particular bottle, this king knows</a:t>
            </a:r>
            <a:r>
              <a:rPr lang="en-IN" b="1" i="0" u="none" strike="no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-Roman"/>
              </a:rPr>
              <a:t> </a:t>
            </a:r>
            <a:r>
              <a:rPr lang="en-IN" b="1" i="0" u="none" strike="noStrike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-Roman"/>
              </a:rPr>
              <a:t>that he needs to murder no more than 10 prisoners to figure out what bottle</a:t>
            </a:r>
            <a:r>
              <a:rPr lang="en-IN" b="1" i="0" u="none" strike="no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-Roman"/>
              </a:rPr>
              <a:t> </a:t>
            </a:r>
            <a:r>
              <a:rPr lang="en-IN" b="1" i="0" u="none" strike="noStrike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-Roman"/>
              </a:rPr>
              <a:t>is poisoned, and will still be able to drink the rest of the wine in 5 weeks</a:t>
            </a:r>
            <a:r>
              <a:rPr lang="en-IN" b="1" i="0" u="none" strike="no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-Roman"/>
              </a:rPr>
              <a:t> </a:t>
            </a:r>
            <a:r>
              <a:rPr lang="en-IN" b="1" i="0" u="none" strike="noStrike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-Roman"/>
              </a:rPr>
              <a:t>time. How does he pull this off?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29183" y="1408991"/>
            <a:ext cx="86048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rgbClr val="00B0F0"/>
                </a:solidFill>
                <a:effectLst/>
              </a:rPr>
              <a:t>CRIMINAL CUPBEARERS</a:t>
            </a:r>
            <a:endParaRPr lang="en-US" sz="5400" b="1" cap="none" spc="0" dirty="0">
              <a:ln/>
              <a:solidFill>
                <a:srgbClr val="00B0F0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2245" y="487105"/>
            <a:ext cx="39920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 SNIPPET: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719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85735" y="1370354"/>
            <a:ext cx="27190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 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82454" y="2774153"/>
            <a:ext cx="9298315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rgbClr val="00B0F0"/>
                </a:solidFill>
              </a:rPr>
              <a:t>TIME-SPACE COMPLEXITY</a:t>
            </a:r>
          </a:p>
          <a:p>
            <a:pPr algn="ctr"/>
            <a:r>
              <a:rPr lang="en-US" sz="5400" b="1" dirty="0" smtClean="0">
                <a:ln/>
                <a:solidFill>
                  <a:srgbClr val="00B0F0"/>
                </a:solidFill>
              </a:rPr>
              <a:t>+</a:t>
            </a:r>
          </a:p>
          <a:p>
            <a:pPr algn="ctr"/>
            <a:r>
              <a:rPr lang="en-US" sz="5400" b="1" dirty="0" smtClean="0">
                <a:ln/>
                <a:solidFill>
                  <a:srgbClr val="00B0F0"/>
                </a:solidFill>
              </a:rPr>
              <a:t>INTRODUCTION TO OOPS</a:t>
            </a:r>
            <a:endParaRPr lang="en-US" sz="5400" b="1" dirty="0">
              <a:ln/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05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33509" y="829441"/>
            <a:ext cx="8170442" cy="452431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BASICS OF JAVA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FUNCTIONS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ARRAYS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RECURSION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COMPLEXITY ANALYSIS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OOPS CONCEPTS</a:t>
            </a:r>
            <a:endParaRPr lang="en-U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644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85735" y="1370354"/>
            <a:ext cx="27190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 3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0176" y="3044609"/>
            <a:ext cx="68301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rgbClr val="00B0F0"/>
                </a:solidFill>
              </a:rPr>
              <a:t>DATA STRUCTURES</a:t>
            </a:r>
            <a:endParaRPr lang="en-US" sz="5400" b="1" dirty="0">
              <a:ln/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30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28093" y="1666569"/>
            <a:ext cx="5458546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STACKS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QUEUES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LINKED LISTS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715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85735" y="1370354"/>
            <a:ext cx="27190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 4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6828" y="2928699"/>
            <a:ext cx="10946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rgbClr val="00B0F0"/>
                </a:solidFill>
              </a:rPr>
              <a:t>ADVANCED DATA STRUCTURES</a:t>
            </a:r>
            <a:endParaRPr lang="en-US" sz="5400" b="1" dirty="0">
              <a:ln/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94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232</TotalTime>
  <Words>662</Words>
  <Application>Microsoft Office PowerPoint</Application>
  <PresentationFormat>Widescreen</PresentationFormat>
  <Paragraphs>106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Algerian</vt:lpstr>
      <vt:lpstr>Arial</vt:lpstr>
      <vt:lpstr>Garamond</vt:lpstr>
      <vt:lpstr>Times-Roman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sampada bhatnagar</dc:creator>
  <cp:lastModifiedBy>sampada bhatnagar</cp:lastModifiedBy>
  <cp:revision>30</cp:revision>
  <dcterms:created xsi:type="dcterms:W3CDTF">2016-11-15T05:54:08Z</dcterms:created>
  <dcterms:modified xsi:type="dcterms:W3CDTF">2016-12-16T06:31:11Z</dcterms:modified>
</cp:coreProperties>
</file>