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parkinson.org/understanding-parkinsons" TargetMode="External"/><Relationship Id="rId4" Type="http://schemas.openxmlformats.org/officeDocument/2006/relationships/hyperlink" Target="https://www.ninds.nih.gov/Disorders/All-Disorders/Parkinsons-Disease-Information-Pag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shubhamjha97/parkinson-det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nSpc>
                <a:spcPct val="142857"/>
              </a:lnSpc>
              <a:spcBef>
                <a:spcPts val="0"/>
              </a:spcBef>
              <a:spcAft>
                <a:spcPts val="0"/>
              </a:spcAft>
              <a:buNone/>
            </a:pPr>
            <a:r>
              <a:t/>
            </a:r>
            <a:endParaRPr sz="3600">
              <a:solidFill>
                <a:srgbClr val="333333"/>
              </a:solidFill>
              <a:highlight>
                <a:srgbClr val="FFFFFF"/>
              </a:highlight>
            </a:endParaRPr>
          </a:p>
          <a:p>
            <a:pPr indent="0" lvl="0" marL="0" rtl="0">
              <a:lnSpc>
                <a:spcPct val="142857"/>
              </a:lnSpc>
              <a:spcBef>
                <a:spcPts val="1500"/>
              </a:spcBef>
              <a:spcAft>
                <a:spcPts val="0"/>
              </a:spcAft>
              <a:buNone/>
            </a:pPr>
            <a:r>
              <a:t/>
            </a:r>
            <a:endParaRPr sz="3600">
              <a:solidFill>
                <a:srgbClr val="333333"/>
              </a:solidFill>
              <a:highlight>
                <a:srgbClr val="FFFFFF"/>
              </a:highlight>
            </a:endParaRPr>
          </a:p>
          <a:p>
            <a:pPr indent="0" lvl="0" marL="0" rtl="0">
              <a:lnSpc>
                <a:spcPct val="142857"/>
              </a:lnSpc>
              <a:spcBef>
                <a:spcPts val="1500"/>
              </a:spcBef>
              <a:spcAft>
                <a:spcPts val="0"/>
              </a:spcAft>
              <a:buNone/>
            </a:pPr>
            <a:r>
              <a:t/>
            </a:r>
            <a:endParaRPr sz="3600">
              <a:solidFill>
                <a:srgbClr val="333333"/>
              </a:solidFill>
              <a:highlight>
                <a:srgbClr val="FFFFFF"/>
              </a:highlight>
            </a:endParaRPr>
          </a:p>
          <a:p>
            <a:pPr indent="0" lvl="0" marL="0" rtl="0">
              <a:lnSpc>
                <a:spcPct val="142857"/>
              </a:lnSpc>
              <a:spcBef>
                <a:spcPts val="1500"/>
              </a:spcBef>
              <a:spcAft>
                <a:spcPts val="0"/>
              </a:spcAft>
              <a:buNone/>
            </a:pPr>
            <a:r>
              <a:t/>
            </a:r>
            <a:endParaRPr sz="3600">
              <a:solidFill>
                <a:srgbClr val="333333"/>
              </a:solidFill>
              <a:highlight>
                <a:srgbClr val="FFFFFF"/>
              </a:highlight>
            </a:endParaRPr>
          </a:p>
          <a:p>
            <a:pPr indent="0" lvl="0" marL="0" rtl="0">
              <a:lnSpc>
                <a:spcPct val="142857"/>
              </a:lnSpc>
              <a:spcBef>
                <a:spcPts val="1500"/>
              </a:spcBef>
              <a:spcAft>
                <a:spcPts val="0"/>
              </a:spcAft>
              <a:buNone/>
            </a:pPr>
            <a:r>
              <a:t/>
            </a:r>
            <a:endParaRPr sz="3600">
              <a:solidFill>
                <a:srgbClr val="333333"/>
              </a:solidFill>
              <a:highlight>
                <a:srgbClr val="FFFFFF"/>
              </a:highlight>
            </a:endParaRPr>
          </a:p>
          <a:p>
            <a:pPr indent="0" lvl="0" marL="0" rtl="0">
              <a:lnSpc>
                <a:spcPct val="142857"/>
              </a:lnSpc>
              <a:spcBef>
                <a:spcPts val="1500"/>
              </a:spcBef>
              <a:spcAft>
                <a:spcPts val="0"/>
              </a:spcAft>
              <a:buNone/>
            </a:pPr>
            <a:r>
              <a:t/>
            </a:r>
            <a:endParaRPr sz="3600">
              <a:solidFill>
                <a:srgbClr val="333333"/>
              </a:solidFill>
              <a:highlight>
                <a:srgbClr val="FFFFFF"/>
              </a:highlight>
            </a:endParaRPr>
          </a:p>
          <a:p>
            <a:pPr indent="0" lvl="0" marL="0" rtl="0">
              <a:lnSpc>
                <a:spcPct val="142857"/>
              </a:lnSpc>
              <a:spcBef>
                <a:spcPts val="1500"/>
              </a:spcBef>
              <a:spcAft>
                <a:spcPts val="0"/>
              </a:spcAft>
              <a:buNone/>
            </a:pPr>
            <a:r>
              <a:rPr lang="en" sz="3600">
                <a:solidFill>
                  <a:srgbClr val="333333"/>
                </a:solidFill>
                <a:highlight>
                  <a:srgbClr val="FFFFFF"/>
                </a:highlight>
              </a:rPr>
              <a:t>Neurological Disorders Detection</a:t>
            </a:r>
            <a:endParaRPr sz="3600">
              <a:solidFill>
                <a:srgbClr val="333333"/>
              </a:solidFill>
              <a:highlight>
                <a:srgbClr val="FFFFFF"/>
              </a:highlight>
            </a:endParaRPr>
          </a:p>
          <a:p>
            <a:pPr indent="0" lvl="0" marL="0" rtl="0" algn="l">
              <a:lnSpc>
                <a:spcPct val="142857"/>
              </a:lnSpc>
              <a:spcBef>
                <a:spcPts val="1500"/>
              </a:spcBef>
              <a:spcAft>
                <a:spcPts val="0"/>
              </a:spcAft>
              <a:buNone/>
            </a:pPr>
            <a:r>
              <a:t/>
            </a:r>
            <a:endParaRPr sz="1050">
              <a:solidFill>
                <a:srgbClr val="333333"/>
              </a:solidFill>
              <a:highlight>
                <a:srgbClr val="FFFFFF"/>
              </a:highlight>
            </a:endParaRPr>
          </a:p>
          <a:p>
            <a:pPr indent="0" lvl="0" marL="0">
              <a:spcBef>
                <a:spcPts val="1500"/>
              </a:spcBef>
              <a:spcAft>
                <a:spcPts val="0"/>
              </a:spcAft>
              <a:buNone/>
            </a:pPr>
            <a:r>
              <a:t/>
            </a:r>
            <a:endParaRPr/>
          </a:p>
        </p:txBody>
      </p:sp>
      <p:sp>
        <p:nvSpPr>
          <p:cNvPr id="86" name="Shape 8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Code Fun Do</a:t>
            </a:r>
            <a:endParaRPr/>
          </a:p>
          <a:p>
            <a:pPr indent="0" lvl="0" marL="0" algn="l">
              <a:spcBef>
                <a:spcPts val="0"/>
              </a:spcBef>
              <a:spcAft>
                <a:spcPts val="0"/>
              </a:spcAft>
              <a:buNone/>
            </a:pPr>
            <a:r>
              <a:rPr lang="en"/>
              <a:t>Team</a:t>
            </a:r>
            <a:br>
              <a:rPr lang="en"/>
            </a:br>
            <a:r>
              <a:rPr lang="en"/>
              <a:t>Shubham Jha</a:t>
            </a:r>
            <a:br>
              <a:rPr lang="en"/>
            </a:br>
            <a:r>
              <a:rPr lang="en"/>
              <a:t>Nischay Mamidi</a:t>
            </a:r>
            <a:br>
              <a:rPr lang="en"/>
            </a:br>
            <a:r>
              <a:rPr lang="en"/>
              <a:t>Saurabh Khandelwal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Tools We Used</a:t>
            </a:r>
            <a:endParaRPr/>
          </a:p>
        </p:txBody>
      </p:sp>
      <p:sp>
        <p:nvSpPr>
          <p:cNvPr id="143" name="Shape 1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Jupyter Notebook</a:t>
            </a:r>
            <a:endParaRPr/>
          </a:p>
          <a:p>
            <a:pPr indent="-342900" lvl="0" marL="457200" rtl="0">
              <a:spcBef>
                <a:spcPts val="0"/>
              </a:spcBef>
              <a:spcAft>
                <a:spcPts val="0"/>
              </a:spcAft>
              <a:buSzPts val="1800"/>
              <a:buChar char="●"/>
            </a:pPr>
            <a:r>
              <a:rPr lang="en"/>
              <a:t>Python (Version 3.6)</a:t>
            </a:r>
            <a:endParaRPr/>
          </a:p>
          <a:p>
            <a:pPr indent="-342900" lvl="0" marL="457200" rtl="0">
              <a:spcBef>
                <a:spcPts val="0"/>
              </a:spcBef>
              <a:spcAft>
                <a:spcPts val="0"/>
              </a:spcAft>
              <a:buSzPts val="1800"/>
              <a:buChar char="●"/>
            </a:pPr>
            <a:r>
              <a:rPr lang="en"/>
              <a:t>PaWaH Dataset</a:t>
            </a:r>
            <a:endParaRPr/>
          </a:p>
          <a:p>
            <a:pPr indent="-342900" lvl="0" marL="457200" rtl="0">
              <a:spcBef>
                <a:spcPts val="0"/>
              </a:spcBef>
              <a:spcAft>
                <a:spcPts val="0"/>
              </a:spcAft>
              <a:buSzPts val="1800"/>
              <a:buChar char="●"/>
            </a:pPr>
            <a:r>
              <a:rPr lang="en"/>
              <a:t>Seaborn</a:t>
            </a:r>
            <a:endParaRPr/>
          </a:p>
          <a:p>
            <a:pPr indent="-342900" lvl="0" marL="457200" rtl="0">
              <a:spcBef>
                <a:spcPts val="0"/>
              </a:spcBef>
              <a:spcAft>
                <a:spcPts val="0"/>
              </a:spcAft>
              <a:buSzPts val="1800"/>
              <a:buChar char="●"/>
            </a:pPr>
            <a:r>
              <a:rPr lang="en"/>
              <a:t>Scikit-Learn</a:t>
            </a:r>
            <a:endParaRPr/>
          </a:p>
          <a:p>
            <a:pPr indent="-342900" lvl="0" marL="457200" rtl="0">
              <a:spcBef>
                <a:spcPts val="0"/>
              </a:spcBef>
              <a:spcAft>
                <a:spcPts val="0"/>
              </a:spcAft>
              <a:buSzPts val="1800"/>
              <a:buChar char="●"/>
            </a:pPr>
            <a:r>
              <a:rPr lang="en"/>
              <a:t>Pandas</a:t>
            </a:r>
            <a:endParaRPr/>
          </a:p>
          <a:p>
            <a:pPr indent="-342900" lvl="0" marL="457200" rtl="0">
              <a:spcBef>
                <a:spcPts val="0"/>
              </a:spcBef>
              <a:spcAft>
                <a:spcPts val="0"/>
              </a:spcAft>
              <a:buSzPts val="1800"/>
              <a:buChar char="●"/>
            </a:pPr>
            <a:r>
              <a:rPr lang="en"/>
              <a:t>Numpy</a:t>
            </a:r>
            <a:endParaRPr/>
          </a:p>
          <a:p>
            <a:pPr indent="457200" lvl="0" marL="0" rtl="0">
              <a:spcBef>
                <a:spcPts val="1600"/>
              </a:spcBef>
              <a:spcAft>
                <a:spcPts val="1600"/>
              </a:spcAft>
              <a:buNone/>
            </a:pPr>
            <a:br>
              <a:rPr lang="en"/>
            </a:br>
            <a:br>
              <a:rPr lang="en"/>
            </a:b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and </a:t>
            </a:r>
            <a:r>
              <a:rPr lang="en"/>
              <a:t>Bibliography</a:t>
            </a:r>
            <a:endParaRPr/>
          </a:p>
        </p:txBody>
      </p:sp>
      <p:sp>
        <p:nvSpPr>
          <p:cNvPr id="149" name="Shape 14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Analysis of in-air movement in handwriting: A novel marker for Parkinson’s disease</a:t>
            </a:r>
            <a:endParaRPr/>
          </a:p>
          <a:p>
            <a:pPr indent="-342900" lvl="0" marL="457200" rtl="0">
              <a:spcBef>
                <a:spcPts val="0"/>
              </a:spcBef>
              <a:spcAft>
                <a:spcPts val="0"/>
              </a:spcAft>
              <a:buSzPts val="1800"/>
              <a:buChar char="●"/>
            </a:pPr>
            <a:r>
              <a:rPr lang="en"/>
              <a:t>Evaluation of handwriting kinematics and pressure for differential diagnosis of Parkinson’s disease</a:t>
            </a:r>
            <a:endParaRPr/>
          </a:p>
          <a:p>
            <a:pPr indent="-342900" lvl="0" marL="457200" rtl="0">
              <a:spcBef>
                <a:spcPts val="0"/>
              </a:spcBef>
              <a:spcAft>
                <a:spcPts val="0"/>
              </a:spcAft>
              <a:buSzPts val="1800"/>
              <a:buChar char="●"/>
            </a:pPr>
            <a:r>
              <a:rPr lang="en" u="sng">
                <a:solidFill>
                  <a:schemeClr val="hlink"/>
                </a:solidFill>
                <a:hlinkClick r:id="rId3"/>
              </a:rPr>
              <a:t>http://parkinson.org/understanding-parkinsons</a:t>
            </a:r>
            <a:endParaRPr/>
          </a:p>
          <a:p>
            <a:pPr indent="-342900" lvl="0" marL="457200" rtl="0">
              <a:spcBef>
                <a:spcPts val="0"/>
              </a:spcBef>
              <a:spcAft>
                <a:spcPts val="0"/>
              </a:spcAft>
              <a:buSzPts val="1800"/>
              <a:buChar char="●"/>
            </a:pPr>
            <a:r>
              <a:rPr lang="en" u="sng">
                <a:solidFill>
                  <a:schemeClr val="hlink"/>
                </a:solidFill>
                <a:hlinkClick r:id="rId4"/>
              </a:rPr>
              <a:t>https://www.ninds.nih.gov/Disorders/All-Disorders/Parkinsons-Disease-Information-Page</a:t>
            </a:r>
            <a:endParaRPr/>
          </a:p>
          <a:p>
            <a:pPr indent="0" lvl="0" marL="0">
              <a:spcBef>
                <a:spcPts val="1600"/>
              </a:spcBef>
              <a:spcAft>
                <a:spcPts val="0"/>
              </a:spcAft>
              <a:buNone/>
            </a:pPr>
            <a:r>
              <a:t/>
            </a:r>
            <a:endParaRPr/>
          </a:p>
          <a:p>
            <a:pPr indent="0" lvl="0" marL="0">
              <a:spcBef>
                <a:spcPts val="1600"/>
              </a:spcBef>
              <a:spcAft>
                <a:spcPts val="1600"/>
              </a:spcAft>
              <a:buNone/>
            </a:pPr>
            <a:br>
              <a:rPr lang="en"/>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solidFill>
                  <a:schemeClr val="dk1"/>
                </a:solidFill>
              </a:rPr>
              <a:t>Rest of all the results, source code and the visualization can be found at our GitHub repo.</a:t>
            </a:r>
            <a:br>
              <a:rPr lang="en" sz="3000">
                <a:solidFill>
                  <a:schemeClr val="dk1"/>
                </a:solidFill>
              </a:rPr>
            </a:br>
            <a:endParaRPr sz="3000">
              <a:solidFill>
                <a:schemeClr val="dk1"/>
              </a:solidFill>
            </a:endParaRPr>
          </a:p>
          <a:p>
            <a:pPr indent="0" lvl="0" marL="0">
              <a:spcBef>
                <a:spcPts val="1600"/>
              </a:spcBef>
              <a:spcAft>
                <a:spcPts val="1600"/>
              </a:spcAft>
              <a:buNone/>
            </a:pPr>
            <a:r>
              <a:rPr lang="en" sz="2400">
                <a:solidFill>
                  <a:schemeClr val="dk1"/>
                </a:solidFill>
              </a:rPr>
              <a:t>Link- </a:t>
            </a:r>
            <a:r>
              <a:rPr lang="en" sz="2400" u="sng">
                <a:solidFill>
                  <a:schemeClr val="hlink"/>
                </a:solidFill>
                <a:hlinkClick r:id="rId3"/>
              </a:rPr>
              <a:t>https://github.com/shubhamjha97/parkinson-detection</a:t>
            </a:r>
            <a:br>
              <a:rPr lang="en" sz="3000">
                <a:solidFill>
                  <a:schemeClr val="dk1"/>
                </a:solidFill>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244550" y="14957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Parkinson</a:t>
            </a:r>
            <a:endParaRPr/>
          </a:p>
        </p:txBody>
      </p:sp>
      <p:sp>
        <p:nvSpPr>
          <p:cNvPr id="92" name="Shape 92"/>
          <p:cNvSpPr txBox="1"/>
          <p:nvPr>
            <p:ph idx="1" type="body"/>
          </p:nvPr>
        </p:nvSpPr>
        <p:spPr>
          <a:xfrm>
            <a:off x="311700" y="7222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sz="1800"/>
              <a:t>What is Parkinson</a:t>
            </a:r>
            <a:br>
              <a:rPr b="1" lang="en" sz="1800"/>
            </a:br>
            <a:r>
              <a:rPr lang="en" sz="1800"/>
              <a:t>Parkinson’s disease is a complex neurodegenerative disease that affects a large portion of the worldwide population. With current prevalence rates, ranging from 10 to 800 people per 100,000, PD is one of the most common neurodegenerative disorders.</a:t>
            </a:r>
            <a:endParaRPr sz="1800"/>
          </a:p>
          <a:p>
            <a:pPr indent="-342900" lvl="0" marL="457200" rtl="0">
              <a:spcBef>
                <a:spcPts val="0"/>
              </a:spcBef>
              <a:spcAft>
                <a:spcPts val="0"/>
              </a:spcAft>
              <a:buSzPts val="1800"/>
              <a:buChar char="●"/>
            </a:pPr>
            <a:r>
              <a:rPr b="1" lang="en" sz="1800"/>
              <a:t>What is the Problem?</a:t>
            </a:r>
            <a:br>
              <a:rPr b="1" lang="en" sz="1800"/>
            </a:br>
            <a:r>
              <a:rPr lang="en" sz="1800"/>
              <a:t>There is currently no objective method for diagnosing PD. It can take months to get a reliable PD diagnosis, and symptoms need to be carefully monitored. Even then the probability of an inaccurate diagnosis is approximately 25%.</a:t>
            </a:r>
            <a:endParaRPr sz="1800"/>
          </a:p>
          <a:p>
            <a:pPr indent="-342900" lvl="0" marL="457200" rtl="0">
              <a:spcBef>
                <a:spcPts val="0"/>
              </a:spcBef>
              <a:spcAft>
                <a:spcPts val="0"/>
              </a:spcAft>
              <a:buSzPts val="1800"/>
              <a:buChar char="●"/>
            </a:pPr>
            <a:r>
              <a:rPr b="1" lang="en" sz="1800"/>
              <a:t>What do we do?</a:t>
            </a:r>
            <a:br>
              <a:rPr b="1" lang="en" sz="1800"/>
            </a:br>
            <a:r>
              <a:rPr lang="en" sz="1800"/>
              <a:t>We used the Parkinson’s disease handwriting (PaHaW) database,.The results confirmed that handwriting is relevant in diagnosing and monitoring PD.</a:t>
            </a:r>
            <a:r>
              <a:rPr lang="en"/>
              <a:t>We used the ...</a:t>
            </a:r>
            <a:endParaRPr sz="1800"/>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 Description</a:t>
            </a:r>
            <a:endParaRPr/>
          </a:p>
        </p:txBody>
      </p:sp>
      <p:sp>
        <p:nvSpPr>
          <p:cNvPr id="98" name="Shape 9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123654"/>
              </a:buClr>
              <a:buSzPts val="1800"/>
              <a:buChar char="●"/>
            </a:pPr>
            <a:r>
              <a:rPr lang="en">
                <a:solidFill>
                  <a:srgbClr val="123654"/>
                </a:solidFill>
              </a:rPr>
              <a:t>The PD and control handwriting database consists of 62 PWP (People with parkinson) and 15 healthy individuals who appealed at the Department of Neurology in Cerrahpasa Faculty of Medicine, Istanbul University. From all subjects, three types of handwriting recordings (Static Spiral Test (SST), Dynamic Spiral Test (DST) and Stability Test on Certain Point (STCP)) are taken. Also the drawings of spirals belongs to the PWP are included in the dataset as image</a:t>
            </a:r>
            <a:br>
              <a:rPr lang="en">
                <a:solidFill>
                  <a:srgbClr val="123654"/>
                </a:solidFill>
              </a:rPr>
            </a:br>
            <a:br>
              <a:rPr lang="en">
                <a:solidFill>
                  <a:srgbClr val="123654"/>
                </a:solidFil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92275"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Features Extraction</a:t>
            </a:r>
            <a:endParaRPr/>
          </a:p>
        </p:txBody>
      </p:sp>
      <p:sp>
        <p:nvSpPr>
          <p:cNvPr id="104" name="Shape 104"/>
          <p:cNvSpPr txBox="1"/>
          <p:nvPr>
            <p:ph idx="1" type="body"/>
          </p:nvPr>
        </p:nvSpPr>
        <p:spPr>
          <a:xfrm>
            <a:off x="486275" y="57270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Feature Extraction was a tricky part but after intensive analysis we decided on the following features.</a:t>
            </a:r>
            <a:br>
              <a:rPr lang="en"/>
            </a:br>
            <a:r>
              <a:rPr lang="en"/>
              <a:t>1. No of strokes</a:t>
            </a:r>
            <a:br>
              <a:rPr lang="en"/>
            </a:br>
            <a:r>
              <a:rPr lang="en"/>
              <a:t>2. Stroke speed</a:t>
            </a:r>
            <a:br>
              <a:rPr lang="en"/>
            </a:br>
            <a:r>
              <a:rPr lang="en"/>
              <a:t>3. Velocity</a:t>
            </a:r>
            <a:br>
              <a:rPr lang="en"/>
            </a:br>
            <a:r>
              <a:rPr lang="en"/>
              <a:t>4. Acceleration</a:t>
            </a:r>
            <a:br>
              <a:rPr lang="en"/>
            </a:br>
            <a:r>
              <a:rPr lang="en"/>
              <a:t>5. Jerk</a:t>
            </a:r>
            <a:br>
              <a:rPr lang="en"/>
            </a:br>
            <a:r>
              <a:rPr lang="en"/>
              <a:t>6. Horizontal velocity/acceleration/jerk</a:t>
            </a:r>
            <a:br>
              <a:rPr lang="en"/>
            </a:br>
            <a:r>
              <a:rPr lang="en"/>
              <a:t>7. Vertical velocity/acceleration/jerk</a:t>
            </a:r>
            <a:br>
              <a:rPr lang="en"/>
            </a:br>
            <a:r>
              <a:rPr lang="en"/>
              <a:t>8. Number of changes in velocity direction</a:t>
            </a:r>
            <a:br>
              <a:rPr lang="en"/>
            </a:br>
            <a:r>
              <a:rPr lang="en"/>
              <a:t>9. Number of changes in acceleration direction</a:t>
            </a:r>
            <a:br>
              <a:rPr lang="en"/>
            </a:br>
            <a:r>
              <a:rPr lang="en"/>
              <a:t>10. in-air time</a:t>
            </a:r>
            <a:br>
              <a:rPr lang="en"/>
            </a:br>
            <a:r>
              <a:rPr lang="en"/>
              <a:t>11. on-surface time</a:t>
            </a:r>
            <a:endParaRPr/>
          </a:p>
          <a:p>
            <a:pPr indent="0" lvl="0" marL="0">
              <a:spcBef>
                <a:spcPts val="1600"/>
              </a:spcBef>
              <a:spcAft>
                <a:spcPts val="1600"/>
              </a:spcAft>
              <a:buNone/>
            </a:pPr>
            <a:br>
              <a:rPr lang="en"/>
            </a:br>
            <a:br>
              <a:rPr lang="en"/>
            </a:b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Sample Attribute Difference between affected and normal</a:t>
            </a:r>
            <a:endParaRPr sz="1800"/>
          </a:p>
        </p:txBody>
      </p:sp>
      <p:sp>
        <p:nvSpPr>
          <p:cNvPr id="110" name="Shape 11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1" name="Shape 111"/>
          <p:cNvPicPr preferRelativeResize="0"/>
          <p:nvPr/>
        </p:nvPicPr>
        <p:blipFill>
          <a:blip r:embed="rId3">
            <a:alphaModFix/>
          </a:blip>
          <a:stretch>
            <a:fillRect/>
          </a:stretch>
        </p:blipFill>
        <p:spPr>
          <a:xfrm>
            <a:off x="311700" y="1229875"/>
            <a:ext cx="8107999" cy="4125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Classifier Used and result</a:t>
            </a:r>
            <a:endParaRPr/>
          </a:p>
        </p:txBody>
      </p:sp>
      <p:sp>
        <p:nvSpPr>
          <p:cNvPr id="117" name="Shape 1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8" name="Shape 118"/>
          <p:cNvPicPr preferRelativeResize="0"/>
          <p:nvPr/>
        </p:nvPicPr>
        <p:blipFill>
          <a:blip r:embed="rId3">
            <a:alphaModFix/>
          </a:blip>
          <a:stretch>
            <a:fillRect/>
          </a:stretch>
        </p:blipFill>
        <p:spPr>
          <a:xfrm>
            <a:off x="311700" y="1162175"/>
            <a:ext cx="7457484" cy="421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Classifier Used and Result</a:t>
            </a:r>
            <a:endParaRPr/>
          </a:p>
        </p:txBody>
      </p:sp>
      <p:sp>
        <p:nvSpPr>
          <p:cNvPr id="124" name="Shape 1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5" name="Shape 125"/>
          <p:cNvPicPr preferRelativeResize="0"/>
          <p:nvPr/>
        </p:nvPicPr>
        <p:blipFill>
          <a:blip r:embed="rId3">
            <a:alphaModFix/>
          </a:blip>
          <a:stretch>
            <a:fillRect/>
          </a:stretch>
        </p:blipFill>
        <p:spPr>
          <a:xfrm>
            <a:off x="69325" y="1229884"/>
            <a:ext cx="9143999" cy="34235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31" name="Shape 1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SVM Classifier gave the best result with </a:t>
            </a:r>
            <a:br>
              <a:rPr lang="en"/>
            </a:br>
            <a:br>
              <a:rPr lang="en"/>
            </a:br>
            <a:r>
              <a:rPr lang="en"/>
              <a:t>ACCURACY: 100%</a:t>
            </a:r>
            <a:endParaRPr/>
          </a:p>
          <a:p>
            <a:pPr indent="0" lvl="0" marL="0">
              <a:spcBef>
                <a:spcPts val="1600"/>
              </a:spcBef>
              <a:spcAft>
                <a:spcPts val="0"/>
              </a:spcAft>
              <a:buNone/>
            </a:pPr>
            <a:r>
              <a:rPr lang="en"/>
              <a:t>F1 SCORE : 0.66</a:t>
            </a:r>
            <a:endParaRPr/>
          </a:p>
          <a:p>
            <a:pPr indent="0" lvl="0" marL="0">
              <a:spcBef>
                <a:spcPts val="1600"/>
              </a:spcBef>
              <a:spcAft>
                <a:spcPts val="1600"/>
              </a:spcAft>
              <a:buNone/>
            </a:pPr>
            <a:r>
              <a:rPr lang="en"/>
              <a:t>PRECISION : 0.5</a:t>
            </a:r>
            <a:br>
              <a:rPr lang="en"/>
            </a:br>
            <a:br>
              <a:rPr lang="en"/>
            </a:br>
            <a:r>
              <a:rPr lang="en"/>
              <a:t>RECALL :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301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Vision</a:t>
            </a:r>
            <a:br>
              <a:rPr lang="en"/>
            </a:br>
            <a:endParaRPr/>
          </a:p>
        </p:txBody>
      </p:sp>
      <p:sp>
        <p:nvSpPr>
          <p:cNvPr id="137" name="Shape 137"/>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As indicated in Results, not all handwriting tasks provide the same level of discrimination power. After evaluating our results, it is evident that some features are more useful for diagnosis than others.We can use actual handwriting to improve on our results </a:t>
            </a:r>
            <a:br>
              <a:rPr lang="en"/>
            </a:br>
            <a:br>
              <a:rPr lang="en"/>
            </a:br>
            <a:r>
              <a:rPr lang="en"/>
              <a:t>Decision support tools are gaining significant research interest due to their potential to improve health-care provision. Among many possible approaches, those that provide noninvasive monitoring and diagnosis of diseases are of increased interest to clinicians and biomedical engineers.</a:t>
            </a:r>
            <a:br>
              <a:rPr lang="en"/>
            </a:br>
            <a:br>
              <a:rPr lang="en"/>
            </a:br>
            <a:r>
              <a:rPr lang="en"/>
              <a:t>We aim to provide this diagnosis to people in remote areas where healthcare is not just lacking but extremely inadequate.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