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hakra Petch Medium"/>
      <p:regular r:id="rId14"/>
      <p:bold r:id="rId15"/>
      <p:italic r:id="rId16"/>
      <p:boldItalic r:id="rId17"/>
    </p:embeddedFont>
    <p:embeddedFont>
      <p:font typeface="Chakra Petch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akraPetch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hakraPetch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hakraPetchMedium-bold.fntdata"/><Relationship Id="rId14" Type="http://schemas.openxmlformats.org/officeDocument/2006/relationships/font" Target="fonts/ChakraPetchMedium-regular.fntdata"/><Relationship Id="rId17" Type="http://schemas.openxmlformats.org/officeDocument/2006/relationships/font" Target="fonts/ChakraPetchMedium-boldItalic.fntdata"/><Relationship Id="rId16" Type="http://schemas.openxmlformats.org/officeDocument/2006/relationships/font" Target="fonts/ChakraPetch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hakraPetchSemiBold-bold.fntdata"/><Relationship Id="rId6" Type="http://schemas.openxmlformats.org/officeDocument/2006/relationships/slide" Target="slides/slide1.xml"/><Relationship Id="rId18" Type="http://schemas.openxmlformats.org/officeDocument/2006/relationships/font" Target="fonts/ChakraPetch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80e6f2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80e6f2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80e6f2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80e6f2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80e6f2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80e6f2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80e6f2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80e6f2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6b1007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6b1007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80e6f2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80e6f2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80e6f2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80e6f2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80e6f26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80e6f26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-235475" y="1760025"/>
            <a:ext cx="9501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 Anonymous </a:t>
            </a:r>
            <a:endParaRPr sz="4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0" y="429950"/>
            <a:ext cx="43875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latin typeface="Chakra Petch SemiBold"/>
                <a:ea typeface="Chakra Petch SemiBold"/>
                <a:cs typeface="Chakra Petch SemiBold"/>
                <a:sym typeface="Chakra Petch SemiBold"/>
              </a:rPr>
              <a:t> Anonymous </a:t>
            </a:r>
            <a:endParaRPr sz="30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55900" y="1178550"/>
            <a:ext cx="8283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 Anonymous เป็นกลุ่มแฮกเกอร์ที่โด่งดังโดยการโจมตีโดยปฏิเสธการให้บริการต่อรัฐบาล, สถาบันของรัฐ, เจ้าหน้าที่รัฐบาล, บรรษัท และโบสถ์แห่งวิทยาศาสตร์</a:t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75" y="3151700"/>
            <a:ext cx="1905250" cy="1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-235475" y="1760025"/>
            <a:ext cx="9501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Single Gateway</a:t>
            </a:r>
            <a:endParaRPr sz="4800">
              <a:solidFill>
                <a:srgbClr val="0000FF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188850" y="429950"/>
            <a:ext cx="32967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Chakra Petch SemiBold"/>
                <a:ea typeface="Chakra Petch SemiBold"/>
                <a:cs typeface="Chakra Petch SemiBold"/>
                <a:sym typeface="Chakra Petch SemiBold"/>
              </a:rPr>
              <a:t>Single Gateway</a:t>
            </a:r>
            <a:endParaRPr sz="3000">
              <a:solidFill>
                <a:srgbClr val="0000FF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188850" y="1178425"/>
            <a:ext cx="82836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Single Internet Gateway เป็นโครงการของรัฐบาลไทยที่เพิ่งเห็นชอบโดยคณะรัฐมนตรี เมื่อวันที่ 27 สิงหาคม 2558 ซึ่งเป็นการเข้ามา “ควบคุม” ช่องทางการเชื่อมต่ออินเทอร์เน็ตระหว่างประเทศจากเดิมที่มีหลายช่องทางให้เหลือเพียงช่องทางเดียว </a:t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321" y="2975421"/>
            <a:ext cx="4608650" cy="18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188850" y="429950"/>
            <a:ext cx="38517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Chakra Petch SemiBold"/>
                <a:ea typeface="Chakra Petch SemiBold"/>
                <a:cs typeface="Chakra Petch SemiBold"/>
                <a:sym typeface="Chakra Petch SemiBold"/>
              </a:rPr>
              <a:t>Single Gateway (ต่อ)</a:t>
            </a:r>
            <a:endParaRPr sz="3000">
              <a:solidFill>
                <a:srgbClr val="0000FF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84" name="Google Shape;84;p17"/>
          <p:cNvSpPr txBox="1"/>
          <p:nvPr>
            <p:ph type="ctrTitle"/>
          </p:nvPr>
        </p:nvSpPr>
        <p:spPr>
          <a:xfrm>
            <a:off x="188850" y="1178425"/>
            <a:ext cx="8283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โดยหัวใจสำคัญของ Single Internet Gateway ก็คือการรวมศูนย์อินเทอร์เน็ตทั้งหมดในประเทศให้ควบคุมได้ในจุดเดียว ไม่ใช่แยกกันหลายส่วนเหมือนปัจจุบัน ซึ่งทางรัฐบาลได้เขียนหลักการและเหตุผลของโครงการนี้ไว้ว่า “เพื่อใช้เป็นเครื่องมือควบคุมเว็บไซต์ที่ไม่เหมาะสมและการไหลเข้าของข้อมูลข่าวสารจากต่างประเทศผ่านทางอินเตอร์เน็ต"</a:t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-235475" y="1177425"/>
            <a:ext cx="9501600" cy="15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คุณธรรมและจริยธรรม</a:t>
            </a:r>
            <a:endParaRPr sz="4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ในการใช้คอมพิวเตอร์ (PAPA)</a:t>
            </a:r>
            <a:endParaRPr sz="4800">
              <a:solidFill>
                <a:srgbClr val="0000FF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0" y="429950"/>
            <a:ext cx="87996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คุณธรรมและจริยธรรมในการใช้คอมพิวเตอร์ (PAPA)</a:t>
            </a:r>
            <a:endParaRPr sz="3000">
              <a:solidFill>
                <a:srgbClr val="0000FF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188850" y="1178425"/>
            <a:ext cx="8283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SemiBold"/>
              <a:buAutoNum type="arabicPeriod"/>
            </a:pPr>
            <a:r>
              <a:rPr lang="th" sz="24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ความเป็นส่วนตัว (Information Privacy) </a:t>
            </a:r>
            <a:endParaRPr sz="24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SemiBold"/>
              <a:buAutoNum type="arabicPeriod"/>
            </a:pPr>
            <a:r>
              <a:rPr lang="th" sz="24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ความถูกต้อง (Information Accuracy) </a:t>
            </a:r>
            <a:endParaRPr sz="24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SemiBold"/>
              <a:buAutoNum type="arabicPeriod"/>
            </a:pPr>
            <a:r>
              <a:rPr lang="th" sz="24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ความเป็นเจ้าของ (Information Property) </a:t>
            </a:r>
            <a:endParaRPr sz="24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SemiBold"/>
              <a:buAutoNum type="arabicPeriod"/>
            </a:pPr>
            <a:r>
              <a:rPr lang="th" sz="2400">
                <a:latin typeface="Chakra Petch SemiBold"/>
                <a:ea typeface="Chakra Petch SemiBold"/>
                <a:cs typeface="Chakra Petch SemiBold"/>
                <a:sym typeface="Chakra Petch SemiBold"/>
              </a:rPr>
              <a:t>การเข้าถึงข้อมูล (Data Accessibility)</a:t>
            </a:r>
            <a:endParaRPr sz="24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044300"/>
            <a:ext cx="91440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9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จบการนำเสนอ</a:t>
            </a:r>
            <a:endParaRPr sz="39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9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จัดทำโดย</a:t>
            </a:r>
            <a:endParaRPr sz="39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9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นายสัมพันธ์ สุริยา </a:t>
            </a:r>
            <a:r>
              <a:rPr lang="th" sz="3900">
                <a:solidFill>
                  <a:srgbClr val="FF0000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610</a:t>
            </a:r>
            <a:r>
              <a:rPr lang="th" sz="3900">
                <a:solidFill>
                  <a:srgbClr val="00FF00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8111</a:t>
            </a:r>
            <a:r>
              <a:rPr lang="th" sz="3900">
                <a:solidFill>
                  <a:srgbClr val="4A86E8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007</a:t>
            </a:r>
            <a:endParaRPr sz="3900">
              <a:solidFill>
                <a:srgbClr val="4A86E8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