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68" r:id="rId6"/>
    <p:sldId id="258" r:id="rId7"/>
    <p:sldId id="259" r:id="rId8"/>
    <p:sldId id="260" r:id="rId9"/>
    <p:sldId id="261" r:id="rId10"/>
    <p:sldId id="262" r:id="rId11"/>
    <p:sldId id="264" r:id="rId12"/>
    <p:sldId id="263"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19" autoAdjust="0"/>
  </p:normalViewPr>
  <p:slideViewPr>
    <p:cSldViewPr snapToGrid="0">
      <p:cViewPr varScale="1">
        <p:scale>
          <a:sx n="69" d="100"/>
          <a:sy n="69" d="100"/>
        </p:scale>
        <p:origin x="66" y="11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2021</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Prepare/Plan</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2022</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Design/Implement/Deploy</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2023+</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Monitor/Upgrade/Support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2021</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Prepare/Plan</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2022</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Design/Implement/Deploy</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2023+</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Monitor/Upgrade/Support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1/26/2022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1/26/2022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1/26/2022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1/26/2022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1/26/2022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1/26/2022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1/26/2022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UCE-Dockets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Open Source initiative</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3DD73-5FA6-4002-8306-79444F3A33BB}"/>
              </a:ext>
            </a:extLst>
          </p:cNvPr>
          <p:cNvSpPr>
            <a:spLocks noGrp="1"/>
          </p:cNvSpPr>
          <p:nvPr>
            <p:ph type="title"/>
          </p:nvPr>
        </p:nvSpPr>
        <p:spPr/>
        <p:txBody>
          <a:bodyPr/>
          <a:lstStyle/>
          <a:p>
            <a:r>
              <a:rPr lang="en-US" dirty="0"/>
              <a:t>Preserved documentation </a:t>
            </a:r>
            <a:r>
              <a:rPr lang="en-US" dirty="0" err="1"/>
              <a:t>intellisense</a:t>
            </a:r>
            <a:r>
              <a:rPr lang="en-US" dirty="0"/>
              <a:t>/Code-completion</a:t>
            </a:r>
          </a:p>
        </p:txBody>
      </p:sp>
      <p:pic>
        <p:nvPicPr>
          <p:cNvPr id="5" name="Content Placeholder 4">
            <a:extLst>
              <a:ext uri="{FF2B5EF4-FFF2-40B4-BE49-F238E27FC236}">
                <a16:creationId xmlns:a16="http://schemas.microsoft.com/office/drawing/2014/main" id="{7FF29B70-1216-43F1-A2BE-C21BB18F8466}"/>
              </a:ext>
            </a:extLst>
          </p:cNvPr>
          <p:cNvPicPr>
            <a:picLocks noGrp="1" noChangeAspect="1"/>
          </p:cNvPicPr>
          <p:nvPr>
            <p:ph idx="1"/>
          </p:nvPr>
        </p:nvPicPr>
        <p:blipFill>
          <a:blip r:embed="rId2"/>
          <a:stretch>
            <a:fillRect/>
          </a:stretch>
        </p:blipFill>
        <p:spPr>
          <a:xfrm>
            <a:off x="581025" y="3010594"/>
            <a:ext cx="11029950" cy="2295725"/>
          </a:xfrm>
        </p:spPr>
      </p:pic>
    </p:spTree>
    <p:extLst>
      <p:ext uri="{BB962C8B-B14F-4D97-AF65-F5344CB8AC3E}">
        <p14:creationId xmlns:p14="http://schemas.microsoft.com/office/powerpoint/2010/main" val="2991158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97CC-6AD1-44ED-B818-0EC8061C5C2D}"/>
              </a:ext>
            </a:extLst>
          </p:cNvPr>
          <p:cNvSpPr>
            <a:spLocks noGrp="1"/>
          </p:cNvSpPr>
          <p:nvPr>
            <p:ph type="title"/>
          </p:nvPr>
        </p:nvSpPr>
        <p:spPr/>
        <p:txBody>
          <a:bodyPr/>
          <a:lstStyle/>
          <a:p>
            <a:r>
              <a:rPr lang="en-US" dirty="0"/>
              <a:t>Join the effort at </a:t>
            </a:r>
            <a:r>
              <a:rPr lang="en-US" dirty="0" err="1"/>
              <a:t>Github</a:t>
            </a:r>
            <a:endParaRPr lang="en-US" dirty="0"/>
          </a:p>
        </p:txBody>
      </p:sp>
      <p:pic>
        <p:nvPicPr>
          <p:cNvPr id="5" name="Content Placeholder 4">
            <a:extLst>
              <a:ext uri="{FF2B5EF4-FFF2-40B4-BE49-F238E27FC236}">
                <a16:creationId xmlns:a16="http://schemas.microsoft.com/office/drawing/2014/main" id="{03827D7B-BF8A-4704-BA95-6B7A7976EDA6}"/>
              </a:ext>
            </a:extLst>
          </p:cNvPr>
          <p:cNvPicPr>
            <a:picLocks noGrp="1" noChangeAspect="1"/>
          </p:cNvPicPr>
          <p:nvPr>
            <p:ph idx="1"/>
          </p:nvPr>
        </p:nvPicPr>
        <p:blipFill>
          <a:blip r:embed="rId2"/>
          <a:stretch>
            <a:fillRect/>
          </a:stretch>
        </p:blipFill>
        <p:spPr>
          <a:xfrm>
            <a:off x="2668774" y="2341563"/>
            <a:ext cx="6854452" cy="3633787"/>
          </a:xfrm>
        </p:spPr>
      </p:pic>
      <p:sp>
        <p:nvSpPr>
          <p:cNvPr id="7" name="TextBox 6">
            <a:extLst>
              <a:ext uri="{FF2B5EF4-FFF2-40B4-BE49-F238E27FC236}">
                <a16:creationId xmlns:a16="http://schemas.microsoft.com/office/drawing/2014/main" id="{EC936724-8B19-4101-B74F-BC52260E2204}"/>
              </a:ext>
            </a:extLst>
          </p:cNvPr>
          <p:cNvSpPr txBox="1"/>
          <p:nvPr/>
        </p:nvSpPr>
        <p:spPr>
          <a:xfrm>
            <a:off x="3819181" y="1972231"/>
            <a:ext cx="6096000" cy="369332"/>
          </a:xfrm>
          <a:prstGeom prst="rect">
            <a:avLst/>
          </a:prstGeom>
          <a:noFill/>
        </p:spPr>
        <p:txBody>
          <a:bodyPr wrap="square">
            <a:spAutoFit/>
          </a:bodyPr>
          <a:lstStyle/>
          <a:p>
            <a:r>
              <a:rPr lang="en-US" dirty="0"/>
              <a:t>https://github.com/NYPTI/PCMS.UCEDockets</a:t>
            </a:r>
          </a:p>
        </p:txBody>
      </p:sp>
    </p:spTree>
    <p:extLst>
      <p:ext uri="{BB962C8B-B14F-4D97-AF65-F5344CB8AC3E}">
        <p14:creationId xmlns:p14="http://schemas.microsoft.com/office/powerpoint/2010/main" val="1157296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9E784-1AB9-4D72-921C-A07018BFAB9A}"/>
              </a:ext>
            </a:extLst>
          </p:cNvPr>
          <p:cNvSpPr>
            <a:spLocks noGrp="1"/>
          </p:cNvSpPr>
          <p:nvPr>
            <p:ph type="title"/>
          </p:nvPr>
        </p:nvSpPr>
        <p:spPr/>
        <p:txBody>
          <a:bodyPr/>
          <a:lstStyle/>
          <a:p>
            <a:r>
              <a:rPr lang="en-US" dirty="0"/>
              <a:t>Licenses</a:t>
            </a:r>
          </a:p>
        </p:txBody>
      </p:sp>
      <p:sp>
        <p:nvSpPr>
          <p:cNvPr id="3" name="Content Placeholder 2">
            <a:extLst>
              <a:ext uri="{FF2B5EF4-FFF2-40B4-BE49-F238E27FC236}">
                <a16:creationId xmlns:a16="http://schemas.microsoft.com/office/drawing/2014/main" id="{3382E4C7-81E8-4340-8363-8AD0A324D7ED}"/>
              </a:ext>
            </a:extLst>
          </p:cNvPr>
          <p:cNvSpPr>
            <a:spLocks noGrp="1"/>
          </p:cNvSpPr>
          <p:nvPr>
            <p:ph idx="1"/>
          </p:nvPr>
        </p:nvSpPr>
        <p:spPr/>
        <p:txBody>
          <a:bodyPr/>
          <a:lstStyle/>
          <a:p>
            <a:r>
              <a:rPr lang="en-US" dirty="0"/>
              <a:t>MIT License for this project</a:t>
            </a:r>
          </a:p>
          <a:p>
            <a:r>
              <a:rPr lang="en-US" dirty="0"/>
              <a:t>MIT License for runtime, deployed dependencies</a:t>
            </a:r>
          </a:p>
          <a:p>
            <a:r>
              <a:rPr lang="en-US" dirty="0"/>
              <a:t>Apache2 License for XSD tools used only at compile time</a:t>
            </a:r>
          </a:p>
        </p:txBody>
      </p:sp>
    </p:spTree>
    <p:extLst>
      <p:ext uri="{BB962C8B-B14F-4D97-AF65-F5344CB8AC3E}">
        <p14:creationId xmlns:p14="http://schemas.microsoft.com/office/powerpoint/2010/main" val="76094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8E0A9-CF24-4752-9EE3-0B22034337DA}"/>
              </a:ext>
            </a:extLst>
          </p:cNvPr>
          <p:cNvSpPr>
            <a:spLocks noGrp="1"/>
          </p:cNvSpPr>
          <p:nvPr>
            <p:ph type="title"/>
          </p:nvPr>
        </p:nvSpPr>
        <p:spPr/>
        <p:txBody>
          <a:bodyPr/>
          <a:lstStyle/>
          <a:p>
            <a:r>
              <a:rPr lang="en-US" dirty="0"/>
              <a:t>NYPTI</a:t>
            </a:r>
          </a:p>
        </p:txBody>
      </p:sp>
      <p:sp>
        <p:nvSpPr>
          <p:cNvPr id="3" name="Content Placeholder 2">
            <a:extLst>
              <a:ext uri="{FF2B5EF4-FFF2-40B4-BE49-F238E27FC236}">
                <a16:creationId xmlns:a16="http://schemas.microsoft.com/office/drawing/2014/main" id="{B7BEB18F-5473-41F6-A706-8F6CCCEC4746}"/>
              </a:ext>
            </a:extLst>
          </p:cNvPr>
          <p:cNvSpPr>
            <a:spLocks noGrp="1"/>
          </p:cNvSpPr>
          <p:nvPr>
            <p:ph idx="1"/>
          </p:nvPr>
        </p:nvSpPr>
        <p:spPr/>
        <p:txBody>
          <a:bodyPr/>
          <a:lstStyle/>
          <a:p>
            <a:r>
              <a:rPr lang="en-US" dirty="0"/>
              <a:t>NYPTI – New York Prosecutors Training Institute</a:t>
            </a:r>
          </a:p>
          <a:p>
            <a:r>
              <a:rPr lang="en-US" dirty="0"/>
              <a:t>Non-profit operating custom Case Management software for 55 out of 62 counties in NYS</a:t>
            </a:r>
          </a:p>
          <a:p>
            <a:r>
              <a:rPr lang="en-US" dirty="0"/>
              <a:t>Have been importing OCA feed for more than 20 years</a:t>
            </a:r>
          </a:p>
          <a:p>
            <a:r>
              <a:rPr lang="en-US" dirty="0"/>
              <a:t>Critical infrastructure for prosecutors' offices</a:t>
            </a:r>
          </a:p>
          <a:p>
            <a:r>
              <a:rPr lang="en-US" dirty="0"/>
              <a:t>No promises. However, NYPTI expects to maintain/upgrade/patch this system for the next 10 years</a:t>
            </a:r>
          </a:p>
          <a:p>
            <a:endParaRPr lang="en-US" dirty="0"/>
          </a:p>
          <a:p>
            <a:endParaRPr lang="en-US" dirty="0"/>
          </a:p>
        </p:txBody>
      </p:sp>
      <p:pic>
        <p:nvPicPr>
          <p:cNvPr id="1026" name="Picture 2" descr="NYPTI Seal">
            <a:extLst>
              <a:ext uri="{FF2B5EF4-FFF2-40B4-BE49-F238E27FC236}">
                <a16:creationId xmlns:a16="http://schemas.microsoft.com/office/drawing/2014/main" id="{9A0139FE-A87F-4E42-B19F-6E650D0AB1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7169" y="721614"/>
            <a:ext cx="1619250" cy="161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117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We are all on the same timeline</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1801332"/>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We are building the same things</a:t>
            </a:r>
          </a:p>
        </p:txBody>
      </p:sp>
      <p:pic>
        <p:nvPicPr>
          <p:cNvPr id="13" name="Content Placeholder 12">
            <a:extLst>
              <a:ext uri="{FF2B5EF4-FFF2-40B4-BE49-F238E27FC236}">
                <a16:creationId xmlns:a16="http://schemas.microsoft.com/office/drawing/2014/main" id="{641C769A-90EF-448B-8AF8-DDF64016A0A0}"/>
              </a:ext>
            </a:extLst>
          </p:cNvPr>
          <p:cNvPicPr>
            <a:picLocks noGrp="1" noChangeAspect="1"/>
          </p:cNvPicPr>
          <p:nvPr>
            <p:ph idx="1"/>
          </p:nvPr>
        </p:nvPicPr>
        <p:blipFill>
          <a:blip r:embed="rId2"/>
          <a:stretch>
            <a:fillRect/>
          </a:stretch>
        </p:blipFill>
        <p:spPr bwMode="auto">
          <a:xfrm>
            <a:off x="2097233" y="2247208"/>
            <a:ext cx="7997534" cy="2363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063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04ABC-7F00-4A83-B32E-0DFFF7407058}"/>
              </a:ext>
            </a:extLst>
          </p:cNvPr>
          <p:cNvSpPr>
            <a:spLocks noGrp="1"/>
          </p:cNvSpPr>
          <p:nvPr>
            <p:ph type="title"/>
          </p:nvPr>
        </p:nvSpPr>
        <p:spPr/>
        <p:txBody>
          <a:bodyPr/>
          <a:lstStyle/>
          <a:p>
            <a:r>
              <a:rPr lang="en-US" dirty="0"/>
              <a:t>Steps</a:t>
            </a:r>
          </a:p>
        </p:txBody>
      </p:sp>
      <p:pic>
        <p:nvPicPr>
          <p:cNvPr id="8" name="Content Placeholder 7">
            <a:extLst>
              <a:ext uri="{FF2B5EF4-FFF2-40B4-BE49-F238E27FC236}">
                <a16:creationId xmlns:a16="http://schemas.microsoft.com/office/drawing/2014/main" id="{3E3C272C-3F1E-4B3E-9A7B-C34339CE3C82}"/>
              </a:ext>
            </a:extLst>
          </p:cNvPr>
          <p:cNvPicPr>
            <a:picLocks noGrp="1" noChangeAspect="1"/>
          </p:cNvPicPr>
          <p:nvPr>
            <p:ph idx="1"/>
          </p:nvPr>
        </p:nvPicPr>
        <p:blipFill>
          <a:blip r:embed="rId2"/>
          <a:stretch>
            <a:fillRect/>
          </a:stretch>
        </p:blipFill>
        <p:spPr>
          <a:xfrm>
            <a:off x="8084282" y="2008883"/>
            <a:ext cx="1943371" cy="3162741"/>
          </a:xfrm>
          <a:prstGeom prst="rect">
            <a:avLst/>
          </a:prstGeom>
        </p:spPr>
      </p:pic>
      <p:sp>
        <p:nvSpPr>
          <p:cNvPr id="11" name="TextBox 10">
            <a:extLst>
              <a:ext uri="{FF2B5EF4-FFF2-40B4-BE49-F238E27FC236}">
                <a16:creationId xmlns:a16="http://schemas.microsoft.com/office/drawing/2014/main" id="{7FB2677E-0B1B-45FB-A7FC-5EB0EFB430C4}"/>
              </a:ext>
            </a:extLst>
          </p:cNvPr>
          <p:cNvSpPr txBox="1"/>
          <p:nvPr/>
        </p:nvSpPr>
        <p:spPr>
          <a:xfrm>
            <a:off x="1422400" y="2545193"/>
            <a:ext cx="8297201" cy="1754326"/>
          </a:xfrm>
          <a:prstGeom prst="rect">
            <a:avLst/>
          </a:prstGeom>
          <a:noFill/>
        </p:spPr>
        <p:txBody>
          <a:bodyPr wrap="square">
            <a:spAutoFit/>
          </a:bodyPr>
          <a:lstStyle/>
          <a:p>
            <a:pPr marL="342900" indent="-342900" algn="l">
              <a:buFont typeface="+mj-lt"/>
              <a:buAutoNum type="arabicPeriod"/>
            </a:pPr>
            <a:r>
              <a:rPr lang="en-US" b="1" i="0" dirty="0">
                <a:solidFill>
                  <a:srgbClr val="000000"/>
                </a:solidFill>
                <a:effectLst/>
                <a:latin typeface="Helvetica" panose="020B0604020202020204" pitchFamily="34" charset="0"/>
              </a:rPr>
              <a:t>Download only new files from sftp.nycourts.org</a:t>
            </a:r>
          </a:p>
          <a:p>
            <a:pPr marL="342900" indent="-342900" algn="l">
              <a:buFont typeface="+mj-lt"/>
              <a:buAutoNum type="arabicPeriod"/>
            </a:pPr>
            <a:r>
              <a:rPr lang="en-US" b="1" i="0" dirty="0">
                <a:solidFill>
                  <a:srgbClr val="000000"/>
                </a:solidFill>
                <a:effectLst/>
                <a:latin typeface="Helvetica" panose="020B0604020202020204" pitchFamily="34" charset="0"/>
              </a:rPr>
              <a:t>Handle Incremental vs. Full Update logic</a:t>
            </a:r>
          </a:p>
          <a:p>
            <a:pPr marL="342900" indent="-342900" algn="l">
              <a:buFont typeface="+mj-lt"/>
              <a:buAutoNum type="arabicPeriod"/>
            </a:pPr>
            <a:r>
              <a:rPr lang="en-US" b="1" i="0" dirty="0">
                <a:solidFill>
                  <a:srgbClr val="000000"/>
                </a:solidFill>
                <a:effectLst/>
                <a:latin typeface="Helvetica" panose="020B0604020202020204" pitchFamily="34" charset="0"/>
              </a:rPr>
              <a:t>Extract the new zipped files</a:t>
            </a:r>
          </a:p>
          <a:p>
            <a:pPr marL="342900" indent="-342900" algn="l">
              <a:buFont typeface="+mj-lt"/>
              <a:buAutoNum type="arabicPeriod"/>
            </a:pPr>
            <a:r>
              <a:rPr lang="en-US" b="1" i="0" dirty="0">
                <a:solidFill>
                  <a:srgbClr val="000000"/>
                </a:solidFill>
                <a:effectLst/>
                <a:latin typeface="Helvetica" panose="020B0604020202020204" pitchFamily="34" charset="0"/>
              </a:rPr>
              <a:t>Parse XML, Extract Docket-IDs and update</a:t>
            </a:r>
          </a:p>
          <a:p>
            <a:pPr marL="342900" indent="-342900" algn="l">
              <a:buFont typeface="+mj-lt"/>
              <a:buAutoNum type="arabicPeriod"/>
            </a:pPr>
            <a:r>
              <a:rPr lang="en-US" b="1" dirty="0">
                <a:solidFill>
                  <a:srgbClr val="000000"/>
                </a:solidFill>
                <a:latin typeface="Helvetica" panose="020B0604020202020204" pitchFamily="34" charset="0"/>
              </a:rPr>
              <a:t>Implement Case Sealing and Deletion rules</a:t>
            </a:r>
            <a:endParaRPr lang="en-US" b="1" i="0" dirty="0">
              <a:solidFill>
                <a:srgbClr val="000000"/>
              </a:solidFill>
              <a:effectLst/>
              <a:latin typeface="Helvetica" panose="020B0604020202020204" pitchFamily="34" charset="0"/>
            </a:endParaRPr>
          </a:p>
          <a:p>
            <a:pPr marL="342900" indent="-342900" algn="l">
              <a:buFont typeface="+mj-lt"/>
              <a:buAutoNum type="arabicPeriod"/>
            </a:pPr>
            <a:r>
              <a:rPr lang="en-US" b="1" i="0" dirty="0">
                <a:solidFill>
                  <a:srgbClr val="000000"/>
                </a:solidFill>
                <a:effectLst/>
                <a:latin typeface="Helvetica" panose="020B0604020202020204" pitchFamily="34" charset="0"/>
              </a:rPr>
              <a:t>Use the data in other systems</a:t>
            </a:r>
          </a:p>
        </p:txBody>
      </p:sp>
    </p:spTree>
    <p:extLst>
      <p:ext uri="{BB962C8B-B14F-4D97-AF65-F5344CB8AC3E}">
        <p14:creationId xmlns:p14="http://schemas.microsoft.com/office/powerpoint/2010/main" val="2602076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76978-B56C-44B7-B3CE-BA7C27B702D3}"/>
              </a:ext>
            </a:extLst>
          </p:cNvPr>
          <p:cNvSpPr>
            <a:spLocks noGrp="1"/>
          </p:cNvSpPr>
          <p:nvPr>
            <p:ph type="title"/>
          </p:nvPr>
        </p:nvSpPr>
        <p:spPr/>
        <p:txBody>
          <a:bodyPr/>
          <a:lstStyle/>
          <a:p>
            <a:r>
              <a:rPr lang="en-US" dirty="0"/>
              <a:t>Fragmentation</a:t>
            </a:r>
          </a:p>
        </p:txBody>
      </p:sp>
      <p:pic>
        <p:nvPicPr>
          <p:cNvPr id="12" name="Content Placeholder 11">
            <a:extLst>
              <a:ext uri="{FF2B5EF4-FFF2-40B4-BE49-F238E27FC236}">
                <a16:creationId xmlns:a16="http://schemas.microsoft.com/office/drawing/2014/main" id="{528E736D-EC62-4243-943D-4054E3CD8C73}"/>
              </a:ext>
            </a:extLst>
          </p:cNvPr>
          <p:cNvPicPr>
            <a:picLocks noGrp="1" noChangeAspect="1"/>
          </p:cNvPicPr>
          <p:nvPr>
            <p:ph idx="1"/>
          </p:nvPr>
        </p:nvPicPr>
        <p:blipFill>
          <a:blip r:embed="rId2"/>
          <a:stretch>
            <a:fillRect/>
          </a:stretch>
        </p:blipFill>
        <p:spPr>
          <a:xfrm>
            <a:off x="2434617" y="3305034"/>
            <a:ext cx="7344800" cy="1771897"/>
          </a:xfrm>
        </p:spPr>
      </p:pic>
    </p:spTree>
    <p:extLst>
      <p:ext uri="{BB962C8B-B14F-4D97-AF65-F5344CB8AC3E}">
        <p14:creationId xmlns:p14="http://schemas.microsoft.com/office/powerpoint/2010/main" val="123801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16CCC-B1DF-4075-9452-62FCD24B495B}"/>
              </a:ext>
            </a:extLst>
          </p:cNvPr>
          <p:cNvSpPr>
            <a:spLocks noGrp="1"/>
          </p:cNvSpPr>
          <p:nvPr>
            <p:ph type="title"/>
          </p:nvPr>
        </p:nvSpPr>
        <p:spPr/>
        <p:txBody>
          <a:bodyPr/>
          <a:lstStyle/>
          <a:p>
            <a:r>
              <a:rPr lang="en-US" dirty="0"/>
              <a:t>Cooperative Goal</a:t>
            </a:r>
          </a:p>
        </p:txBody>
      </p:sp>
      <p:pic>
        <p:nvPicPr>
          <p:cNvPr id="5" name="Content Placeholder 4">
            <a:extLst>
              <a:ext uri="{FF2B5EF4-FFF2-40B4-BE49-F238E27FC236}">
                <a16:creationId xmlns:a16="http://schemas.microsoft.com/office/drawing/2014/main" id="{FAFF30D4-6769-43DE-A7A7-8A944BB860B0}"/>
              </a:ext>
            </a:extLst>
          </p:cNvPr>
          <p:cNvPicPr>
            <a:picLocks noGrp="1" noChangeAspect="1"/>
          </p:cNvPicPr>
          <p:nvPr>
            <p:ph idx="1"/>
          </p:nvPr>
        </p:nvPicPr>
        <p:blipFill>
          <a:blip r:embed="rId2"/>
          <a:stretch>
            <a:fillRect/>
          </a:stretch>
        </p:blipFill>
        <p:spPr>
          <a:xfrm>
            <a:off x="2311066" y="3208805"/>
            <a:ext cx="7525800" cy="1943371"/>
          </a:xfrm>
        </p:spPr>
      </p:pic>
    </p:spTree>
    <p:extLst>
      <p:ext uri="{BB962C8B-B14F-4D97-AF65-F5344CB8AC3E}">
        <p14:creationId xmlns:p14="http://schemas.microsoft.com/office/powerpoint/2010/main" val="2415648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12D7-0F2F-4F1A-BF16-FE39C45B39B2}"/>
              </a:ext>
            </a:extLst>
          </p:cNvPr>
          <p:cNvSpPr>
            <a:spLocks noGrp="1"/>
          </p:cNvSpPr>
          <p:nvPr>
            <p:ph type="title"/>
          </p:nvPr>
        </p:nvSpPr>
        <p:spPr/>
        <p:txBody>
          <a:bodyPr/>
          <a:lstStyle/>
          <a:p>
            <a:r>
              <a:rPr lang="en-US" dirty="0"/>
              <a:t>Open API Specification</a:t>
            </a:r>
          </a:p>
        </p:txBody>
      </p:sp>
      <p:pic>
        <p:nvPicPr>
          <p:cNvPr id="2050" name="Picture 2" descr="OpenAPI Initiative">
            <a:extLst>
              <a:ext uri="{FF2B5EF4-FFF2-40B4-BE49-F238E27FC236}">
                <a16:creationId xmlns:a16="http://schemas.microsoft.com/office/drawing/2014/main" id="{3F67D113-2FCC-406C-BA4C-F318F72B1A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55842" y="2601466"/>
            <a:ext cx="5480315" cy="165506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28A1E5D-B870-4381-9634-9E9D6895E809}"/>
              </a:ext>
            </a:extLst>
          </p:cNvPr>
          <p:cNvSpPr txBox="1"/>
          <p:nvPr/>
        </p:nvSpPr>
        <p:spPr>
          <a:xfrm>
            <a:off x="4690431" y="4256533"/>
            <a:ext cx="6097836" cy="369332"/>
          </a:xfrm>
          <a:prstGeom prst="rect">
            <a:avLst/>
          </a:prstGeom>
          <a:noFill/>
        </p:spPr>
        <p:txBody>
          <a:bodyPr wrap="square">
            <a:spAutoFit/>
          </a:bodyPr>
          <a:lstStyle/>
          <a:p>
            <a:r>
              <a:rPr lang="en-US" dirty="0"/>
              <a:t>https://www.openapis.org/</a:t>
            </a:r>
          </a:p>
        </p:txBody>
      </p:sp>
    </p:spTree>
    <p:extLst>
      <p:ext uri="{BB962C8B-B14F-4D97-AF65-F5344CB8AC3E}">
        <p14:creationId xmlns:p14="http://schemas.microsoft.com/office/powerpoint/2010/main" val="2998793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9554C-2F08-4EB9-A918-B619E0BDE184}"/>
              </a:ext>
            </a:extLst>
          </p:cNvPr>
          <p:cNvSpPr>
            <a:spLocks noGrp="1"/>
          </p:cNvSpPr>
          <p:nvPr>
            <p:ph type="title"/>
          </p:nvPr>
        </p:nvSpPr>
        <p:spPr/>
        <p:txBody>
          <a:bodyPr/>
          <a:lstStyle/>
          <a:p>
            <a:r>
              <a:rPr lang="en-US" dirty="0"/>
              <a:t>Supported Languages – you are on this list</a:t>
            </a:r>
          </a:p>
        </p:txBody>
      </p:sp>
      <p:sp>
        <p:nvSpPr>
          <p:cNvPr id="3" name="Content Placeholder 2">
            <a:extLst>
              <a:ext uri="{FF2B5EF4-FFF2-40B4-BE49-F238E27FC236}">
                <a16:creationId xmlns:a16="http://schemas.microsoft.com/office/drawing/2014/main" id="{236D20DB-F017-4A97-8DAC-A82480AF80C1}"/>
              </a:ext>
            </a:extLst>
          </p:cNvPr>
          <p:cNvSpPr>
            <a:spLocks noGrp="1"/>
          </p:cNvSpPr>
          <p:nvPr>
            <p:ph idx="1"/>
          </p:nvPr>
        </p:nvSpPr>
        <p:spPr/>
        <p:txBody>
          <a:bodyPr/>
          <a:lstStyle/>
          <a:p>
            <a:r>
              <a:rPr lang="en-US" b="1" i="0" dirty="0">
                <a:solidFill>
                  <a:schemeClr val="tx1"/>
                </a:solidFill>
                <a:effectLst/>
                <a:latin typeface="-apple-system"/>
              </a:rPr>
              <a:t>ActionScript</a:t>
            </a:r>
            <a:r>
              <a:rPr lang="en-US" b="0" i="0" dirty="0">
                <a:solidFill>
                  <a:schemeClr val="tx1"/>
                </a:solidFill>
                <a:effectLst/>
                <a:latin typeface="-apple-system"/>
              </a:rPr>
              <a:t>, </a:t>
            </a:r>
            <a:r>
              <a:rPr lang="en-US" b="1" i="0" dirty="0">
                <a:solidFill>
                  <a:schemeClr val="tx1"/>
                </a:solidFill>
                <a:effectLst/>
                <a:latin typeface="-apple-system"/>
              </a:rPr>
              <a:t>Ada</a:t>
            </a:r>
            <a:r>
              <a:rPr lang="en-US" b="0" i="0" dirty="0">
                <a:solidFill>
                  <a:schemeClr val="tx1"/>
                </a:solidFill>
                <a:effectLst/>
                <a:latin typeface="-apple-system"/>
              </a:rPr>
              <a:t>, </a:t>
            </a:r>
            <a:r>
              <a:rPr lang="en-US" b="1" i="0" dirty="0">
                <a:solidFill>
                  <a:schemeClr val="tx1"/>
                </a:solidFill>
                <a:effectLst/>
                <a:latin typeface="-apple-system"/>
              </a:rPr>
              <a:t>Apex</a:t>
            </a:r>
            <a:r>
              <a:rPr lang="en-US" b="0" i="0" dirty="0">
                <a:solidFill>
                  <a:schemeClr val="tx1"/>
                </a:solidFill>
                <a:effectLst/>
                <a:latin typeface="-apple-system"/>
              </a:rPr>
              <a:t>, </a:t>
            </a:r>
            <a:r>
              <a:rPr lang="en-US" b="1" i="0" dirty="0">
                <a:solidFill>
                  <a:schemeClr val="tx1"/>
                </a:solidFill>
                <a:effectLst/>
                <a:latin typeface="-apple-system"/>
              </a:rPr>
              <a:t>Bash</a:t>
            </a:r>
            <a:r>
              <a:rPr lang="en-US" b="0" i="0" dirty="0">
                <a:solidFill>
                  <a:schemeClr val="tx1"/>
                </a:solidFill>
                <a:effectLst/>
                <a:latin typeface="-apple-system"/>
              </a:rPr>
              <a:t>, </a:t>
            </a:r>
            <a:r>
              <a:rPr lang="en-US" b="1" i="0" dirty="0">
                <a:solidFill>
                  <a:schemeClr val="tx1"/>
                </a:solidFill>
                <a:effectLst/>
                <a:latin typeface="-apple-system"/>
              </a:rPr>
              <a:t>C</a:t>
            </a:r>
            <a:r>
              <a:rPr lang="en-US" b="0" i="0" dirty="0">
                <a:solidFill>
                  <a:schemeClr val="tx1"/>
                </a:solidFill>
                <a:effectLst/>
                <a:latin typeface="-apple-system"/>
              </a:rPr>
              <a:t>, </a:t>
            </a:r>
            <a:r>
              <a:rPr lang="en-US" b="1" i="0" dirty="0">
                <a:solidFill>
                  <a:schemeClr val="tx1"/>
                </a:solidFill>
                <a:effectLst/>
                <a:latin typeface="-apple-system"/>
              </a:rPr>
              <a:t>C#</a:t>
            </a:r>
            <a:r>
              <a:rPr lang="en-US" b="0" i="0" dirty="0">
                <a:solidFill>
                  <a:schemeClr val="tx1"/>
                </a:solidFill>
                <a:effectLst/>
                <a:latin typeface="-apple-system"/>
              </a:rPr>
              <a:t> (</a:t>
            </a:r>
            <a:r>
              <a:rPr lang="en-US" b="0" i="0" dirty="0" err="1">
                <a:solidFill>
                  <a:schemeClr val="tx1"/>
                </a:solidFill>
                <a:effectLst/>
                <a:latin typeface="-apple-system"/>
              </a:rPr>
              <a:t>.net</a:t>
            </a:r>
            <a:r>
              <a:rPr lang="en-US" b="0" i="0" dirty="0">
                <a:solidFill>
                  <a:schemeClr val="tx1"/>
                </a:solidFill>
                <a:effectLst/>
                <a:latin typeface="-apple-system"/>
              </a:rPr>
              <a:t> 2.0, 3.5 or later, .NET Standard 1.3 - 2.0, .NET Core 2.0, .NET 5.0. Libraries: </a:t>
            </a:r>
            <a:r>
              <a:rPr lang="en-US" b="0" i="0" dirty="0" err="1">
                <a:solidFill>
                  <a:schemeClr val="tx1"/>
                </a:solidFill>
                <a:effectLst/>
                <a:latin typeface="-apple-system"/>
              </a:rPr>
              <a:t>RestSharp</a:t>
            </a:r>
            <a:r>
              <a:rPr lang="en-US" b="0" i="0" dirty="0">
                <a:solidFill>
                  <a:schemeClr val="tx1"/>
                </a:solidFill>
                <a:effectLst/>
                <a:latin typeface="-apple-system"/>
              </a:rPr>
              <a:t>, </a:t>
            </a:r>
            <a:r>
              <a:rPr lang="en-US" b="0" i="0" dirty="0" err="1">
                <a:solidFill>
                  <a:schemeClr val="tx1"/>
                </a:solidFill>
                <a:effectLst/>
                <a:latin typeface="-apple-system"/>
              </a:rPr>
              <a:t>HttpClient</a:t>
            </a:r>
            <a:r>
              <a:rPr lang="en-US" b="0" i="0" dirty="0">
                <a:solidFill>
                  <a:schemeClr val="tx1"/>
                </a:solidFill>
                <a:effectLst/>
                <a:latin typeface="-apple-system"/>
              </a:rPr>
              <a:t>), </a:t>
            </a:r>
            <a:r>
              <a:rPr lang="en-US" b="1" i="0" dirty="0">
                <a:solidFill>
                  <a:schemeClr val="tx1"/>
                </a:solidFill>
                <a:effectLst/>
                <a:latin typeface="-apple-system"/>
              </a:rPr>
              <a:t>C++</a:t>
            </a:r>
            <a:r>
              <a:rPr lang="en-US" b="0" i="0" dirty="0">
                <a:solidFill>
                  <a:schemeClr val="tx1"/>
                </a:solidFill>
                <a:effectLst/>
                <a:latin typeface="-apple-system"/>
              </a:rPr>
              <a:t> (Arduino, </a:t>
            </a:r>
            <a:r>
              <a:rPr lang="en-US" b="0" i="0" dirty="0" err="1">
                <a:solidFill>
                  <a:schemeClr val="tx1"/>
                </a:solidFill>
                <a:effectLst/>
                <a:latin typeface="-apple-system"/>
              </a:rPr>
              <a:t>cpp-restsdk</a:t>
            </a:r>
            <a:r>
              <a:rPr lang="en-US" b="0" i="0" dirty="0">
                <a:solidFill>
                  <a:schemeClr val="tx1"/>
                </a:solidFill>
                <a:effectLst/>
                <a:latin typeface="-apple-system"/>
              </a:rPr>
              <a:t>, Qt5, Tizen, Unreal Engine 4), </a:t>
            </a:r>
            <a:r>
              <a:rPr lang="en-US" b="1" i="0" dirty="0">
                <a:solidFill>
                  <a:schemeClr val="tx1"/>
                </a:solidFill>
                <a:effectLst/>
                <a:latin typeface="-apple-system"/>
              </a:rPr>
              <a:t>Clojure</a:t>
            </a:r>
            <a:r>
              <a:rPr lang="en-US" b="0" i="0" dirty="0">
                <a:solidFill>
                  <a:schemeClr val="tx1"/>
                </a:solidFill>
                <a:effectLst/>
                <a:latin typeface="-apple-system"/>
              </a:rPr>
              <a:t>, </a:t>
            </a:r>
            <a:r>
              <a:rPr lang="en-US" b="1" i="0" dirty="0">
                <a:solidFill>
                  <a:schemeClr val="tx1"/>
                </a:solidFill>
                <a:effectLst/>
                <a:latin typeface="-apple-system"/>
              </a:rPr>
              <a:t>Crystal</a:t>
            </a:r>
            <a:r>
              <a:rPr lang="en-US" b="0" i="0" dirty="0">
                <a:solidFill>
                  <a:schemeClr val="tx1"/>
                </a:solidFill>
                <a:effectLst/>
                <a:latin typeface="-apple-system"/>
              </a:rPr>
              <a:t>, </a:t>
            </a:r>
            <a:r>
              <a:rPr lang="en-US" b="1" i="0" dirty="0">
                <a:solidFill>
                  <a:schemeClr val="tx1"/>
                </a:solidFill>
                <a:effectLst/>
                <a:latin typeface="-apple-system"/>
              </a:rPr>
              <a:t>Dart</a:t>
            </a:r>
            <a:r>
              <a:rPr lang="en-US" b="0" i="0" dirty="0">
                <a:solidFill>
                  <a:schemeClr val="tx1"/>
                </a:solidFill>
                <a:effectLst/>
                <a:latin typeface="-apple-system"/>
              </a:rPr>
              <a:t>, </a:t>
            </a:r>
            <a:r>
              <a:rPr lang="en-US" b="1" i="0" dirty="0">
                <a:solidFill>
                  <a:schemeClr val="tx1"/>
                </a:solidFill>
                <a:effectLst/>
                <a:latin typeface="-apple-system"/>
              </a:rPr>
              <a:t>Elixir</a:t>
            </a:r>
            <a:r>
              <a:rPr lang="en-US" b="0" i="0" dirty="0">
                <a:solidFill>
                  <a:schemeClr val="tx1"/>
                </a:solidFill>
                <a:effectLst/>
                <a:latin typeface="-apple-system"/>
              </a:rPr>
              <a:t>, </a:t>
            </a:r>
            <a:r>
              <a:rPr lang="en-US" b="1" i="0" dirty="0">
                <a:solidFill>
                  <a:schemeClr val="tx1"/>
                </a:solidFill>
                <a:effectLst/>
                <a:latin typeface="-apple-system"/>
              </a:rPr>
              <a:t>Elm</a:t>
            </a:r>
            <a:r>
              <a:rPr lang="en-US" b="0" i="0" dirty="0">
                <a:solidFill>
                  <a:schemeClr val="tx1"/>
                </a:solidFill>
                <a:effectLst/>
                <a:latin typeface="-apple-system"/>
              </a:rPr>
              <a:t>, </a:t>
            </a:r>
            <a:r>
              <a:rPr lang="en-US" b="1" i="0" dirty="0">
                <a:solidFill>
                  <a:schemeClr val="tx1"/>
                </a:solidFill>
                <a:effectLst/>
                <a:latin typeface="-apple-system"/>
              </a:rPr>
              <a:t>Eiffel</a:t>
            </a:r>
            <a:r>
              <a:rPr lang="en-US" b="0" i="0" dirty="0">
                <a:solidFill>
                  <a:schemeClr val="tx1"/>
                </a:solidFill>
                <a:effectLst/>
                <a:latin typeface="-apple-system"/>
              </a:rPr>
              <a:t>, </a:t>
            </a:r>
            <a:r>
              <a:rPr lang="en-US" b="1" i="0" dirty="0">
                <a:solidFill>
                  <a:schemeClr val="tx1"/>
                </a:solidFill>
                <a:effectLst/>
                <a:latin typeface="-apple-system"/>
              </a:rPr>
              <a:t>Erlang</a:t>
            </a:r>
            <a:r>
              <a:rPr lang="en-US" b="0" i="0" dirty="0">
                <a:solidFill>
                  <a:schemeClr val="tx1"/>
                </a:solidFill>
                <a:effectLst/>
                <a:latin typeface="-apple-system"/>
              </a:rPr>
              <a:t>, </a:t>
            </a:r>
            <a:r>
              <a:rPr lang="en-US" b="1" i="0" dirty="0">
                <a:solidFill>
                  <a:schemeClr val="tx1"/>
                </a:solidFill>
                <a:effectLst/>
                <a:latin typeface="-apple-system"/>
              </a:rPr>
              <a:t>Go</a:t>
            </a:r>
            <a:r>
              <a:rPr lang="en-US" b="0" i="0" dirty="0">
                <a:solidFill>
                  <a:schemeClr val="tx1"/>
                </a:solidFill>
                <a:effectLst/>
                <a:latin typeface="-apple-system"/>
              </a:rPr>
              <a:t>, </a:t>
            </a:r>
            <a:r>
              <a:rPr lang="en-US" b="1" i="0" dirty="0">
                <a:solidFill>
                  <a:schemeClr val="tx1"/>
                </a:solidFill>
                <a:effectLst/>
                <a:latin typeface="-apple-system"/>
              </a:rPr>
              <a:t>Groovy</a:t>
            </a:r>
            <a:r>
              <a:rPr lang="en-US" b="0" i="0" dirty="0">
                <a:solidFill>
                  <a:schemeClr val="tx1"/>
                </a:solidFill>
                <a:effectLst/>
                <a:latin typeface="-apple-system"/>
              </a:rPr>
              <a:t>, </a:t>
            </a:r>
            <a:r>
              <a:rPr lang="en-US" b="1" i="0" dirty="0">
                <a:solidFill>
                  <a:schemeClr val="tx1"/>
                </a:solidFill>
                <a:effectLst/>
                <a:latin typeface="-apple-system"/>
              </a:rPr>
              <a:t>Haskell</a:t>
            </a:r>
            <a:r>
              <a:rPr lang="en-US" b="0" i="0" dirty="0">
                <a:solidFill>
                  <a:schemeClr val="tx1"/>
                </a:solidFill>
                <a:effectLst/>
                <a:latin typeface="-apple-system"/>
              </a:rPr>
              <a:t> (http-client, Servant), </a:t>
            </a:r>
            <a:r>
              <a:rPr lang="en-US" b="1" i="0" dirty="0">
                <a:solidFill>
                  <a:schemeClr val="tx1"/>
                </a:solidFill>
                <a:effectLst/>
                <a:latin typeface="-apple-system"/>
              </a:rPr>
              <a:t>Java</a:t>
            </a:r>
            <a:r>
              <a:rPr lang="en-US" b="0" i="0" dirty="0">
                <a:solidFill>
                  <a:schemeClr val="tx1"/>
                </a:solidFill>
                <a:effectLst/>
                <a:latin typeface="-apple-system"/>
              </a:rPr>
              <a:t> (Apache </a:t>
            </a:r>
            <a:r>
              <a:rPr lang="en-US" b="0" i="0" dirty="0" err="1">
                <a:solidFill>
                  <a:schemeClr val="tx1"/>
                </a:solidFill>
                <a:effectLst/>
                <a:latin typeface="-apple-system"/>
              </a:rPr>
              <a:t>HttpClient</a:t>
            </a:r>
            <a:r>
              <a:rPr lang="en-US" b="0" i="0" dirty="0">
                <a:solidFill>
                  <a:schemeClr val="tx1"/>
                </a:solidFill>
                <a:effectLst/>
                <a:latin typeface="-apple-system"/>
              </a:rPr>
              <a:t>, Jersey1.x, Jersey2.x, </a:t>
            </a:r>
            <a:r>
              <a:rPr lang="en-US" b="0" i="0" dirty="0" err="1">
                <a:solidFill>
                  <a:schemeClr val="tx1"/>
                </a:solidFill>
                <a:effectLst/>
                <a:latin typeface="-apple-system"/>
              </a:rPr>
              <a:t>OkHttp</a:t>
            </a:r>
            <a:r>
              <a:rPr lang="en-US" b="0" i="0" dirty="0">
                <a:solidFill>
                  <a:schemeClr val="tx1"/>
                </a:solidFill>
                <a:effectLst/>
                <a:latin typeface="-apple-system"/>
              </a:rPr>
              <a:t>, Retrofit1.x, Retrofit2.x, Feign, </a:t>
            </a:r>
            <a:r>
              <a:rPr lang="en-US" b="0" i="0" dirty="0" err="1">
                <a:solidFill>
                  <a:schemeClr val="tx1"/>
                </a:solidFill>
                <a:effectLst/>
                <a:latin typeface="-apple-system"/>
              </a:rPr>
              <a:t>RestTemplate</a:t>
            </a:r>
            <a:r>
              <a:rPr lang="en-US" b="0" i="0" dirty="0">
                <a:solidFill>
                  <a:schemeClr val="tx1"/>
                </a:solidFill>
                <a:effectLst/>
                <a:latin typeface="-apple-system"/>
              </a:rPr>
              <a:t>, </a:t>
            </a:r>
            <a:r>
              <a:rPr lang="en-US" b="0" i="0" dirty="0" err="1">
                <a:solidFill>
                  <a:schemeClr val="tx1"/>
                </a:solidFill>
                <a:effectLst/>
                <a:latin typeface="-apple-system"/>
              </a:rPr>
              <a:t>RESTEasy</a:t>
            </a:r>
            <a:r>
              <a:rPr lang="en-US" b="0" i="0" dirty="0">
                <a:solidFill>
                  <a:schemeClr val="tx1"/>
                </a:solidFill>
                <a:effectLst/>
                <a:latin typeface="-apple-system"/>
              </a:rPr>
              <a:t>, </a:t>
            </a:r>
            <a:r>
              <a:rPr lang="en-US" b="0" i="0" dirty="0" err="1">
                <a:solidFill>
                  <a:schemeClr val="tx1"/>
                </a:solidFill>
                <a:effectLst/>
                <a:latin typeface="-apple-system"/>
              </a:rPr>
              <a:t>Vertx</a:t>
            </a:r>
            <a:r>
              <a:rPr lang="en-US" b="0" i="0" dirty="0">
                <a:solidFill>
                  <a:schemeClr val="tx1"/>
                </a:solidFill>
                <a:effectLst/>
                <a:latin typeface="-apple-system"/>
              </a:rPr>
              <a:t>, Google API Client Library for Java, Rest-assured, Spring 5 Web Client, </a:t>
            </a:r>
            <a:r>
              <a:rPr lang="en-US" b="0" i="0" dirty="0" err="1">
                <a:solidFill>
                  <a:schemeClr val="tx1"/>
                </a:solidFill>
                <a:effectLst/>
                <a:latin typeface="-apple-system"/>
              </a:rPr>
              <a:t>MicroProfile</a:t>
            </a:r>
            <a:r>
              <a:rPr lang="en-US" b="0" i="0" dirty="0">
                <a:solidFill>
                  <a:schemeClr val="tx1"/>
                </a:solidFill>
                <a:effectLst/>
                <a:latin typeface="-apple-system"/>
              </a:rPr>
              <a:t> Rest Client), </a:t>
            </a:r>
            <a:r>
              <a:rPr lang="en-US" b="1" i="0" dirty="0">
                <a:solidFill>
                  <a:schemeClr val="tx1"/>
                </a:solidFill>
                <a:effectLst/>
                <a:latin typeface="-apple-system"/>
              </a:rPr>
              <a:t>k6</a:t>
            </a:r>
            <a:r>
              <a:rPr lang="en-US" b="0" i="0" dirty="0">
                <a:solidFill>
                  <a:schemeClr val="tx1"/>
                </a:solidFill>
                <a:effectLst/>
                <a:latin typeface="-apple-system"/>
              </a:rPr>
              <a:t>, </a:t>
            </a:r>
            <a:r>
              <a:rPr lang="en-US" b="1" i="0" dirty="0">
                <a:solidFill>
                  <a:schemeClr val="tx1"/>
                </a:solidFill>
                <a:effectLst/>
                <a:latin typeface="-apple-system"/>
              </a:rPr>
              <a:t>Kotlin</a:t>
            </a:r>
            <a:r>
              <a:rPr lang="en-US" b="0" i="0" dirty="0">
                <a:solidFill>
                  <a:schemeClr val="tx1"/>
                </a:solidFill>
                <a:effectLst/>
                <a:latin typeface="-apple-system"/>
              </a:rPr>
              <a:t>, </a:t>
            </a:r>
            <a:r>
              <a:rPr lang="en-US" b="1" i="0" dirty="0">
                <a:solidFill>
                  <a:schemeClr val="tx1"/>
                </a:solidFill>
                <a:effectLst/>
                <a:latin typeface="-apple-system"/>
              </a:rPr>
              <a:t>Lua</a:t>
            </a:r>
            <a:r>
              <a:rPr lang="en-US" b="0" i="0" dirty="0">
                <a:solidFill>
                  <a:schemeClr val="tx1"/>
                </a:solidFill>
                <a:effectLst/>
                <a:latin typeface="-apple-system"/>
              </a:rPr>
              <a:t>, </a:t>
            </a:r>
            <a:r>
              <a:rPr lang="en-US" b="1" i="0" dirty="0" err="1">
                <a:solidFill>
                  <a:schemeClr val="tx1"/>
                </a:solidFill>
                <a:effectLst/>
                <a:latin typeface="-apple-system"/>
              </a:rPr>
              <a:t>Nim</a:t>
            </a:r>
            <a:r>
              <a:rPr lang="en-US" b="0" i="0" dirty="0">
                <a:solidFill>
                  <a:schemeClr val="tx1"/>
                </a:solidFill>
                <a:effectLst/>
                <a:latin typeface="-apple-system"/>
              </a:rPr>
              <a:t>, </a:t>
            </a:r>
            <a:r>
              <a:rPr lang="en-US" b="1" i="0" dirty="0">
                <a:solidFill>
                  <a:schemeClr val="tx1"/>
                </a:solidFill>
                <a:effectLst/>
                <a:latin typeface="-apple-system"/>
              </a:rPr>
              <a:t>Node.js/JavaScript</a:t>
            </a:r>
            <a:r>
              <a:rPr lang="en-US" b="0" i="0" dirty="0">
                <a:solidFill>
                  <a:schemeClr val="tx1"/>
                </a:solidFill>
                <a:effectLst/>
                <a:latin typeface="-apple-system"/>
              </a:rPr>
              <a:t> (ES5, ES6, AngularJS with Google Closure Compiler annotations, Flow types, Apollo </a:t>
            </a:r>
            <a:r>
              <a:rPr lang="en-US" b="0" i="0" dirty="0" err="1">
                <a:solidFill>
                  <a:schemeClr val="tx1"/>
                </a:solidFill>
                <a:effectLst/>
                <a:latin typeface="-apple-system"/>
              </a:rPr>
              <a:t>GraphQL</a:t>
            </a:r>
            <a:r>
              <a:rPr lang="en-US" b="0" i="0" dirty="0">
                <a:solidFill>
                  <a:schemeClr val="tx1"/>
                </a:solidFill>
                <a:effectLst/>
                <a:latin typeface="-apple-system"/>
              </a:rPr>
              <a:t> </a:t>
            </a:r>
            <a:r>
              <a:rPr lang="en-US" b="0" i="0" dirty="0" err="1">
                <a:solidFill>
                  <a:schemeClr val="tx1"/>
                </a:solidFill>
                <a:effectLst/>
                <a:latin typeface="-apple-system"/>
              </a:rPr>
              <a:t>DataStore</a:t>
            </a:r>
            <a:r>
              <a:rPr lang="en-US" b="0" i="0" dirty="0">
                <a:solidFill>
                  <a:schemeClr val="tx1"/>
                </a:solidFill>
                <a:effectLst/>
                <a:latin typeface="-apple-system"/>
              </a:rPr>
              <a:t>), </a:t>
            </a:r>
            <a:r>
              <a:rPr lang="en-US" b="1" i="0" dirty="0">
                <a:solidFill>
                  <a:schemeClr val="tx1"/>
                </a:solidFill>
                <a:effectLst/>
                <a:latin typeface="-apple-system"/>
              </a:rPr>
              <a:t>Objective-C</a:t>
            </a:r>
            <a:r>
              <a:rPr lang="en-US" b="0" i="0" dirty="0">
                <a:solidFill>
                  <a:schemeClr val="tx1"/>
                </a:solidFill>
                <a:effectLst/>
                <a:latin typeface="-apple-system"/>
              </a:rPr>
              <a:t>, </a:t>
            </a:r>
            <a:r>
              <a:rPr lang="en-US" b="1" i="0" dirty="0" err="1">
                <a:solidFill>
                  <a:schemeClr val="tx1"/>
                </a:solidFill>
                <a:effectLst/>
                <a:latin typeface="-apple-system"/>
              </a:rPr>
              <a:t>OCaml</a:t>
            </a:r>
            <a:r>
              <a:rPr lang="en-US" b="0" i="0" dirty="0">
                <a:solidFill>
                  <a:schemeClr val="tx1"/>
                </a:solidFill>
                <a:effectLst/>
                <a:latin typeface="-apple-system"/>
              </a:rPr>
              <a:t>, </a:t>
            </a:r>
            <a:r>
              <a:rPr lang="en-US" b="1" i="0" dirty="0">
                <a:solidFill>
                  <a:schemeClr val="tx1"/>
                </a:solidFill>
                <a:effectLst/>
                <a:latin typeface="-apple-system"/>
              </a:rPr>
              <a:t>Perl</a:t>
            </a:r>
            <a:r>
              <a:rPr lang="en-US" b="0" i="0" dirty="0">
                <a:solidFill>
                  <a:schemeClr val="tx1"/>
                </a:solidFill>
                <a:effectLst/>
                <a:latin typeface="-apple-system"/>
              </a:rPr>
              <a:t>, </a:t>
            </a:r>
            <a:r>
              <a:rPr lang="en-US" b="1" i="0" dirty="0">
                <a:solidFill>
                  <a:schemeClr val="tx1"/>
                </a:solidFill>
                <a:effectLst/>
                <a:latin typeface="-apple-system"/>
              </a:rPr>
              <a:t>PHP</a:t>
            </a:r>
            <a:r>
              <a:rPr lang="en-US" b="0" i="0" dirty="0">
                <a:solidFill>
                  <a:schemeClr val="tx1"/>
                </a:solidFill>
                <a:effectLst/>
                <a:latin typeface="-apple-system"/>
              </a:rPr>
              <a:t>, </a:t>
            </a:r>
            <a:r>
              <a:rPr lang="en-US" b="1" i="0" dirty="0">
                <a:solidFill>
                  <a:schemeClr val="tx1"/>
                </a:solidFill>
                <a:effectLst/>
                <a:latin typeface="-apple-system"/>
              </a:rPr>
              <a:t>PowerShell</a:t>
            </a:r>
            <a:r>
              <a:rPr lang="en-US" b="0" i="0" dirty="0">
                <a:solidFill>
                  <a:schemeClr val="tx1"/>
                </a:solidFill>
                <a:effectLst/>
                <a:latin typeface="-apple-system"/>
              </a:rPr>
              <a:t>, </a:t>
            </a:r>
            <a:r>
              <a:rPr lang="en-US" b="1" i="0" dirty="0">
                <a:solidFill>
                  <a:schemeClr val="tx1"/>
                </a:solidFill>
                <a:effectLst/>
                <a:latin typeface="-apple-system"/>
              </a:rPr>
              <a:t>Python</a:t>
            </a:r>
            <a:r>
              <a:rPr lang="en-US" b="0" i="0" dirty="0">
                <a:solidFill>
                  <a:schemeClr val="tx1"/>
                </a:solidFill>
                <a:effectLst/>
                <a:latin typeface="-apple-system"/>
              </a:rPr>
              <a:t>, </a:t>
            </a:r>
            <a:r>
              <a:rPr lang="en-US" b="1" i="0" dirty="0">
                <a:solidFill>
                  <a:schemeClr val="tx1"/>
                </a:solidFill>
                <a:effectLst/>
                <a:latin typeface="-apple-system"/>
              </a:rPr>
              <a:t>R</a:t>
            </a:r>
            <a:r>
              <a:rPr lang="en-US" b="0" i="0" dirty="0">
                <a:solidFill>
                  <a:schemeClr val="tx1"/>
                </a:solidFill>
                <a:effectLst/>
                <a:latin typeface="-apple-system"/>
              </a:rPr>
              <a:t>, </a:t>
            </a:r>
            <a:r>
              <a:rPr lang="en-US" b="1" i="0" dirty="0">
                <a:solidFill>
                  <a:schemeClr val="tx1"/>
                </a:solidFill>
                <a:effectLst/>
                <a:latin typeface="-apple-system"/>
              </a:rPr>
              <a:t>Ruby</a:t>
            </a:r>
            <a:r>
              <a:rPr lang="en-US" b="0" i="0" dirty="0">
                <a:solidFill>
                  <a:schemeClr val="tx1"/>
                </a:solidFill>
                <a:effectLst/>
                <a:latin typeface="-apple-system"/>
              </a:rPr>
              <a:t>, </a:t>
            </a:r>
            <a:r>
              <a:rPr lang="en-US" b="1" i="0" dirty="0">
                <a:solidFill>
                  <a:schemeClr val="tx1"/>
                </a:solidFill>
                <a:effectLst/>
                <a:latin typeface="-apple-system"/>
              </a:rPr>
              <a:t>Rust</a:t>
            </a:r>
            <a:r>
              <a:rPr lang="en-US" b="0" i="0" dirty="0">
                <a:solidFill>
                  <a:schemeClr val="tx1"/>
                </a:solidFill>
                <a:effectLst/>
                <a:latin typeface="-apple-system"/>
              </a:rPr>
              <a:t> (hyper, </a:t>
            </a:r>
            <a:r>
              <a:rPr lang="en-US" b="0" i="0" dirty="0" err="1">
                <a:solidFill>
                  <a:schemeClr val="tx1"/>
                </a:solidFill>
                <a:effectLst/>
                <a:latin typeface="-apple-system"/>
              </a:rPr>
              <a:t>reqwest</a:t>
            </a:r>
            <a:r>
              <a:rPr lang="en-US" b="0" i="0" dirty="0">
                <a:solidFill>
                  <a:schemeClr val="tx1"/>
                </a:solidFill>
                <a:effectLst/>
                <a:latin typeface="-apple-system"/>
              </a:rPr>
              <a:t>, rust-server), </a:t>
            </a:r>
            <a:r>
              <a:rPr lang="en-US" b="1" i="0" dirty="0">
                <a:solidFill>
                  <a:schemeClr val="tx1"/>
                </a:solidFill>
                <a:effectLst/>
                <a:latin typeface="-apple-system"/>
              </a:rPr>
              <a:t>Scala</a:t>
            </a:r>
            <a:r>
              <a:rPr lang="en-US" b="0" i="0" dirty="0">
                <a:solidFill>
                  <a:schemeClr val="tx1"/>
                </a:solidFill>
                <a:effectLst/>
                <a:latin typeface="-apple-system"/>
              </a:rPr>
              <a:t> (</a:t>
            </a:r>
            <a:r>
              <a:rPr lang="en-US" b="0" i="0" dirty="0" err="1">
                <a:solidFill>
                  <a:schemeClr val="tx1"/>
                </a:solidFill>
                <a:effectLst/>
                <a:latin typeface="-apple-system"/>
              </a:rPr>
              <a:t>akka</a:t>
            </a:r>
            <a:r>
              <a:rPr lang="en-US" b="0" i="0" dirty="0">
                <a:solidFill>
                  <a:schemeClr val="tx1"/>
                </a:solidFill>
                <a:effectLst/>
                <a:latin typeface="-apple-system"/>
              </a:rPr>
              <a:t>, http4s, </a:t>
            </a:r>
            <a:r>
              <a:rPr lang="en-US" b="0" i="0" dirty="0" err="1">
                <a:solidFill>
                  <a:schemeClr val="tx1"/>
                </a:solidFill>
                <a:effectLst/>
                <a:latin typeface="-apple-system"/>
              </a:rPr>
              <a:t>scalaz</a:t>
            </a:r>
            <a:r>
              <a:rPr lang="en-US" b="0" i="0" dirty="0">
                <a:solidFill>
                  <a:schemeClr val="tx1"/>
                </a:solidFill>
                <a:effectLst/>
                <a:latin typeface="-apple-system"/>
              </a:rPr>
              <a:t>, </a:t>
            </a:r>
            <a:r>
              <a:rPr lang="en-US" b="0" i="0" dirty="0" err="1">
                <a:solidFill>
                  <a:schemeClr val="tx1"/>
                </a:solidFill>
                <a:effectLst/>
                <a:latin typeface="-apple-system"/>
              </a:rPr>
              <a:t>sttp</a:t>
            </a:r>
            <a:r>
              <a:rPr lang="en-US" b="0" i="0" dirty="0">
                <a:solidFill>
                  <a:schemeClr val="tx1"/>
                </a:solidFill>
                <a:effectLst/>
                <a:latin typeface="-apple-system"/>
              </a:rPr>
              <a:t>, swagger-async-</a:t>
            </a:r>
            <a:r>
              <a:rPr lang="en-US" b="0" i="0" dirty="0" err="1">
                <a:solidFill>
                  <a:schemeClr val="tx1"/>
                </a:solidFill>
                <a:effectLst/>
                <a:latin typeface="-apple-system"/>
              </a:rPr>
              <a:t>httpclient</a:t>
            </a:r>
            <a:r>
              <a:rPr lang="en-US" b="0" i="0" dirty="0">
                <a:solidFill>
                  <a:schemeClr val="tx1"/>
                </a:solidFill>
                <a:effectLst/>
                <a:latin typeface="-apple-system"/>
              </a:rPr>
              <a:t>), </a:t>
            </a:r>
            <a:r>
              <a:rPr lang="en-US" b="1" i="0" dirty="0">
                <a:solidFill>
                  <a:schemeClr val="tx1"/>
                </a:solidFill>
                <a:effectLst/>
                <a:latin typeface="-apple-system"/>
              </a:rPr>
              <a:t>Swift</a:t>
            </a:r>
            <a:r>
              <a:rPr lang="en-US" b="0" i="0" dirty="0">
                <a:solidFill>
                  <a:schemeClr val="tx1"/>
                </a:solidFill>
                <a:effectLst/>
                <a:latin typeface="-apple-system"/>
              </a:rPr>
              <a:t> (2.x, 3.x, 4.x, 5.x), </a:t>
            </a:r>
            <a:r>
              <a:rPr lang="en-US" b="1" i="0" dirty="0">
                <a:solidFill>
                  <a:schemeClr val="tx1"/>
                </a:solidFill>
                <a:effectLst/>
                <a:latin typeface="-apple-system"/>
              </a:rPr>
              <a:t>Typescript</a:t>
            </a:r>
            <a:r>
              <a:rPr lang="en-US" b="0" i="0" dirty="0">
                <a:solidFill>
                  <a:schemeClr val="tx1"/>
                </a:solidFill>
                <a:effectLst/>
                <a:latin typeface="-apple-system"/>
              </a:rPr>
              <a:t> (AngularJS, Angular (2.x - 11.x), Aurelia, </a:t>
            </a:r>
            <a:r>
              <a:rPr lang="en-US" b="0" i="0" dirty="0" err="1">
                <a:solidFill>
                  <a:schemeClr val="tx1"/>
                </a:solidFill>
                <a:effectLst/>
                <a:latin typeface="-apple-system"/>
              </a:rPr>
              <a:t>Axios</a:t>
            </a:r>
            <a:r>
              <a:rPr lang="en-US" b="0" i="0" dirty="0">
                <a:solidFill>
                  <a:schemeClr val="tx1"/>
                </a:solidFill>
                <a:effectLst/>
                <a:latin typeface="-apple-system"/>
              </a:rPr>
              <a:t>, Fetch, </a:t>
            </a:r>
            <a:r>
              <a:rPr lang="en-US" b="0" i="0" dirty="0" err="1">
                <a:solidFill>
                  <a:schemeClr val="tx1"/>
                </a:solidFill>
                <a:effectLst/>
                <a:latin typeface="-apple-system"/>
              </a:rPr>
              <a:t>Inversify</a:t>
            </a:r>
            <a:r>
              <a:rPr lang="en-US" b="0" i="0" dirty="0">
                <a:solidFill>
                  <a:schemeClr val="tx1"/>
                </a:solidFill>
                <a:effectLst/>
                <a:latin typeface="-apple-system"/>
              </a:rPr>
              <a:t>, jQuery, </a:t>
            </a:r>
            <a:r>
              <a:rPr lang="en-US" b="0" i="0" dirty="0" err="1">
                <a:solidFill>
                  <a:schemeClr val="tx1"/>
                </a:solidFill>
                <a:effectLst/>
                <a:latin typeface="-apple-system"/>
              </a:rPr>
              <a:t>Nestjs</a:t>
            </a:r>
            <a:r>
              <a:rPr lang="en-US" b="0" i="0" dirty="0">
                <a:solidFill>
                  <a:schemeClr val="tx1"/>
                </a:solidFill>
                <a:effectLst/>
                <a:latin typeface="-apple-system"/>
              </a:rPr>
              <a:t>, Node, redux-query, </a:t>
            </a:r>
            <a:r>
              <a:rPr lang="en-US" b="0" i="0" dirty="0" err="1">
                <a:solidFill>
                  <a:schemeClr val="tx1"/>
                </a:solidFill>
                <a:effectLst/>
                <a:latin typeface="-apple-system"/>
              </a:rPr>
              <a:t>Rxjs</a:t>
            </a:r>
            <a:r>
              <a:rPr lang="en-US" b="0" i="0" dirty="0">
                <a:solidFill>
                  <a:schemeClr val="tx1"/>
                </a:solidFill>
                <a:effectLst/>
                <a:latin typeface="-apple-system"/>
              </a:rPr>
              <a:t>)</a:t>
            </a:r>
            <a:endParaRPr lang="en-US" dirty="0">
              <a:solidFill>
                <a:schemeClr val="tx1"/>
              </a:solidFill>
            </a:endParaRPr>
          </a:p>
        </p:txBody>
      </p:sp>
    </p:spTree>
    <p:extLst>
      <p:ext uri="{BB962C8B-B14F-4D97-AF65-F5344CB8AC3E}">
        <p14:creationId xmlns:p14="http://schemas.microsoft.com/office/powerpoint/2010/main" val="39330087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{1BAD416D-61BF-4AE1-BA18-F21FA01A770A}tf33552983_win32</Template>
  <TotalTime>164</TotalTime>
  <Words>448</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Arial</vt:lpstr>
      <vt:lpstr>Franklin Gothic Book</vt:lpstr>
      <vt:lpstr>Franklin Gothic Demi</vt:lpstr>
      <vt:lpstr>Helvetica</vt:lpstr>
      <vt:lpstr>Wingdings 2</vt:lpstr>
      <vt:lpstr>DividendVTI</vt:lpstr>
      <vt:lpstr>UCE-Dockets</vt:lpstr>
      <vt:lpstr>NYPTI</vt:lpstr>
      <vt:lpstr>We are all on the same timeline</vt:lpstr>
      <vt:lpstr>We are building the same things</vt:lpstr>
      <vt:lpstr>Steps</vt:lpstr>
      <vt:lpstr>Fragmentation</vt:lpstr>
      <vt:lpstr>Cooperative Goal</vt:lpstr>
      <vt:lpstr>Open API Specification</vt:lpstr>
      <vt:lpstr>Supported Languages – you are on this list</vt:lpstr>
      <vt:lpstr>Preserved documentation intellisense/Code-completion</vt:lpstr>
      <vt:lpstr>Join the effort at Github</vt:lpstr>
      <vt:lpstr>Licenses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UCE-Dockets</dc:title>
  <dc:creator>Andrew Lippitt</dc:creator>
  <cp:lastModifiedBy>Andrew Lippitt</cp:lastModifiedBy>
  <cp:revision>2</cp:revision>
  <dcterms:created xsi:type="dcterms:W3CDTF">2022-01-26T16:47:02Z</dcterms:created>
  <dcterms:modified xsi:type="dcterms:W3CDTF">2022-01-26T19:57:34Z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