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9"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C97605-AC7A-4024-9E10-25E267040FFC}" v="228" dt="2021-05-10T13:16:49.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3:05:36.867"/>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3:10:04.947"/>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May 10,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6099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May 10,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40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May 10,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3917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May 10,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9846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May 10,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3048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May 10,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64196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May 10,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865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May 10,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436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May 10,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1692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May 10,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2972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May 10,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4333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May 10,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72688862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ndystravelblog.boardingarea.com/2016/06/12/picture-of-the-week-tokyo-tower-sunset/"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5.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6.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C80FD8B-AB15-42B0-8796-30E014C571D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842" r="12545"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p:cNvSpPr>
            <a:spLocks noGrp="1"/>
          </p:cNvSpPr>
          <p:nvPr>
            <p:ph type="ctrTitle"/>
          </p:nvPr>
        </p:nvSpPr>
        <p:spPr>
          <a:xfrm>
            <a:off x="624307" y="2906973"/>
            <a:ext cx="3639828" cy="2640247"/>
          </a:xfrm>
        </p:spPr>
        <p:txBody>
          <a:bodyPr>
            <a:normAutofit/>
          </a:bodyPr>
          <a:lstStyle/>
          <a:p>
            <a:pPr algn="l"/>
            <a:r>
              <a:rPr lang="en-US" sz="2000" dirty="0">
                <a:ea typeface="+mj-lt"/>
                <a:cs typeface="+mj-lt"/>
              </a:rPr>
              <a:t>The Battle of Neighborhoods - Tokyo</a:t>
            </a:r>
          </a:p>
        </p:txBody>
      </p:sp>
      <p:sp>
        <p:nvSpPr>
          <p:cNvPr id="3" name="Subtitle 2"/>
          <p:cNvSpPr>
            <a:spLocks noGrp="1"/>
          </p:cNvSpPr>
          <p:nvPr>
            <p:ph type="subTitle" idx="1"/>
          </p:nvPr>
        </p:nvSpPr>
        <p:spPr>
          <a:xfrm>
            <a:off x="624305" y="5676900"/>
            <a:ext cx="3439235" cy="955315"/>
          </a:xfrm>
        </p:spPr>
        <p:txBody>
          <a:bodyPr vert="horz" lIns="91440" tIns="45720" rIns="91440" bIns="45720" rtlCol="0" anchor="t">
            <a:normAutofit/>
          </a:bodyPr>
          <a:lstStyle/>
          <a:p>
            <a:pPr algn="l"/>
            <a:r>
              <a:rPr lang="en-US" dirty="0">
                <a:ea typeface="Batang"/>
              </a:rPr>
              <a:t>IBM CAPSTONE </a:t>
            </a:r>
            <a:endParaRPr lang="en-US" dirty="0"/>
          </a:p>
        </p:txBody>
      </p:sp>
      <p:sp>
        <p:nvSpPr>
          <p:cNvPr id="5" name="TextBox 4">
            <a:extLst>
              <a:ext uri="{FF2B5EF4-FFF2-40B4-BE49-F238E27FC236}">
                <a16:creationId xmlns:a16="http://schemas.microsoft.com/office/drawing/2014/main" id="{7AA09E26-EC61-4845-BD5F-85817E340103}"/>
              </a:ext>
            </a:extLst>
          </p:cNvPr>
          <p:cNvSpPr txBox="1"/>
          <p:nvPr/>
        </p:nvSpPr>
        <p:spPr>
          <a:xfrm>
            <a:off x="9723055" y="6657945"/>
            <a:ext cx="246894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2863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9184-C77D-452E-8083-43C360421310}"/>
              </a:ext>
            </a:extLst>
          </p:cNvPr>
          <p:cNvSpPr>
            <a:spLocks noGrp="1"/>
          </p:cNvSpPr>
          <p:nvPr>
            <p:ph type="title"/>
          </p:nvPr>
        </p:nvSpPr>
        <p:spPr/>
        <p:txBody>
          <a:bodyPr/>
          <a:lstStyle/>
          <a:p>
            <a:r>
              <a:rPr lang="en-US" b="1" dirty="0">
                <a:ea typeface="+mj-lt"/>
                <a:cs typeface="+mj-lt"/>
              </a:rPr>
              <a:t>1. Introduction</a:t>
            </a:r>
            <a:endParaRPr lang="en-US" dirty="0">
              <a:ea typeface="+mj-lt"/>
              <a:cs typeface="+mj-lt"/>
            </a:endParaRPr>
          </a:p>
        </p:txBody>
      </p:sp>
      <p:sp>
        <p:nvSpPr>
          <p:cNvPr id="3" name="Content Placeholder 2">
            <a:extLst>
              <a:ext uri="{FF2B5EF4-FFF2-40B4-BE49-F238E27FC236}">
                <a16:creationId xmlns:a16="http://schemas.microsoft.com/office/drawing/2014/main" id="{8E031D99-C0DF-4428-97C4-180C686DE775}"/>
              </a:ext>
            </a:extLst>
          </p:cNvPr>
          <p:cNvSpPr>
            <a:spLocks noGrp="1"/>
          </p:cNvSpPr>
          <p:nvPr>
            <p:ph idx="1"/>
          </p:nvPr>
        </p:nvSpPr>
        <p:spPr/>
        <p:txBody>
          <a:bodyPr vert="horz" lIns="91440" tIns="45720" rIns="91440" bIns="45720" rtlCol="0" anchor="t">
            <a:normAutofit/>
          </a:bodyPr>
          <a:lstStyle/>
          <a:p>
            <a:r>
              <a:rPr lang="en-US" dirty="0">
                <a:ea typeface="+mn-lt"/>
                <a:cs typeface="+mn-lt"/>
              </a:rPr>
              <a:t>Tokyo (</a:t>
            </a:r>
            <a:r>
              <a:rPr lang="ja-JP" altLang="en-US" dirty="0">
                <a:ea typeface="+mn-lt"/>
                <a:cs typeface="+mn-lt"/>
              </a:rPr>
              <a:t>東京</a:t>
            </a:r>
            <a:r>
              <a:rPr lang="en-US" dirty="0">
                <a:ea typeface="+mn-lt"/>
                <a:cs typeface="+mn-lt"/>
              </a:rPr>
              <a:t>, Tōkyō) is Japan's capital and the world's most populous metropolis. It is also one of Japan's 47 prefectures, consisting of 23 central city wards and multiple cities, towns and villages west of the city center. The Izu and Ogasawara Islands are also part of Tokyo.</a:t>
            </a:r>
          </a:p>
          <a:p>
            <a:r>
              <a:rPr lang="en-US" dirty="0">
                <a:ea typeface="+mn-lt"/>
                <a:cs typeface="+mn-lt"/>
              </a:rPr>
              <a:t>Today, Tokyo offers a seemingly unlimited choice of shopping, entertainment, culture and dining to its visitors. The city's history can be appreciated in districts such as Asakusa and in many excellent museums, historic temples and gardens. Contrary to common perception, Tokyo also offers a number of attractive green spaces in the city center and within relatively short train rides at its outskirts.</a:t>
            </a:r>
          </a:p>
          <a:p>
            <a:endParaRPr lang="en-US" dirty="0"/>
          </a:p>
        </p:txBody>
      </p:sp>
    </p:spTree>
    <p:extLst>
      <p:ext uri="{BB962C8B-B14F-4D97-AF65-F5344CB8AC3E}">
        <p14:creationId xmlns:p14="http://schemas.microsoft.com/office/powerpoint/2010/main" val="183181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 outdoor, building, street&#10;&#10;Description automatically generated">
            <a:extLst>
              <a:ext uri="{FF2B5EF4-FFF2-40B4-BE49-F238E27FC236}">
                <a16:creationId xmlns:a16="http://schemas.microsoft.com/office/drawing/2014/main" id="{2AAF69B2-697F-49C2-8634-B66C19D1191D}"/>
              </a:ext>
            </a:extLst>
          </p:cNvPr>
          <p:cNvPicPr>
            <a:picLocks noChangeAspect="1"/>
          </p:cNvPicPr>
          <p:nvPr/>
        </p:nvPicPr>
        <p:blipFill rotWithShape="1">
          <a:blip r:embed="rId2"/>
          <a:srcRect t="10348" b="5382"/>
          <a:stretch/>
        </p:blipFill>
        <p:spPr>
          <a:xfrm>
            <a:off x="1" y="10"/>
            <a:ext cx="12192000" cy="6857989"/>
          </a:xfrm>
          <a:prstGeom prst="rect">
            <a:avLst/>
          </a:prstGeom>
        </p:spPr>
      </p:pic>
    </p:spTree>
    <p:extLst>
      <p:ext uri="{BB962C8B-B14F-4D97-AF65-F5344CB8AC3E}">
        <p14:creationId xmlns:p14="http://schemas.microsoft.com/office/powerpoint/2010/main" val="74151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2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2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3" name="Rectangle 1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81D1B-9592-41E3-A458-38A3DD264C95}"/>
              </a:ext>
            </a:extLst>
          </p:cNvPr>
          <p:cNvSpPr>
            <a:spLocks noGrp="1"/>
          </p:cNvSpPr>
          <p:nvPr>
            <p:ph type="title"/>
          </p:nvPr>
        </p:nvSpPr>
        <p:spPr>
          <a:xfrm>
            <a:off x="1050879" y="609601"/>
            <a:ext cx="4476464" cy="1216024"/>
          </a:xfrm>
        </p:spPr>
        <p:txBody>
          <a:bodyPr vert="horz" lIns="91440" tIns="45720" rIns="91440" bIns="45720" rtlCol="0" anchor="ctr">
            <a:normAutofit/>
          </a:bodyPr>
          <a:lstStyle/>
          <a:p>
            <a:r>
              <a:rPr lang="en-US" sz="2800" b="1" u="sng"/>
              <a:t>Problem:</a:t>
            </a:r>
            <a:endParaRPr lang="en-US" sz="2800"/>
          </a:p>
        </p:txBody>
      </p:sp>
      <p:sp>
        <p:nvSpPr>
          <p:cNvPr id="4" name="Text Placeholder 3">
            <a:extLst>
              <a:ext uri="{FF2B5EF4-FFF2-40B4-BE49-F238E27FC236}">
                <a16:creationId xmlns:a16="http://schemas.microsoft.com/office/drawing/2014/main" id="{274C8F7D-3B8A-4237-A2B1-171D1801F74A}"/>
              </a:ext>
            </a:extLst>
          </p:cNvPr>
          <p:cNvSpPr>
            <a:spLocks noGrp="1"/>
          </p:cNvSpPr>
          <p:nvPr>
            <p:ph type="body" sz="half" idx="2"/>
          </p:nvPr>
        </p:nvSpPr>
        <p:spPr>
          <a:xfrm>
            <a:off x="1050879" y="2163685"/>
            <a:ext cx="3875963" cy="4107020"/>
          </a:xfrm>
        </p:spPr>
        <p:txBody>
          <a:bodyPr vert="horz" lIns="91440" tIns="45720" rIns="91440" bIns="45720" rtlCol="0" anchor="t">
            <a:normAutofit/>
          </a:bodyPr>
          <a:lstStyle/>
          <a:p>
            <a:r>
              <a:rPr lang="en-US" dirty="0">
                <a:ea typeface="Batang"/>
              </a:rPr>
              <a:t>During the daytime, especially in the morning and lunch hours, office areas provide huge opportunities for restaurants. Reasonably priced (one lunch meal 8$</a:t>
            </a:r>
            <a:r>
              <a:rPr lang="en-US" i="1" dirty="0">
                <a:ea typeface="Batang"/>
              </a:rPr>
              <a:t>8$</a:t>
            </a:r>
            <a:r>
              <a:rPr lang="en-US" dirty="0">
                <a:ea typeface="Batang"/>
              </a:rPr>
              <a:t>) Shops are usually always full during the lunch hours (11 am -- 2 pm) and, given this scenario, we will go through the benefits and pitfalls of opening a breakfast cum lunch restaurants in highly dense office places. Usually, the profit margin for a decent restaurant lies within 15−20%</a:t>
            </a:r>
            <a:r>
              <a:rPr lang="en-US" i="1" dirty="0">
                <a:ea typeface="Batang"/>
              </a:rPr>
              <a:t>15−20%</a:t>
            </a:r>
            <a:r>
              <a:rPr lang="en-US" dirty="0">
                <a:ea typeface="Batang"/>
              </a:rPr>
              <a:t> range but, it can even go high enough to $35%</a:t>
            </a:r>
          </a:p>
        </p:txBody>
      </p:sp>
      <p:pic>
        <p:nvPicPr>
          <p:cNvPr id="5" name="Picture 5" descr="A picture containing text, colorful&#10;&#10;Description automatically generated">
            <a:extLst>
              <a:ext uri="{FF2B5EF4-FFF2-40B4-BE49-F238E27FC236}">
                <a16:creationId xmlns:a16="http://schemas.microsoft.com/office/drawing/2014/main" id="{7789A560-0396-4AE1-95F6-0DBB749AFE29}"/>
              </a:ext>
            </a:extLst>
          </p:cNvPr>
          <p:cNvPicPr>
            <a:picLocks noGrp="1" noChangeAspect="1"/>
          </p:cNvPicPr>
          <p:nvPr>
            <p:ph type="pic" idx="1"/>
          </p:nvPr>
        </p:nvPicPr>
        <p:blipFill rotWithShape="1">
          <a:blip r:embed="rId5"/>
          <a:srcRect t="19071" r="1" b="19072"/>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96935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5"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5"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7" name="Rectangle 13">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68DF3-2D45-4858-84C5-345B8CA4C6FA}"/>
              </a:ext>
            </a:extLst>
          </p:cNvPr>
          <p:cNvSpPr>
            <a:spLocks noGrp="1"/>
          </p:cNvSpPr>
          <p:nvPr>
            <p:ph type="title"/>
          </p:nvPr>
        </p:nvSpPr>
        <p:spPr>
          <a:xfrm>
            <a:off x="7166335" y="609601"/>
            <a:ext cx="3937094" cy="1216024"/>
          </a:xfrm>
        </p:spPr>
        <p:txBody>
          <a:bodyPr vert="horz" lIns="91440" tIns="45720" rIns="91440" bIns="45720" rtlCol="0" anchor="ctr">
            <a:normAutofit/>
          </a:bodyPr>
          <a:lstStyle/>
          <a:p>
            <a:pPr algn="ctr"/>
            <a:r>
              <a:rPr lang="en-US" sz="2800" b="1" u="sng"/>
              <a:t>Target Audience:</a:t>
            </a:r>
            <a:endParaRPr lang="en-US" sz="2800"/>
          </a:p>
        </p:txBody>
      </p:sp>
      <p:pic>
        <p:nvPicPr>
          <p:cNvPr id="5" name="Picture 5" descr="A picture containing text, building, outdoor, road&#10;&#10;Description automatically generated">
            <a:extLst>
              <a:ext uri="{FF2B5EF4-FFF2-40B4-BE49-F238E27FC236}">
                <a16:creationId xmlns:a16="http://schemas.microsoft.com/office/drawing/2014/main" id="{F5462037-3CCC-46D9-982E-C84CF7B822AD}"/>
              </a:ext>
            </a:extLst>
          </p:cNvPr>
          <p:cNvPicPr>
            <a:picLocks noGrp="1" noChangeAspect="1"/>
          </p:cNvPicPr>
          <p:nvPr>
            <p:ph type="pic" idx="1"/>
          </p:nvPr>
        </p:nvPicPr>
        <p:blipFill rotWithShape="1">
          <a:blip r:embed="rId5"/>
          <a:srcRect t="13455" b="13454"/>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4" name="Text Placeholder 3">
            <a:extLst>
              <a:ext uri="{FF2B5EF4-FFF2-40B4-BE49-F238E27FC236}">
                <a16:creationId xmlns:a16="http://schemas.microsoft.com/office/drawing/2014/main" id="{5D7400FA-4487-44C6-8AC2-39534FA6273D}"/>
              </a:ext>
            </a:extLst>
          </p:cNvPr>
          <p:cNvSpPr>
            <a:spLocks noGrp="1"/>
          </p:cNvSpPr>
          <p:nvPr>
            <p:ph type="body" sz="half" idx="2"/>
          </p:nvPr>
        </p:nvSpPr>
        <p:spPr>
          <a:xfrm>
            <a:off x="7162799" y="2147356"/>
            <a:ext cx="3885061" cy="4107021"/>
          </a:xfrm>
        </p:spPr>
        <p:txBody>
          <a:bodyPr vert="horz" lIns="91440" tIns="45720" rIns="91440" bIns="45720" rtlCol="0">
            <a:normAutofit/>
          </a:bodyPr>
          <a:lstStyle/>
          <a:p>
            <a:r>
              <a:rPr lang="en-US"/>
              <a:t>Business personnel or New  startup who wants to invest or open a restaurant in Tokyo.</a:t>
            </a:r>
          </a:p>
          <a:p>
            <a:r>
              <a:rPr lang="en-US"/>
              <a:t>This analysis will help in guiding them to start or expand restaurants targeting the large pool of office workers, Students and many tourists during lunch hours.</a:t>
            </a:r>
          </a:p>
          <a:p>
            <a:endParaRPr lang="en-US" dirty="0"/>
          </a:p>
        </p:txBody>
      </p:sp>
    </p:spTree>
    <p:extLst>
      <p:ext uri="{BB962C8B-B14F-4D97-AF65-F5344CB8AC3E}">
        <p14:creationId xmlns:p14="http://schemas.microsoft.com/office/powerpoint/2010/main" val="73653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ED1065-A7B1-4AF1-96AD-0D07CBCB9EA0}"/>
              </a:ext>
            </a:extLst>
          </p:cNvPr>
          <p:cNvSpPr>
            <a:spLocks noGrp="1"/>
          </p:cNvSpPr>
          <p:nvPr>
            <p:ph type="body" sz="half" idx="2"/>
          </p:nvPr>
        </p:nvSpPr>
        <p:spPr/>
        <p:txBody>
          <a:bodyPr vert="horz" lIns="91440" tIns="45720" rIns="91440" bIns="45720" rtlCol="0" anchor="t">
            <a:normAutofit/>
          </a:bodyPr>
          <a:lstStyle/>
          <a:p>
            <a:r>
              <a:rPr lang="en-US" sz="2400" dirty="0">
                <a:ea typeface="+mn-lt"/>
                <a:cs typeface="+mn-lt"/>
              </a:rPr>
              <a:t>we found BBQ joint restaurants top the charts of common venues in the 5 districts, followed by Japanese restaurants and sake bars.</a:t>
            </a:r>
            <a:endParaRPr lang="en-US" sz="2400"/>
          </a:p>
          <a:p>
            <a:endParaRPr lang="en-US" dirty="0"/>
          </a:p>
        </p:txBody>
      </p:sp>
      <p:pic>
        <p:nvPicPr>
          <p:cNvPr id="9" name="Picture 9" descr="Chart, map&#10;&#10;Description automatically generated">
            <a:extLst>
              <a:ext uri="{FF2B5EF4-FFF2-40B4-BE49-F238E27FC236}">
                <a16:creationId xmlns:a16="http://schemas.microsoft.com/office/drawing/2014/main" id="{D70D0D4C-7D2C-4F80-A83F-1F6804A7D940}"/>
              </a:ext>
            </a:extLst>
          </p:cNvPr>
          <p:cNvPicPr>
            <a:picLocks noGrp="1" noChangeAspect="1"/>
          </p:cNvPicPr>
          <p:nvPr>
            <p:ph type="pic" idx="1"/>
          </p:nvPr>
        </p:nvPicPr>
        <p:blipFill rotWithShape="1">
          <a:blip r:embed="rId2"/>
          <a:srcRect l="27037" r="27037"/>
          <a:stretch/>
        </p:blipFill>
        <p:spPr>
          <a:xfrm>
            <a:off x="5286765" y="457200"/>
            <a:ext cx="6555985" cy="5943600"/>
          </a:xfrm>
        </p:spPr>
      </p:pic>
    </p:spTree>
    <p:extLst>
      <p:ext uri="{BB962C8B-B14F-4D97-AF65-F5344CB8AC3E}">
        <p14:creationId xmlns:p14="http://schemas.microsoft.com/office/powerpoint/2010/main" val="342157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03F4-C223-4671-B6CE-BA88C7A2C10D}"/>
              </a:ext>
            </a:extLst>
          </p:cNvPr>
          <p:cNvSpPr>
            <a:spLocks noGrp="1"/>
          </p:cNvSpPr>
          <p:nvPr>
            <p:ph type="title"/>
          </p:nvPr>
        </p:nvSpPr>
        <p:spPr/>
        <p:txBody>
          <a:bodyPr/>
          <a:lstStyle/>
          <a:p>
            <a:r>
              <a:rPr lang="en-US" dirty="0">
                <a:ea typeface="+mj-lt"/>
                <a:cs typeface="+mj-lt"/>
              </a:rPr>
              <a:t>the ten most Frequent Venues in these 5 districts</a:t>
            </a:r>
            <a:endParaRPr lang="en-US" dirty="0"/>
          </a:p>
        </p:txBody>
      </p:sp>
      <p:pic>
        <p:nvPicPr>
          <p:cNvPr id="3" name="Picture 3" descr="Chart, bar chart&#10;&#10;Description automatically generated">
            <a:extLst>
              <a:ext uri="{FF2B5EF4-FFF2-40B4-BE49-F238E27FC236}">
                <a16:creationId xmlns:a16="http://schemas.microsoft.com/office/drawing/2014/main" id="{443057FF-35F4-4EA5-9D36-10BBCFD2AA1D}"/>
              </a:ext>
            </a:extLst>
          </p:cNvPr>
          <p:cNvPicPr>
            <a:picLocks noChangeAspect="1"/>
          </p:cNvPicPr>
          <p:nvPr/>
        </p:nvPicPr>
        <p:blipFill>
          <a:blip r:embed="rId2"/>
          <a:stretch>
            <a:fillRect/>
          </a:stretch>
        </p:blipFill>
        <p:spPr>
          <a:xfrm>
            <a:off x="1316967" y="2112314"/>
            <a:ext cx="8810444" cy="4214880"/>
          </a:xfrm>
          <a:prstGeom prst="rect">
            <a:avLst/>
          </a:prstGeom>
        </p:spPr>
      </p:pic>
    </p:spTree>
    <p:extLst>
      <p:ext uri="{BB962C8B-B14F-4D97-AF65-F5344CB8AC3E}">
        <p14:creationId xmlns:p14="http://schemas.microsoft.com/office/powerpoint/2010/main" val="217384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80B-10A1-4FDC-BFFB-8B4629D1F538}"/>
              </a:ext>
            </a:extLst>
          </p:cNvPr>
          <p:cNvSpPr>
            <a:spLocks noGrp="1"/>
          </p:cNvSpPr>
          <p:nvPr>
            <p:ph type="title"/>
          </p:nvPr>
        </p:nvSpPr>
        <p:spPr/>
        <p:txBody>
          <a:bodyPr/>
          <a:lstStyle/>
          <a:p>
            <a:pPr algn="ctr"/>
            <a:r>
              <a:rPr lang="en-US" dirty="0">
                <a:ea typeface="Batang"/>
              </a:rPr>
              <a:t>BBQ JOINTS </a:t>
            </a:r>
            <a:endParaRPr lang="en-US" dirty="0"/>
          </a:p>
        </p:txBody>
      </p:sp>
      <p:pic>
        <p:nvPicPr>
          <p:cNvPr id="4" name="Picture 4" descr="A picture containing food, plate, dish, vegetable&#10;&#10;Description automatically generated">
            <a:extLst>
              <a:ext uri="{FF2B5EF4-FFF2-40B4-BE49-F238E27FC236}">
                <a16:creationId xmlns:a16="http://schemas.microsoft.com/office/drawing/2014/main" id="{C1004BA3-7CDE-4109-A228-1FA8DD5838F6}"/>
              </a:ext>
            </a:extLst>
          </p:cNvPr>
          <p:cNvPicPr>
            <a:picLocks noChangeAspect="1"/>
          </p:cNvPicPr>
          <p:nvPr/>
        </p:nvPicPr>
        <p:blipFill>
          <a:blip r:embed="rId2"/>
          <a:stretch>
            <a:fillRect/>
          </a:stretch>
        </p:blipFill>
        <p:spPr>
          <a:xfrm>
            <a:off x="3099759" y="1767696"/>
            <a:ext cx="6006860" cy="4544683"/>
          </a:xfrm>
          <a:prstGeom prst="rect">
            <a:avLst/>
          </a:prstGeom>
        </p:spPr>
      </p:pic>
    </p:spTree>
    <p:extLst>
      <p:ext uri="{BB962C8B-B14F-4D97-AF65-F5344CB8AC3E}">
        <p14:creationId xmlns:p14="http://schemas.microsoft.com/office/powerpoint/2010/main" val="4172046114"/>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ArchiveVTI</vt:lpstr>
      <vt:lpstr>The Battle of Neighborhoods - Tokyo</vt:lpstr>
      <vt:lpstr>1. Introduction</vt:lpstr>
      <vt:lpstr>PowerPoint Presentation</vt:lpstr>
      <vt:lpstr>Problem:</vt:lpstr>
      <vt:lpstr>Target Audience:</vt:lpstr>
      <vt:lpstr>PowerPoint Presentation</vt:lpstr>
      <vt:lpstr>the ten most Frequent Venues in these 5 districts</vt:lpstr>
      <vt:lpstr>BBQ JOINTS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72</cp:revision>
  <dcterms:created xsi:type="dcterms:W3CDTF">2021-05-10T13:00:14Z</dcterms:created>
  <dcterms:modified xsi:type="dcterms:W3CDTF">2021-05-10T13:18:00Z</dcterms:modified>
</cp:coreProperties>
</file>