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878651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438370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538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308587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429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86979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2035220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338700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424736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A5F101-5FF0-4D41-AB44-70AEEEFACB1C}" type="datetimeFigureOut">
              <a:rPr lang="en-US" smtClean="0"/>
              <a:t>10/1/2019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3127227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A5F101-5FF0-4D41-AB44-70AEEEFACB1C}"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4175047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A5F101-5FF0-4D41-AB44-70AEEEFACB1C}" type="datetimeFigureOut">
              <a:rPr lang="en-US" smtClean="0"/>
              <a:t>10/1/2019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179650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A5F101-5FF0-4D41-AB44-70AEEEFACB1C}" type="datetimeFigureOut">
              <a:rPr lang="en-US" smtClean="0"/>
              <a:t>10/1/2019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187122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A5F101-5FF0-4D41-AB44-70AEEEFACB1C}" type="datetimeFigureOut">
              <a:rPr lang="en-US" smtClean="0"/>
              <a:t>10/1/2019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593310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A5F101-5FF0-4D41-AB44-70AEEEFACB1C}"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4040491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A5F101-5FF0-4D41-AB44-70AEEEFACB1C}" type="datetimeFigureOut">
              <a:rPr lang="en-US" smtClean="0"/>
              <a:t>10/1/2019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8ABC1A-E70A-4202-89A2-11766A28F63A}" type="slidenum">
              <a:rPr lang="en-US" smtClean="0"/>
              <a:t>‹#›</a:t>
            </a:fld>
            <a:endParaRPr lang="en-US"/>
          </a:p>
        </p:txBody>
      </p:sp>
    </p:spTree>
    <p:extLst>
      <p:ext uri="{BB962C8B-B14F-4D97-AF65-F5344CB8AC3E}">
        <p14:creationId xmlns:p14="http://schemas.microsoft.com/office/powerpoint/2010/main" val="1694483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A5F101-5FF0-4D41-AB44-70AEEEFACB1C}" type="datetimeFigureOut">
              <a:rPr lang="en-US" smtClean="0"/>
              <a:t>10/1/2019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F8ABC1A-E70A-4202-89A2-11766A28F63A}" type="slidenum">
              <a:rPr lang="en-US" smtClean="0"/>
              <a:t>‹#›</a:t>
            </a:fld>
            <a:endParaRPr lang="en-US"/>
          </a:p>
        </p:txBody>
      </p:sp>
    </p:spTree>
    <p:extLst>
      <p:ext uri="{BB962C8B-B14F-4D97-AF65-F5344CB8AC3E}">
        <p14:creationId xmlns:p14="http://schemas.microsoft.com/office/powerpoint/2010/main" val="1271602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38481-0024-4BCE-8C0F-F2276EFDDE58}"/>
              </a:ext>
            </a:extLst>
          </p:cNvPr>
          <p:cNvSpPr>
            <a:spLocks noGrp="1"/>
          </p:cNvSpPr>
          <p:nvPr>
            <p:ph type="ctrTitle"/>
          </p:nvPr>
        </p:nvSpPr>
        <p:spPr>
          <a:xfrm>
            <a:off x="1507067" y="1263192"/>
            <a:ext cx="7766936" cy="2787644"/>
          </a:xfrm>
        </p:spPr>
        <p:txBody>
          <a:bodyPr/>
          <a:lstStyle/>
          <a:p>
            <a:pPr algn="ctr"/>
            <a:r>
              <a:rPr lang="en-US" b="1" dirty="0"/>
              <a:t>AWS Identity and Access Management (IAM)</a:t>
            </a:r>
            <a:endParaRPr lang="en-US" dirty="0"/>
          </a:p>
        </p:txBody>
      </p:sp>
      <p:sp>
        <p:nvSpPr>
          <p:cNvPr id="3" name="Subtitle 2">
            <a:extLst>
              <a:ext uri="{FF2B5EF4-FFF2-40B4-BE49-F238E27FC236}">
                <a16:creationId xmlns:a16="http://schemas.microsoft.com/office/drawing/2014/main" id="{EC7D012D-AC69-44F3-B34F-D61234A1171A}"/>
              </a:ext>
            </a:extLst>
          </p:cNvPr>
          <p:cNvSpPr>
            <a:spLocks noGrp="1"/>
          </p:cNvSpPr>
          <p:nvPr>
            <p:ph type="subTitle" idx="1"/>
          </p:nvPr>
        </p:nvSpPr>
        <p:spPr/>
        <p:txBody>
          <a:bodyPr>
            <a:normAutofit lnSpcReduction="10000"/>
          </a:bodyPr>
          <a:lstStyle/>
          <a:p>
            <a:r>
              <a:rPr lang="en-US" dirty="0"/>
              <a:t>Chapter 6 AWS</a:t>
            </a:r>
          </a:p>
          <a:p>
            <a:r>
              <a:rPr lang="en-US" dirty="0"/>
              <a:t>Presented by </a:t>
            </a:r>
          </a:p>
          <a:p>
            <a:r>
              <a:rPr lang="en-US" dirty="0"/>
              <a:t>Sampath Talluri</a:t>
            </a:r>
          </a:p>
        </p:txBody>
      </p:sp>
    </p:spTree>
    <p:extLst>
      <p:ext uri="{BB962C8B-B14F-4D97-AF65-F5344CB8AC3E}">
        <p14:creationId xmlns:p14="http://schemas.microsoft.com/office/powerpoint/2010/main" val="381994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776EDB31-8B8B-4A72-9A59-6DCC3331616E}"/>
              </a:ext>
            </a:extLst>
          </p:cNvPr>
          <p:cNvSpPr>
            <a:spLocks noGrp="1"/>
          </p:cNvSpPr>
          <p:nvPr>
            <p:ph type="title"/>
          </p:nvPr>
        </p:nvSpPr>
        <p:spPr>
          <a:xfrm>
            <a:off x="673754" y="643467"/>
            <a:ext cx="4203045" cy="1375608"/>
          </a:xfrm>
        </p:spPr>
        <p:txBody>
          <a:bodyPr anchor="ctr">
            <a:normAutofit/>
          </a:bodyPr>
          <a:lstStyle/>
          <a:p>
            <a:pPr>
              <a:lnSpc>
                <a:spcPct val="90000"/>
              </a:lnSpc>
            </a:pPr>
            <a:r>
              <a:rPr lang="en-US" sz="3100" dirty="0">
                <a:solidFill>
                  <a:schemeClr val="bg1"/>
                </a:solidFill>
              </a:rPr>
              <a:t>Multi Factor Authentication</a:t>
            </a:r>
            <a:br>
              <a:rPr lang="en-US" sz="3100" dirty="0">
                <a:solidFill>
                  <a:schemeClr val="bg1"/>
                </a:solidFill>
              </a:rPr>
            </a:br>
            <a:endParaRPr lang="en-US" sz="3100" dirty="0">
              <a:solidFill>
                <a:schemeClr val="bg1"/>
              </a:solidFill>
            </a:endParaRPr>
          </a:p>
        </p:txBody>
      </p:sp>
      <p:sp>
        <p:nvSpPr>
          <p:cNvPr id="9" name="Content Placeholder 8">
            <a:extLst>
              <a:ext uri="{FF2B5EF4-FFF2-40B4-BE49-F238E27FC236}">
                <a16:creationId xmlns:a16="http://schemas.microsoft.com/office/drawing/2014/main" id="{CA99102E-F7A9-405C-B973-0F1760597BDE}"/>
              </a:ext>
            </a:extLst>
          </p:cNvPr>
          <p:cNvSpPr>
            <a:spLocks noGrp="1"/>
          </p:cNvSpPr>
          <p:nvPr>
            <p:ph idx="1"/>
          </p:nvPr>
        </p:nvSpPr>
        <p:spPr>
          <a:xfrm>
            <a:off x="673754" y="2160590"/>
            <a:ext cx="3973943" cy="3440110"/>
          </a:xfrm>
        </p:spPr>
        <p:txBody>
          <a:bodyPr>
            <a:normAutofit/>
          </a:bodyPr>
          <a:lstStyle/>
          <a:p>
            <a:r>
              <a:rPr lang="en-US" dirty="0">
                <a:solidFill>
                  <a:schemeClr val="bg1"/>
                </a:solidFill>
              </a:rPr>
              <a:t>Multi-factor authentication is an authentication method in which a computer user is granted access only after successfully presenting two or more pieces of evidence to an authentication mechanism: knowledge, possession, and inherence. Two-factor authentication is a type, or subset, of multi-factor authentication</a:t>
            </a:r>
          </a:p>
        </p:txBody>
      </p:sp>
      <p:pic>
        <p:nvPicPr>
          <p:cNvPr id="5" name="Content Placeholder 4" descr="A picture containing computer&#10;&#10;Description automatically generated">
            <a:extLst>
              <a:ext uri="{FF2B5EF4-FFF2-40B4-BE49-F238E27FC236}">
                <a16:creationId xmlns:a16="http://schemas.microsoft.com/office/drawing/2014/main" id="{9DA3720A-1147-4C21-A7D4-E2FD0416C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214020"/>
            <a:ext cx="5143500" cy="2417444"/>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61114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F8078E48-5D22-41C1-B62C-57EC95656F3F}"/>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Hands-on</a:t>
            </a:r>
          </a:p>
        </p:txBody>
      </p:sp>
      <p:sp>
        <p:nvSpPr>
          <p:cNvPr id="9" name="Content Placeholder 8">
            <a:extLst>
              <a:ext uri="{FF2B5EF4-FFF2-40B4-BE49-F238E27FC236}">
                <a16:creationId xmlns:a16="http://schemas.microsoft.com/office/drawing/2014/main" id="{F11B9A3D-4C56-44C8-87CA-2C3CFE866BA8}"/>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a:p>
            <a:r>
              <a:rPr lang="en-US" dirty="0">
                <a:solidFill>
                  <a:schemeClr val="bg1"/>
                </a:solidFill>
              </a:rPr>
              <a:t>Creating a bucket and setting bucket policy.</a:t>
            </a:r>
          </a:p>
          <a:p>
            <a:r>
              <a:rPr lang="en-US" dirty="0">
                <a:solidFill>
                  <a:schemeClr val="bg1"/>
                </a:solidFill>
              </a:rPr>
              <a:t>IF the user has Multi Factor Authentication the he can access the bucket services.</a:t>
            </a:r>
          </a:p>
        </p:txBody>
      </p:sp>
      <p:pic>
        <p:nvPicPr>
          <p:cNvPr id="5" name="Content Placeholder 4" descr="A close up of a map&#10;&#10;Description automatically generated">
            <a:extLst>
              <a:ext uri="{FF2B5EF4-FFF2-40B4-BE49-F238E27FC236}">
                <a16:creationId xmlns:a16="http://schemas.microsoft.com/office/drawing/2014/main" id="{AAAD31AE-F633-4A44-A2A9-F142BB495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933855"/>
            <a:ext cx="5143500" cy="4847350"/>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425931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5" name="Freeform: Shape 34">
            <a:extLst>
              <a:ext uri="{FF2B5EF4-FFF2-40B4-BE49-F238E27FC236}">
                <a16:creationId xmlns:a16="http://schemas.microsoft.com/office/drawing/2014/main" id="{4524F065-9F7C-400C-9A20-B343BFAA6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2627" y="-4"/>
            <a:ext cx="8139373" cy="6858000"/>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7993769-46B2-4DFD-A134-722F139CEED1}"/>
              </a:ext>
            </a:extLst>
          </p:cNvPr>
          <p:cNvSpPr>
            <a:spLocks noGrp="1"/>
          </p:cNvSpPr>
          <p:nvPr>
            <p:ph type="title"/>
          </p:nvPr>
        </p:nvSpPr>
        <p:spPr>
          <a:xfrm>
            <a:off x="677334" y="1176489"/>
            <a:ext cx="3749061" cy="1508469"/>
          </a:xfrm>
        </p:spPr>
        <p:txBody>
          <a:bodyPr anchor="ctr">
            <a:normAutofit/>
          </a:bodyPr>
          <a:lstStyle/>
          <a:p>
            <a:r>
              <a:rPr lang="en-US" sz="3200" dirty="0"/>
              <a:t>Introduction</a:t>
            </a:r>
          </a:p>
        </p:txBody>
      </p:sp>
      <p:sp>
        <p:nvSpPr>
          <p:cNvPr id="37" name="Isosceles Triangle 36">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453B2D22-878F-4375-B9CE-7305B75C656A}"/>
              </a:ext>
            </a:extLst>
          </p:cNvPr>
          <p:cNvSpPr>
            <a:spLocks noGrp="1"/>
          </p:cNvSpPr>
          <p:nvPr>
            <p:ph idx="1"/>
          </p:nvPr>
        </p:nvSpPr>
        <p:spPr>
          <a:xfrm>
            <a:off x="677334" y="2795618"/>
            <a:ext cx="3749061" cy="3005289"/>
          </a:xfrm>
        </p:spPr>
        <p:txBody>
          <a:bodyPr>
            <a:normAutofit/>
          </a:bodyPr>
          <a:lstStyle/>
          <a:p>
            <a:r>
              <a:rPr lang="en-US" sz="1600" dirty="0"/>
              <a:t>Why do we need Access Management?</a:t>
            </a:r>
          </a:p>
          <a:p>
            <a:r>
              <a:rPr lang="en-US" sz="1600" dirty="0"/>
              <a:t>What is IAM?</a:t>
            </a:r>
          </a:p>
          <a:p>
            <a:r>
              <a:rPr lang="en-US" sz="1600" dirty="0"/>
              <a:t>Components of IAM.</a:t>
            </a:r>
          </a:p>
          <a:p>
            <a:r>
              <a:rPr lang="en-US" sz="1600" dirty="0"/>
              <a:t>Multi Factor Authentication</a:t>
            </a:r>
          </a:p>
          <a:p>
            <a:r>
              <a:rPr lang="en-US" sz="1600" dirty="0"/>
              <a:t>Hands-on</a:t>
            </a:r>
          </a:p>
        </p:txBody>
      </p:sp>
      <p:sp>
        <p:nvSpPr>
          <p:cNvPr id="39" name="Freeform: Shape 38">
            <a:extLst>
              <a:ext uri="{FF2B5EF4-FFF2-40B4-BE49-F238E27FC236}">
                <a16:creationId xmlns:a16="http://schemas.microsoft.com/office/drawing/2014/main" id="{46DB9E65-E072-43AF-A8C9-9744BA0C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867" y="6"/>
            <a:ext cx="4831627" cy="4520011"/>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Key">
            <a:extLst>
              <a:ext uri="{FF2B5EF4-FFF2-40B4-BE49-F238E27FC236}">
                <a16:creationId xmlns:a16="http://schemas.microsoft.com/office/drawing/2014/main" id="{0DA842F4-15CE-4CD3-9D7A-507B17F9A6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272" y="313741"/>
            <a:ext cx="1885599" cy="1885599"/>
          </a:xfrm>
          <a:prstGeom prst="rect">
            <a:avLst/>
          </a:prstGeom>
        </p:spPr>
      </p:pic>
      <p:pic>
        <p:nvPicPr>
          <p:cNvPr id="5" name="Graphic 4" descr="Puzzle">
            <a:extLst>
              <a:ext uri="{FF2B5EF4-FFF2-40B4-BE49-F238E27FC236}">
                <a16:creationId xmlns:a16="http://schemas.microsoft.com/office/drawing/2014/main" id="{6DA263FE-FCCA-46FC-BE9A-95D4ADFB33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8767" y="2312894"/>
            <a:ext cx="3579906" cy="3579906"/>
          </a:xfrm>
          <a:prstGeom prst="rect">
            <a:avLst/>
          </a:prstGeom>
        </p:spPr>
      </p:pic>
    </p:spTree>
    <p:extLst>
      <p:ext uri="{BB962C8B-B14F-4D97-AF65-F5344CB8AC3E}">
        <p14:creationId xmlns:p14="http://schemas.microsoft.com/office/powerpoint/2010/main" val="3379236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BA74-3C7B-4895-807A-C6936E169510}"/>
              </a:ext>
            </a:extLst>
          </p:cNvPr>
          <p:cNvSpPr>
            <a:spLocks noGrp="1"/>
          </p:cNvSpPr>
          <p:nvPr>
            <p:ph type="title"/>
          </p:nvPr>
        </p:nvSpPr>
        <p:spPr/>
        <p:txBody>
          <a:bodyPr/>
          <a:lstStyle/>
          <a:p>
            <a:r>
              <a:rPr lang="en-US" dirty="0"/>
              <a:t>Why do we need Access Management</a:t>
            </a:r>
          </a:p>
        </p:txBody>
      </p:sp>
      <p:pic>
        <p:nvPicPr>
          <p:cNvPr id="5" name="Content Placeholder 4" descr="Server">
            <a:extLst>
              <a:ext uri="{FF2B5EF4-FFF2-40B4-BE49-F238E27FC236}">
                <a16:creationId xmlns:a16="http://schemas.microsoft.com/office/drawing/2014/main" id="{51CB1BFD-AA71-4D7E-B41B-1A53B92931D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51884" y="1997676"/>
            <a:ext cx="914400" cy="914400"/>
          </a:xfrm>
        </p:spPr>
      </p:pic>
      <p:pic>
        <p:nvPicPr>
          <p:cNvPr id="7" name="Graphic 6" descr="Social network">
            <a:extLst>
              <a:ext uri="{FF2B5EF4-FFF2-40B4-BE49-F238E27FC236}">
                <a16:creationId xmlns:a16="http://schemas.microsoft.com/office/drawing/2014/main" id="{C1C511CB-CE06-4699-A71E-AF6E31CD11F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93271" y="4709152"/>
            <a:ext cx="914400" cy="914400"/>
          </a:xfrm>
          <a:prstGeom prst="rect">
            <a:avLst/>
          </a:prstGeom>
        </p:spPr>
      </p:pic>
      <p:pic>
        <p:nvPicPr>
          <p:cNvPr id="9" name="Graphic 8" descr="Web design">
            <a:extLst>
              <a:ext uri="{FF2B5EF4-FFF2-40B4-BE49-F238E27FC236}">
                <a16:creationId xmlns:a16="http://schemas.microsoft.com/office/drawing/2014/main" id="{BC520D90-A490-4E3C-A2F8-CCC01CDBA4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51884" y="4709152"/>
            <a:ext cx="914400" cy="914400"/>
          </a:xfrm>
          <a:prstGeom prst="rect">
            <a:avLst/>
          </a:prstGeom>
        </p:spPr>
      </p:pic>
      <p:pic>
        <p:nvPicPr>
          <p:cNvPr id="11" name="Graphic 10" descr="Business Growth RTL">
            <a:extLst>
              <a:ext uri="{FF2B5EF4-FFF2-40B4-BE49-F238E27FC236}">
                <a16:creationId xmlns:a16="http://schemas.microsoft.com/office/drawing/2014/main" id="{23A8E45E-BADD-436C-A807-27F79D2F632F}"/>
              </a:ext>
              <a:ext uri="{C183D7F6-B498-43B3-948B-1728B52AA6E4}">
                <adec:decorative xmlns:adec="http://schemas.microsoft.com/office/drawing/2017/decorative" val="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10497" y="4709152"/>
            <a:ext cx="914400" cy="914400"/>
          </a:xfrm>
          <a:prstGeom prst="rect">
            <a:avLst/>
          </a:prstGeom>
        </p:spPr>
      </p:pic>
      <p:pic>
        <p:nvPicPr>
          <p:cNvPr id="13" name="Graphic 12" descr="Line arrow Straight">
            <a:extLst>
              <a:ext uri="{FF2B5EF4-FFF2-40B4-BE49-F238E27FC236}">
                <a16:creationId xmlns:a16="http://schemas.microsoft.com/office/drawing/2014/main" id="{7CF64271-8AB2-49CB-9C7A-E2364A40E9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8346830">
            <a:off x="2216747" y="3389567"/>
            <a:ext cx="2027244" cy="914400"/>
          </a:xfrm>
          <a:prstGeom prst="rect">
            <a:avLst/>
          </a:prstGeom>
        </p:spPr>
      </p:pic>
      <p:pic>
        <p:nvPicPr>
          <p:cNvPr id="14" name="Graphic 13" descr="Line arrow Straight">
            <a:extLst>
              <a:ext uri="{FF2B5EF4-FFF2-40B4-BE49-F238E27FC236}">
                <a16:creationId xmlns:a16="http://schemas.microsoft.com/office/drawing/2014/main" id="{8FD76758-B0D1-4DD6-B3B6-538218B4C5B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6200000">
            <a:off x="3820768" y="3389566"/>
            <a:ext cx="1576635" cy="914400"/>
          </a:xfrm>
          <a:prstGeom prst="rect">
            <a:avLst/>
          </a:prstGeom>
        </p:spPr>
      </p:pic>
      <p:pic>
        <p:nvPicPr>
          <p:cNvPr id="15" name="Graphic 14" descr="Line arrow Straight">
            <a:extLst>
              <a:ext uri="{FF2B5EF4-FFF2-40B4-BE49-F238E27FC236}">
                <a16:creationId xmlns:a16="http://schemas.microsoft.com/office/drawing/2014/main" id="{5B8B2EA9-D8E6-4FD7-A10D-7C04ECDB798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13939560">
            <a:off x="5130726" y="3321415"/>
            <a:ext cx="2027244" cy="914400"/>
          </a:xfrm>
          <a:prstGeom prst="rect">
            <a:avLst/>
          </a:prstGeom>
        </p:spPr>
      </p:pic>
      <p:sp>
        <p:nvSpPr>
          <p:cNvPr id="16" name="TextBox 15">
            <a:extLst>
              <a:ext uri="{FF2B5EF4-FFF2-40B4-BE49-F238E27FC236}">
                <a16:creationId xmlns:a16="http://schemas.microsoft.com/office/drawing/2014/main" id="{6AAFA881-E476-4016-95A6-BE64068D3A87}"/>
              </a:ext>
            </a:extLst>
          </p:cNvPr>
          <p:cNvSpPr txBox="1"/>
          <p:nvPr/>
        </p:nvSpPr>
        <p:spPr>
          <a:xfrm flipH="1">
            <a:off x="1610497" y="5763133"/>
            <a:ext cx="1113516" cy="369332"/>
          </a:xfrm>
          <a:prstGeom prst="rect">
            <a:avLst/>
          </a:prstGeom>
          <a:noFill/>
        </p:spPr>
        <p:txBody>
          <a:bodyPr wrap="square" rtlCol="0">
            <a:spAutoFit/>
          </a:bodyPr>
          <a:lstStyle/>
          <a:p>
            <a:pPr algn="ctr"/>
            <a:r>
              <a:rPr lang="en-US" b="1" dirty="0"/>
              <a:t>ADMIN</a:t>
            </a:r>
          </a:p>
        </p:txBody>
      </p:sp>
      <p:sp>
        <p:nvSpPr>
          <p:cNvPr id="18" name="TextBox 17">
            <a:extLst>
              <a:ext uri="{FF2B5EF4-FFF2-40B4-BE49-F238E27FC236}">
                <a16:creationId xmlns:a16="http://schemas.microsoft.com/office/drawing/2014/main" id="{8BEB288C-7541-4879-ADFE-B7BA84AD1981}"/>
              </a:ext>
            </a:extLst>
          </p:cNvPr>
          <p:cNvSpPr txBox="1"/>
          <p:nvPr/>
        </p:nvSpPr>
        <p:spPr>
          <a:xfrm>
            <a:off x="3925614" y="5761994"/>
            <a:ext cx="1592317" cy="369332"/>
          </a:xfrm>
          <a:prstGeom prst="rect">
            <a:avLst/>
          </a:prstGeom>
          <a:noFill/>
        </p:spPr>
        <p:txBody>
          <a:bodyPr wrap="square" rtlCol="0">
            <a:spAutoFit/>
          </a:bodyPr>
          <a:lstStyle/>
          <a:p>
            <a:r>
              <a:rPr lang="en-US" b="1" dirty="0"/>
              <a:t>UI Developer</a:t>
            </a:r>
          </a:p>
        </p:txBody>
      </p:sp>
      <p:sp>
        <p:nvSpPr>
          <p:cNvPr id="19" name="TextBox 18">
            <a:extLst>
              <a:ext uri="{FF2B5EF4-FFF2-40B4-BE49-F238E27FC236}">
                <a16:creationId xmlns:a16="http://schemas.microsoft.com/office/drawing/2014/main" id="{56D5B391-CAE1-4A8B-A6E1-06C165C6D026}"/>
              </a:ext>
            </a:extLst>
          </p:cNvPr>
          <p:cNvSpPr txBox="1"/>
          <p:nvPr/>
        </p:nvSpPr>
        <p:spPr>
          <a:xfrm>
            <a:off x="6354313" y="5674736"/>
            <a:ext cx="1592316" cy="646331"/>
          </a:xfrm>
          <a:prstGeom prst="rect">
            <a:avLst/>
          </a:prstGeom>
          <a:noFill/>
        </p:spPr>
        <p:txBody>
          <a:bodyPr wrap="square" rtlCol="0">
            <a:spAutoFit/>
          </a:bodyPr>
          <a:lstStyle/>
          <a:p>
            <a:pPr algn="ctr"/>
            <a:r>
              <a:rPr lang="en-US" b="1" dirty="0"/>
              <a:t>Business Analyst</a:t>
            </a:r>
          </a:p>
        </p:txBody>
      </p:sp>
      <p:sp>
        <p:nvSpPr>
          <p:cNvPr id="20" name="TextBox 19">
            <a:extLst>
              <a:ext uri="{FF2B5EF4-FFF2-40B4-BE49-F238E27FC236}">
                <a16:creationId xmlns:a16="http://schemas.microsoft.com/office/drawing/2014/main" id="{80ED3528-5602-4EC7-ABDB-79AA93B36B05}"/>
              </a:ext>
            </a:extLst>
          </p:cNvPr>
          <p:cNvSpPr txBox="1"/>
          <p:nvPr/>
        </p:nvSpPr>
        <p:spPr>
          <a:xfrm>
            <a:off x="4055189" y="1590529"/>
            <a:ext cx="1107791" cy="369332"/>
          </a:xfrm>
          <a:prstGeom prst="rect">
            <a:avLst/>
          </a:prstGeom>
          <a:noFill/>
        </p:spPr>
        <p:txBody>
          <a:bodyPr wrap="square" rtlCol="0">
            <a:spAutoFit/>
          </a:bodyPr>
          <a:lstStyle/>
          <a:p>
            <a:pPr algn="ctr"/>
            <a:r>
              <a:rPr lang="en-US" b="1" dirty="0"/>
              <a:t>Server</a:t>
            </a:r>
          </a:p>
        </p:txBody>
      </p:sp>
      <p:sp>
        <p:nvSpPr>
          <p:cNvPr id="21" name="TextBox 20">
            <a:extLst>
              <a:ext uri="{FF2B5EF4-FFF2-40B4-BE49-F238E27FC236}">
                <a16:creationId xmlns:a16="http://schemas.microsoft.com/office/drawing/2014/main" id="{1594B6FA-BE49-4881-B06A-4829976ADBDB}"/>
              </a:ext>
            </a:extLst>
          </p:cNvPr>
          <p:cNvSpPr txBox="1"/>
          <p:nvPr/>
        </p:nvSpPr>
        <p:spPr>
          <a:xfrm>
            <a:off x="677334" y="3058448"/>
            <a:ext cx="2333880" cy="646331"/>
          </a:xfrm>
          <a:prstGeom prst="rect">
            <a:avLst/>
          </a:prstGeom>
          <a:noFill/>
        </p:spPr>
        <p:txBody>
          <a:bodyPr wrap="square" rtlCol="0">
            <a:spAutoFit/>
          </a:bodyPr>
          <a:lstStyle/>
          <a:p>
            <a:r>
              <a:rPr lang="en-US" dirty="0"/>
              <a:t>It will be granting all the permissions</a:t>
            </a:r>
          </a:p>
        </p:txBody>
      </p:sp>
      <p:sp>
        <p:nvSpPr>
          <p:cNvPr id="22" name="TextBox 21">
            <a:extLst>
              <a:ext uri="{FF2B5EF4-FFF2-40B4-BE49-F238E27FC236}">
                <a16:creationId xmlns:a16="http://schemas.microsoft.com/office/drawing/2014/main" id="{CBF13951-40DB-4879-BA1F-AE6971FD1A54}"/>
              </a:ext>
            </a:extLst>
          </p:cNvPr>
          <p:cNvSpPr txBox="1"/>
          <p:nvPr/>
        </p:nvSpPr>
        <p:spPr>
          <a:xfrm>
            <a:off x="6693271" y="3058448"/>
            <a:ext cx="2955226" cy="646331"/>
          </a:xfrm>
          <a:prstGeom prst="rect">
            <a:avLst/>
          </a:prstGeom>
          <a:noFill/>
        </p:spPr>
        <p:txBody>
          <a:bodyPr wrap="square" rtlCol="0">
            <a:spAutoFit/>
          </a:bodyPr>
          <a:lstStyle/>
          <a:p>
            <a:r>
              <a:rPr lang="en-US" dirty="0"/>
              <a:t>Only Analytics Module will be assigned to this role</a:t>
            </a:r>
          </a:p>
        </p:txBody>
      </p:sp>
      <p:sp>
        <p:nvSpPr>
          <p:cNvPr id="23" name="TextBox 22">
            <a:extLst>
              <a:ext uri="{FF2B5EF4-FFF2-40B4-BE49-F238E27FC236}">
                <a16:creationId xmlns:a16="http://schemas.microsoft.com/office/drawing/2014/main" id="{1534CA4A-02F2-4C3B-8494-78A22686A36D}"/>
              </a:ext>
            </a:extLst>
          </p:cNvPr>
          <p:cNvSpPr txBox="1"/>
          <p:nvPr/>
        </p:nvSpPr>
        <p:spPr>
          <a:xfrm>
            <a:off x="3069823" y="6131326"/>
            <a:ext cx="3284490" cy="646331"/>
          </a:xfrm>
          <a:prstGeom prst="rect">
            <a:avLst/>
          </a:prstGeom>
          <a:noFill/>
        </p:spPr>
        <p:txBody>
          <a:bodyPr wrap="square" rtlCol="0">
            <a:spAutoFit/>
          </a:bodyPr>
          <a:lstStyle/>
          <a:p>
            <a:r>
              <a:rPr lang="en-US" dirty="0"/>
              <a:t>Only Graphics Module will be assigned to UI Developer</a:t>
            </a:r>
          </a:p>
        </p:txBody>
      </p:sp>
    </p:spTree>
    <p:extLst>
      <p:ext uri="{BB962C8B-B14F-4D97-AF65-F5344CB8AC3E}">
        <p14:creationId xmlns:p14="http://schemas.microsoft.com/office/powerpoint/2010/main" val="43551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16" name="Freeform: Shape 15">
            <a:extLst>
              <a:ext uri="{FF2B5EF4-FFF2-40B4-BE49-F238E27FC236}">
                <a16:creationId xmlns:a16="http://schemas.microsoft.com/office/drawing/2014/main" id="{4524F065-9F7C-400C-9A20-B343BFAA6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2627" y="-4"/>
            <a:ext cx="8139373" cy="6858000"/>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BDFB76-D5B3-4871-93A2-ACE13E731985}"/>
              </a:ext>
            </a:extLst>
          </p:cNvPr>
          <p:cNvSpPr>
            <a:spLocks noGrp="1"/>
          </p:cNvSpPr>
          <p:nvPr>
            <p:ph type="title"/>
          </p:nvPr>
        </p:nvSpPr>
        <p:spPr>
          <a:xfrm>
            <a:off x="677334" y="1176489"/>
            <a:ext cx="3749061" cy="906835"/>
          </a:xfrm>
        </p:spPr>
        <p:txBody>
          <a:bodyPr anchor="ctr">
            <a:normAutofit/>
          </a:bodyPr>
          <a:lstStyle/>
          <a:p>
            <a:r>
              <a:rPr lang="en-US" sz="3200" dirty="0"/>
              <a:t>What is IAM</a:t>
            </a:r>
          </a:p>
        </p:txBody>
      </p:sp>
      <p:sp>
        <p:nvSpPr>
          <p:cNvPr id="18" name="Isosceles Triangle 17">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Shape 19">
            <a:extLst>
              <a:ext uri="{FF2B5EF4-FFF2-40B4-BE49-F238E27FC236}">
                <a16:creationId xmlns:a16="http://schemas.microsoft.com/office/drawing/2014/main" id="{46DB9E65-E072-43AF-A8C9-9744BA0C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867" y="6"/>
            <a:ext cx="4831627" cy="4520011"/>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Key">
            <a:extLst>
              <a:ext uri="{FF2B5EF4-FFF2-40B4-BE49-F238E27FC236}">
                <a16:creationId xmlns:a16="http://schemas.microsoft.com/office/drawing/2014/main" id="{2B3CC90B-8CF6-44B9-9C7C-380CE527B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8272" y="313741"/>
            <a:ext cx="1885599" cy="1885599"/>
          </a:xfrm>
          <a:prstGeom prst="rect">
            <a:avLst/>
          </a:prstGeom>
        </p:spPr>
      </p:pic>
      <p:pic>
        <p:nvPicPr>
          <p:cNvPr id="5" name="Content Placeholder 4" descr="Target Audience">
            <a:extLst>
              <a:ext uri="{FF2B5EF4-FFF2-40B4-BE49-F238E27FC236}">
                <a16:creationId xmlns:a16="http://schemas.microsoft.com/office/drawing/2014/main" id="{80C07AC9-F74D-40CC-BC57-87D3091ACC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8767" y="2312894"/>
            <a:ext cx="3579906" cy="3579906"/>
          </a:xfrm>
          <a:prstGeom prst="rect">
            <a:avLst/>
          </a:prstGeom>
        </p:spPr>
      </p:pic>
      <p:sp>
        <p:nvSpPr>
          <p:cNvPr id="15" name="Content Placeholder 14">
            <a:extLst>
              <a:ext uri="{FF2B5EF4-FFF2-40B4-BE49-F238E27FC236}">
                <a16:creationId xmlns:a16="http://schemas.microsoft.com/office/drawing/2014/main" id="{63B45FED-31C6-42F6-9BF0-263379F43B31}"/>
              </a:ext>
            </a:extLst>
          </p:cNvPr>
          <p:cNvSpPr txBox="1">
            <a:spLocks noGrp="1"/>
          </p:cNvSpPr>
          <p:nvPr>
            <p:ph idx="1"/>
          </p:nvPr>
        </p:nvSpPr>
        <p:spPr>
          <a:xfrm>
            <a:off x="620877" y="2312894"/>
            <a:ext cx="3748087" cy="3883114"/>
          </a:xfrm>
          <a:prstGeom prst="rect">
            <a:avLst/>
          </a:prstGeom>
          <a:noFill/>
        </p:spPr>
        <p:txBody>
          <a:bodyPr wrap="square" rtlCol="0">
            <a:spAutoFit/>
          </a:bodyPr>
          <a:lstStyle/>
          <a:p>
            <a:r>
              <a:rPr lang="en-US" sz="1700" dirty="0"/>
              <a:t>Identity and access management (IAM) in enterprise IT is about defining and managing the roles and access privileges of individual network users and the circumstances in which users are granted (or denied) those privileges. </a:t>
            </a:r>
          </a:p>
          <a:p>
            <a:r>
              <a:rPr lang="en-US" sz="1700" dirty="0"/>
              <a:t>Those users might be customers (customer identity management) or employees (employee identity management. The core objective of IAM systems is one digital identity per individual.</a:t>
            </a:r>
          </a:p>
        </p:txBody>
      </p:sp>
    </p:spTree>
    <p:extLst>
      <p:ext uri="{BB962C8B-B14F-4D97-AF65-F5344CB8AC3E}">
        <p14:creationId xmlns:p14="http://schemas.microsoft.com/office/powerpoint/2010/main" val="54517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Isosceles Triangle 37">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1C0B684D-206C-482B-A249-1555FFA96049}"/>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AWS IAM</a:t>
            </a:r>
          </a:p>
        </p:txBody>
      </p:sp>
      <p:sp>
        <p:nvSpPr>
          <p:cNvPr id="8" name="Content Placeholder 7">
            <a:extLst>
              <a:ext uri="{FF2B5EF4-FFF2-40B4-BE49-F238E27FC236}">
                <a16:creationId xmlns:a16="http://schemas.microsoft.com/office/drawing/2014/main" id="{409E603C-38DF-4122-8DDD-B898B0678997}"/>
              </a:ext>
            </a:extLst>
          </p:cNvPr>
          <p:cNvSpPr>
            <a:spLocks noGrp="1"/>
          </p:cNvSpPr>
          <p:nvPr>
            <p:ph idx="1"/>
          </p:nvPr>
        </p:nvSpPr>
        <p:spPr>
          <a:xfrm>
            <a:off x="673754" y="2160590"/>
            <a:ext cx="3973943" cy="3440110"/>
          </a:xfrm>
        </p:spPr>
        <p:txBody>
          <a:bodyPr>
            <a:normAutofit/>
          </a:bodyPr>
          <a:lstStyle/>
          <a:p>
            <a:r>
              <a:rPr lang="en-US" sz="2000" dirty="0">
                <a:solidFill>
                  <a:schemeClr val="bg1"/>
                </a:solidFill>
              </a:rPr>
              <a:t>AWS Identity and Access Management (IAM) is a web service that helps you securely control access to AWS resources for your users. You use IAM to control who can use your AWS resources (authentication) and what resources they can use and in what ways  (authorization).</a:t>
            </a:r>
          </a:p>
        </p:txBody>
      </p:sp>
      <p:pic>
        <p:nvPicPr>
          <p:cNvPr id="4" name="Content Placeholder 8" descr="A picture containing drawing&#10;&#10;Description automatically generated">
            <a:extLst>
              <a:ext uri="{FF2B5EF4-FFF2-40B4-BE49-F238E27FC236}">
                <a16:creationId xmlns:a16="http://schemas.microsoft.com/office/drawing/2014/main" id="{8AE9E4BB-8F91-40A5-BE00-593A61971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085433"/>
            <a:ext cx="5143500" cy="2674619"/>
          </a:xfrm>
          <a:prstGeom prst="rect">
            <a:avLst/>
          </a:prstGeom>
          <a:noFill/>
        </p:spPr>
      </p:pic>
      <p:sp>
        <p:nvSpPr>
          <p:cNvPr id="40" name="Isosceles Triangle 39">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298340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76FA559-C7BF-416A-AB3B-724FBE45AED8}"/>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Components of IAM - User</a:t>
            </a:r>
          </a:p>
        </p:txBody>
      </p:sp>
      <p:sp>
        <p:nvSpPr>
          <p:cNvPr id="9" name="Content Placeholder 8">
            <a:extLst>
              <a:ext uri="{FF2B5EF4-FFF2-40B4-BE49-F238E27FC236}">
                <a16:creationId xmlns:a16="http://schemas.microsoft.com/office/drawing/2014/main" id="{E9D1989F-ECFA-428C-9A6A-572846988A22}"/>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a:p>
            <a:r>
              <a:rPr lang="en-US" dirty="0">
                <a:solidFill>
                  <a:schemeClr val="bg1"/>
                </a:solidFill>
              </a:rPr>
              <a:t>With IAM, you  can securely manager access to AWS services.</a:t>
            </a:r>
          </a:p>
          <a:p>
            <a:r>
              <a:rPr lang="en-US" dirty="0">
                <a:solidFill>
                  <a:schemeClr val="bg1"/>
                </a:solidFill>
              </a:rPr>
              <a:t>You can create an IAM user when there is a new employee to your corporate</a:t>
            </a:r>
          </a:p>
        </p:txBody>
      </p:sp>
      <p:pic>
        <p:nvPicPr>
          <p:cNvPr id="5" name="Content Placeholder 4" descr="A screenshot of a cell phone&#10;&#10;Description automatically generated">
            <a:extLst>
              <a:ext uri="{FF2B5EF4-FFF2-40B4-BE49-F238E27FC236}">
                <a16:creationId xmlns:a16="http://schemas.microsoft.com/office/drawing/2014/main" id="{95F27F3C-5796-4098-AEE1-45A1E4F21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085432"/>
            <a:ext cx="5143500" cy="2674620"/>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88233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C74B7D5-89D5-4844-BD0B-D20C082C4823}"/>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Components of IAM - Groups</a:t>
            </a:r>
          </a:p>
        </p:txBody>
      </p:sp>
      <p:sp>
        <p:nvSpPr>
          <p:cNvPr id="9" name="Content Placeholder 8">
            <a:extLst>
              <a:ext uri="{FF2B5EF4-FFF2-40B4-BE49-F238E27FC236}">
                <a16:creationId xmlns:a16="http://schemas.microsoft.com/office/drawing/2014/main" id="{DB4D05D6-5D54-4874-8D5E-15F6AE95A449}"/>
              </a:ext>
            </a:extLst>
          </p:cNvPr>
          <p:cNvSpPr>
            <a:spLocks noGrp="1"/>
          </p:cNvSpPr>
          <p:nvPr>
            <p:ph idx="1"/>
          </p:nvPr>
        </p:nvSpPr>
        <p:spPr>
          <a:xfrm>
            <a:off x="673754" y="2160590"/>
            <a:ext cx="3973943" cy="3440110"/>
          </a:xfrm>
        </p:spPr>
        <p:txBody>
          <a:bodyPr>
            <a:normAutofit/>
          </a:bodyPr>
          <a:lstStyle/>
          <a:p>
            <a:endParaRPr lang="en-US" dirty="0">
              <a:solidFill>
                <a:schemeClr val="bg1"/>
              </a:solidFill>
            </a:endParaRPr>
          </a:p>
          <a:p>
            <a:r>
              <a:rPr lang="en-US" dirty="0">
                <a:solidFill>
                  <a:schemeClr val="bg1"/>
                </a:solidFill>
              </a:rPr>
              <a:t>A collection of IAM users in IAM group</a:t>
            </a:r>
          </a:p>
          <a:p>
            <a:r>
              <a:rPr lang="en-US" dirty="0">
                <a:solidFill>
                  <a:schemeClr val="bg1"/>
                </a:solidFill>
              </a:rPr>
              <a:t>We set the single permission for entire group</a:t>
            </a:r>
          </a:p>
          <a:p>
            <a:r>
              <a:rPr lang="en-US" dirty="0">
                <a:solidFill>
                  <a:schemeClr val="bg1"/>
                </a:solidFill>
              </a:rPr>
              <a:t>Any permission applied for group, are applied for all the user’s in the group</a:t>
            </a:r>
          </a:p>
        </p:txBody>
      </p:sp>
      <p:pic>
        <p:nvPicPr>
          <p:cNvPr id="5" name="Content Placeholder 4" descr="A picture containing clock, drawing&#10;&#10;Description automatically generated">
            <a:extLst>
              <a:ext uri="{FF2B5EF4-FFF2-40B4-BE49-F238E27FC236}">
                <a16:creationId xmlns:a16="http://schemas.microsoft.com/office/drawing/2014/main" id="{0E40D995-B55D-44D3-8048-86A1FB0A2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927869"/>
            <a:ext cx="5143500" cy="2989747"/>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966472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A0414AF7-2E5A-4D11-B97A-3C8A57F39648}"/>
              </a:ext>
            </a:extLst>
          </p:cNvPr>
          <p:cNvSpPr>
            <a:spLocks noGrp="1"/>
          </p:cNvSpPr>
          <p:nvPr>
            <p:ph type="title"/>
          </p:nvPr>
        </p:nvSpPr>
        <p:spPr>
          <a:xfrm>
            <a:off x="673754" y="643467"/>
            <a:ext cx="4203045" cy="1375608"/>
          </a:xfrm>
        </p:spPr>
        <p:txBody>
          <a:bodyPr anchor="ctr">
            <a:normAutofit/>
          </a:bodyPr>
          <a:lstStyle/>
          <a:p>
            <a:r>
              <a:rPr lang="en-US" dirty="0">
                <a:solidFill>
                  <a:schemeClr val="bg1"/>
                </a:solidFill>
              </a:rPr>
              <a:t>Components of IAM – Policies </a:t>
            </a:r>
          </a:p>
        </p:txBody>
      </p:sp>
      <p:sp>
        <p:nvSpPr>
          <p:cNvPr id="9" name="Content Placeholder 8">
            <a:extLst>
              <a:ext uri="{FF2B5EF4-FFF2-40B4-BE49-F238E27FC236}">
                <a16:creationId xmlns:a16="http://schemas.microsoft.com/office/drawing/2014/main" id="{1010362E-0D98-4339-B3A3-1027A05F6F3C}"/>
              </a:ext>
            </a:extLst>
          </p:cNvPr>
          <p:cNvSpPr>
            <a:spLocks noGrp="1"/>
          </p:cNvSpPr>
          <p:nvPr>
            <p:ph idx="1"/>
          </p:nvPr>
        </p:nvSpPr>
        <p:spPr>
          <a:xfrm>
            <a:off x="673754" y="2160590"/>
            <a:ext cx="3973943" cy="3440110"/>
          </a:xfrm>
        </p:spPr>
        <p:txBody>
          <a:bodyPr>
            <a:normAutofit/>
          </a:bodyPr>
          <a:lstStyle/>
          <a:p>
            <a:r>
              <a:rPr lang="en-US" dirty="0">
                <a:solidFill>
                  <a:schemeClr val="bg1"/>
                </a:solidFill>
              </a:rPr>
              <a:t>In AWS Policy set the permissions and control the access to AWS resources.</a:t>
            </a:r>
          </a:p>
          <a:p>
            <a:r>
              <a:rPr lang="en-US" dirty="0">
                <a:solidFill>
                  <a:schemeClr val="bg1"/>
                </a:solidFill>
              </a:rPr>
              <a:t>We can create an own policy</a:t>
            </a:r>
          </a:p>
          <a:p>
            <a:r>
              <a:rPr lang="en-US" dirty="0">
                <a:solidFill>
                  <a:schemeClr val="bg1"/>
                </a:solidFill>
              </a:rPr>
              <a:t>We can also use existing policy</a:t>
            </a:r>
          </a:p>
          <a:p>
            <a:r>
              <a:rPr lang="en-US" dirty="0">
                <a:solidFill>
                  <a:schemeClr val="bg1"/>
                </a:solidFill>
              </a:rPr>
              <a:t>Policy set permissions like how can access the resources and set what type of actions to be performed.</a:t>
            </a:r>
          </a:p>
        </p:txBody>
      </p:sp>
      <p:pic>
        <p:nvPicPr>
          <p:cNvPr id="5" name="Content Placeholder 4" descr="A picture containing screenshot, orange, sitting, traffic&#10;&#10;Description automatically generated">
            <a:extLst>
              <a:ext uri="{FF2B5EF4-FFF2-40B4-BE49-F238E27FC236}">
                <a16:creationId xmlns:a16="http://schemas.microsoft.com/office/drawing/2014/main" id="{143FAF38-B27D-4C27-B5E6-87663ED66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310461"/>
            <a:ext cx="5143500" cy="222456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67727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40E9622-92B2-467D-8594-4E1E1033A022}"/>
              </a:ext>
            </a:extLst>
          </p:cNvPr>
          <p:cNvSpPr>
            <a:spLocks noGrp="1"/>
          </p:cNvSpPr>
          <p:nvPr>
            <p:ph type="title"/>
          </p:nvPr>
        </p:nvSpPr>
        <p:spPr>
          <a:xfrm>
            <a:off x="673754" y="1945531"/>
            <a:ext cx="4203045" cy="2500009"/>
          </a:xfrm>
        </p:spPr>
        <p:txBody>
          <a:bodyPr anchor="ctr">
            <a:normAutofit/>
          </a:bodyPr>
          <a:lstStyle/>
          <a:p>
            <a:r>
              <a:rPr lang="en-US" dirty="0">
                <a:solidFill>
                  <a:schemeClr val="bg1"/>
                </a:solidFill>
              </a:rPr>
              <a:t>Components of IAM – Policies </a:t>
            </a:r>
          </a:p>
        </p:txBody>
      </p:sp>
      <p:pic>
        <p:nvPicPr>
          <p:cNvPr id="5" name="Content Placeholder 4" descr="A screenshot of a cell phone&#10;&#10;Description automatically generated">
            <a:extLst>
              <a:ext uri="{FF2B5EF4-FFF2-40B4-BE49-F238E27FC236}">
                <a16:creationId xmlns:a16="http://schemas.microsoft.com/office/drawing/2014/main" id="{3F7B5208-95D4-497E-92CB-680716256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2156156"/>
            <a:ext cx="5143500" cy="2533173"/>
          </a:xfrm>
          <a:prstGeom prst="rect">
            <a:avLst/>
          </a:prstGeom>
        </p:spPr>
      </p:pic>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479516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12</TotalTime>
  <Words>389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AWS Identity and Access Management (IAM)</vt:lpstr>
      <vt:lpstr>Introduction</vt:lpstr>
      <vt:lpstr>Why do we need Access Management</vt:lpstr>
      <vt:lpstr>What is IAM</vt:lpstr>
      <vt:lpstr>AWS IAM</vt:lpstr>
      <vt:lpstr>Components of IAM - User</vt:lpstr>
      <vt:lpstr>Components of IAM - Groups</vt:lpstr>
      <vt:lpstr>Components of IAM – Policies </vt:lpstr>
      <vt:lpstr>Components of IAM – Policies </vt:lpstr>
      <vt:lpstr>Multi Factor Authentication </vt:lpstr>
      <vt:lpstr>Hands-on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Identity and Access Management (IAM)</dc:title>
  <dc:creator>sampath talluri</dc:creator>
  <cp:lastModifiedBy>sampath talluri</cp:lastModifiedBy>
  <cp:revision>2</cp:revision>
  <dcterms:created xsi:type="dcterms:W3CDTF">2019-10-01T04:10:53Z</dcterms:created>
  <dcterms:modified xsi:type="dcterms:W3CDTF">2019-10-01T04:23:11Z</dcterms:modified>
</cp:coreProperties>
</file>