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7"/>
  </p:notesMasterIdLst>
  <p:handoutMasterIdLst>
    <p:handoutMasterId r:id="rId28"/>
  </p:handoutMasterIdLst>
  <p:sldIdLst>
    <p:sldId id="451" r:id="rId5"/>
    <p:sldId id="452" r:id="rId6"/>
    <p:sldId id="482" r:id="rId7"/>
    <p:sldId id="480" r:id="rId8"/>
    <p:sldId id="481" r:id="rId9"/>
    <p:sldId id="483" r:id="rId10"/>
    <p:sldId id="453" r:id="rId11"/>
    <p:sldId id="455" r:id="rId12"/>
    <p:sldId id="472" r:id="rId13"/>
    <p:sldId id="473" r:id="rId14"/>
    <p:sldId id="454" r:id="rId15"/>
    <p:sldId id="484" r:id="rId16"/>
    <p:sldId id="485" r:id="rId17"/>
    <p:sldId id="487" r:id="rId18"/>
    <p:sldId id="486" r:id="rId19"/>
    <p:sldId id="458" r:id="rId20"/>
    <p:sldId id="489" r:id="rId21"/>
    <p:sldId id="463" r:id="rId22"/>
    <p:sldId id="464" r:id="rId23"/>
    <p:sldId id="465" r:id="rId24"/>
    <p:sldId id="488" r:id="rId25"/>
    <p:sldId id="479" r:id="rId2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FC0DB7-A86B-4AD1-8D21-6717CC4D03A5}">
          <p14:sldIdLst>
            <p14:sldId id="451"/>
            <p14:sldId id="452"/>
            <p14:sldId id="482"/>
            <p14:sldId id="480"/>
            <p14:sldId id="481"/>
            <p14:sldId id="483"/>
          </p14:sldIdLst>
        </p14:section>
        <p14:section name="Delegates" id="{4BC89736-FA6B-4E81-A283-2F950B4F7299}">
          <p14:sldIdLst>
            <p14:sldId id="453"/>
            <p14:sldId id="455"/>
            <p14:sldId id="472"/>
            <p14:sldId id="473"/>
            <p14:sldId id="454"/>
            <p14:sldId id="484"/>
            <p14:sldId id="485"/>
            <p14:sldId id="487"/>
            <p14:sldId id="486"/>
            <p14:sldId id="458"/>
            <p14:sldId id="489"/>
          </p14:sldIdLst>
        </p14:section>
        <p14:section name="Events" id="{98AA33FA-7165-41B5-952C-C70C8258207D}">
          <p14:sldIdLst>
            <p14:sldId id="463"/>
            <p14:sldId id="464"/>
            <p14:sldId id="465"/>
            <p14:sldId id="488"/>
          </p14:sldIdLst>
        </p14:section>
        <p14:section name="Lambdas and closures" id="{D4EC5AAB-119B-47AC-909A-B9D5FCD09CD1}">
          <p14:sldIdLst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7" userDrawn="1">
          <p15:clr>
            <a:srgbClr val="A4A3A4"/>
          </p15:clr>
        </p15:guide>
        <p15:guide id="2" orient="horz" pos="1019" userDrawn="1">
          <p15:clr>
            <a:srgbClr val="A4A3A4"/>
          </p15:clr>
        </p15:guide>
        <p15:guide id="3" orient="horz" pos="4725" userDrawn="1">
          <p15:clr>
            <a:srgbClr val="A4A3A4"/>
          </p15:clr>
        </p15:guide>
        <p15:guide id="4" orient="horz" pos="2879" userDrawn="1">
          <p15:clr>
            <a:srgbClr val="A4A3A4"/>
          </p15:clr>
        </p15:guide>
        <p15:guide id="5" orient="horz" pos="1832" userDrawn="1">
          <p15:clr>
            <a:srgbClr val="A4A3A4"/>
          </p15:clr>
        </p15:guide>
        <p15:guide id="6" orient="horz" pos="4932" userDrawn="1">
          <p15:clr>
            <a:srgbClr val="A4A3A4"/>
          </p15:clr>
        </p15:guide>
        <p15:guide id="7" orient="horz" pos="1535" userDrawn="1">
          <p15:clr>
            <a:srgbClr val="A4A3A4"/>
          </p15:clr>
        </p15:guide>
        <p15:guide id="8" pos="5195" userDrawn="1">
          <p15:clr>
            <a:srgbClr val="A4A3A4"/>
          </p15:clr>
        </p15:guide>
        <p15:guide id="9" pos="695" userDrawn="1">
          <p15:clr>
            <a:srgbClr val="A4A3A4"/>
          </p15:clr>
        </p15:guide>
        <p15:guide id="10" pos="5615" userDrawn="1">
          <p15:clr>
            <a:srgbClr val="A4A3A4"/>
          </p15:clr>
        </p15:guide>
        <p15:guide id="11" pos="9732" userDrawn="1">
          <p15:clr>
            <a:srgbClr val="A4A3A4"/>
          </p15:clr>
        </p15:guide>
        <p15:guide id="12" pos="7088" userDrawn="1">
          <p15:clr>
            <a:srgbClr val="A4A3A4"/>
          </p15:clr>
        </p15:guide>
        <p15:guide id="13" pos="388" userDrawn="1">
          <p15:clr>
            <a:srgbClr val="A4A3A4"/>
          </p15:clr>
        </p15:guide>
        <p15:guide id="14" pos="457" userDrawn="1">
          <p15:clr>
            <a:srgbClr val="A4A3A4"/>
          </p15:clr>
        </p15:guide>
        <p15:guide id="15" pos="9079" userDrawn="1">
          <p15:clr>
            <a:srgbClr val="A4A3A4"/>
          </p15:clr>
        </p15:guide>
        <p15:guide id="16" pos="9184" userDrawn="1">
          <p15:clr>
            <a:srgbClr val="A4A3A4"/>
          </p15:clr>
        </p15:guide>
        <p15:guide id="17" pos="863" userDrawn="1">
          <p15:clr>
            <a:srgbClr val="A4A3A4"/>
          </p15:clr>
        </p15:guide>
        <p15:guide id="18" orient="horz" pos="373" userDrawn="1">
          <p15:clr>
            <a:srgbClr val="A4A3A4"/>
          </p15:clr>
        </p15:guide>
        <p15:guide id="19" orient="horz" pos="764" userDrawn="1">
          <p15:clr>
            <a:srgbClr val="A4A3A4"/>
          </p15:clr>
        </p15:guide>
        <p15:guide id="20" orient="horz" pos="3544" userDrawn="1">
          <p15:clr>
            <a:srgbClr val="A4A3A4"/>
          </p15:clr>
        </p15:guide>
        <p15:guide id="21" orient="horz" pos="2159" userDrawn="1">
          <p15:clr>
            <a:srgbClr val="A4A3A4"/>
          </p15:clr>
        </p15:guide>
        <p15:guide id="22" orient="horz" pos="1375" userDrawn="1">
          <p15:clr>
            <a:srgbClr val="A4A3A4"/>
          </p15:clr>
        </p15:guide>
        <p15:guide id="23" orient="horz" pos="3699" userDrawn="1">
          <p15:clr>
            <a:srgbClr val="A4A3A4"/>
          </p15:clr>
        </p15:guide>
        <p15:guide id="24" orient="horz" pos="1151" userDrawn="1">
          <p15:clr>
            <a:srgbClr val="A4A3A4"/>
          </p15:clr>
        </p15:guide>
        <p15:guide id="25" pos="3896" userDrawn="1">
          <p15:clr>
            <a:srgbClr val="A4A3A4"/>
          </p15:clr>
        </p15:guide>
        <p15:guide id="26" pos="521" userDrawn="1">
          <p15:clr>
            <a:srgbClr val="A4A3A4"/>
          </p15:clr>
        </p15:guide>
        <p15:guide id="27" pos="4211" userDrawn="1">
          <p15:clr>
            <a:srgbClr val="A4A3A4"/>
          </p15:clr>
        </p15:guide>
        <p15:guide id="28" pos="7299" userDrawn="1">
          <p15:clr>
            <a:srgbClr val="A4A3A4"/>
          </p15:clr>
        </p15:guide>
        <p15:guide id="29" pos="5316" userDrawn="1">
          <p15:clr>
            <a:srgbClr val="A4A3A4"/>
          </p15:clr>
        </p15:guide>
        <p15:guide id="30" pos="291" userDrawn="1">
          <p15:clr>
            <a:srgbClr val="A4A3A4"/>
          </p15:clr>
        </p15:guide>
        <p15:guide id="31" pos="343" userDrawn="1">
          <p15:clr>
            <a:srgbClr val="A4A3A4"/>
          </p15:clr>
        </p15:guide>
        <p15:guide id="32" pos="6809" userDrawn="1">
          <p15:clr>
            <a:srgbClr val="A4A3A4"/>
          </p15:clr>
        </p15:guide>
        <p15:guide id="33" pos="6888" userDrawn="1">
          <p15:clr>
            <a:srgbClr val="A4A3A4"/>
          </p15:clr>
        </p15:guide>
        <p15:guide id="34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 autoAdjust="0"/>
    <p:restoredTop sz="74495" autoAdjust="0"/>
  </p:normalViewPr>
  <p:slideViewPr>
    <p:cSldViewPr snapToGrid="0">
      <p:cViewPr varScale="1">
        <p:scale>
          <a:sx n="64" d="100"/>
          <a:sy n="64" d="100"/>
        </p:scale>
        <p:origin x="858" y="66"/>
      </p:cViewPr>
      <p:guideLst>
        <p:guide orient="horz" pos="497"/>
        <p:guide orient="horz" pos="1019"/>
        <p:guide orient="horz" pos="4725"/>
        <p:guide orient="horz" pos="2879"/>
        <p:guide orient="horz" pos="1832"/>
        <p:guide orient="horz" pos="4932"/>
        <p:guide orient="horz" pos="1535"/>
        <p:guide pos="5195"/>
        <p:guide pos="695"/>
        <p:guide pos="5615"/>
        <p:guide pos="9732"/>
        <p:guide pos="7088"/>
        <p:guide pos="388"/>
        <p:guide pos="457"/>
        <p:guide pos="9079"/>
        <p:guide pos="9184"/>
        <p:guide pos="863"/>
        <p:guide orient="horz" pos="373"/>
        <p:guide orient="horz" pos="764"/>
        <p:guide orient="horz" pos="3544"/>
        <p:guide orient="horz" pos="2159"/>
        <p:guide orient="horz" pos="1375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06-Dec-17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06-Dec-17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delegate</a:t>
            </a:r>
          </a:p>
          <a:p>
            <a:r>
              <a:rPr lang="en-US" dirty="0" smtClean="0"/>
              <a:t>A delegate is a type safe function pointer.</a:t>
            </a:r>
          </a:p>
          <a:p>
            <a:r>
              <a:rPr lang="en-US" dirty="0" smtClean="0"/>
              <a:t>That is, it holds a reference(pointer) to a function</a:t>
            </a:r>
          </a:p>
          <a:p>
            <a:endParaRPr lang="en-US" dirty="0" smtClean="0"/>
          </a:p>
          <a:p>
            <a:r>
              <a:rPr lang="en-US" dirty="0" smtClean="0"/>
              <a:t>The signature of the delegate must match the</a:t>
            </a:r>
            <a:r>
              <a:rPr lang="en-US" baseline="0" dirty="0" smtClean="0"/>
              <a:t> signature of the function, the delegate points to, otherwise you get a compiler error.</a:t>
            </a:r>
          </a:p>
          <a:p>
            <a:r>
              <a:rPr lang="en-US" baseline="0" dirty="0" smtClean="0"/>
              <a:t>This is the reason delegates are called as type safe function pointers.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delegate is similar to a class. You can create an instance of it, and when you do so, you pass in the function name as a parameter to the delegate constructor, and it is to this function the delegate will point to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4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delegate</a:t>
            </a:r>
          </a:p>
          <a:p>
            <a:r>
              <a:rPr lang="en-US" dirty="0" smtClean="0"/>
              <a:t>A delegate is a type safe function pointer.</a:t>
            </a:r>
          </a:p>
          <a:p>
            <a:r>
              <a:rPr lang="en-US" dirty="0" smtClean="0"/>
              <a:t>That is, it holds a reference(pointer) to a function</a:t>
            </a:r>
          </a:p>
          <a:p>
            <a:endParaRPr lang="en-US" dirty="0" smtClean="0"/>
          </a:p>
          <a:p>
            <a:r>
              <a:rPr lang="en-US" dirty="0" smtClean="0"/>
              <a:t>The signature of the delegate must match the</a:t>
            </a:r>
            <a:r>
              <a:rPr lang="en-US" baseline="0" dirty="0" smtClean="0"/>
              <a:t> signature of the function, the delegate points to, otherwise you get a compiler error.</a:t>
            </a:r>
          </a:p>
          <a:p>
            <a:r>
              <a:rPr lang="en-US" baseline="0" dirty="0" smtClean="0"/>
              <a:t>This is the reason delegates are called as type safe function pointers.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delegate is similar to a class. You can create an instance of it, and when you do so, you pass in the function name as a parameter to the delegate constructor, and it is to this function the delegate will point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List.Find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eventing design pattern is used.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caller has no need to access other properties, methods, or interfaces on the object implementing the method.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may need more than one implementation of the method.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group of related methods that may be called.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only needs one implementation of the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4038767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31D-E949-4848-881B-2F4C2D3BEB74}" type="datetimeFigureOut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25A2-48F2-4BE3-92D8-A363F9CAC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34787" y="3020360"/>
            <a:ext cx="9934225" cy="993073"/>
          </a:xfrm>
        </p:spPr>
        <p:txBody>
          <a:bodyPr>
            <a:noAutofit/>
          </a:bodyPr>
          <a:lstStyle/>
          <a:p>
            <a:r>
              <a:rPr lang="en-US" dirty="0" smtClean="0"/>
              <a:t>Delegates AND Events</a:t>
            </a:r>
            <a:endParaRPr lang="en-US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911988" y="7396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4" y="1439864"/>
            <a:ext cx="5354708" cy="4511040"/>
          </a:xfrm>
        </p:spPr>
        <p:txBody>
          <a:bodyPr/>
          <a:lstStyle/>
          <a:p>
            <a:r>
              <a:rPr lang="en-US" dirty="0" smtClean="0"/>
              <a:t>Interface disadvantages</a:t>
            </a:r>
          </a:p>
          <a:p>
            <a:pPr lvl="1"/>
            <a:r>
              <a:rPr lang="en-US" dirty="0" smtClean="0"/>
              <a:t>Complex (we need create class for realization)</a:t>
            </a:r>
          </a:p>
          <a:p>
            <a:pPr lvl="1"/>
            <a:endParaRPr lang="en-US" dirty="0"/>
          </a:p>
          <a:p>
            <a:r>
              <a:rPr lang="en-US" dirty="0" smtClean="0"/>
              <a:t>As alternative – use delegates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interface to delegate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37748" y="1867582"/>
            <a:ext cx="298992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Transform(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37748" y="4631341"/>
            <a:ext cx="35509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448076" y="322832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delegates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7522" y="1103141"/>
            <a:ext cx="732123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SimpleDelegateSample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Square(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Add(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+ x;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trans)  { 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trans(trans(x));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Square;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Create delegate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t(3);     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Invoke 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result2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(5);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Invoke delegate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result3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(6, Add);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Delegate as parameter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{1} {2}"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result, result2, result3);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delegates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804" y="1207079"/>
            <a:ext cx="86805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.AppendAllText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   {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().Seconds).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10);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 step &lt;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step++)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)(step * 100 /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75455" y="4240724"/>
            <a:ext cx="373050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</a:t>
            </a:r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199" y="1776985"/>
            <a:ext cx="309732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(d());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8068" y="1571260"/>
            <a:ext cx="4516419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Only one (last) return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Break execution all delegates if one throw exception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199" y="1258831"/>
            <a:ext cx="385714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44353" y="3577119"/>
            <a:ext cx="579517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d.GetInvocationList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(t());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</a:t>
            </a:r>
            <a:r>
              <a:rPr lang="en-US" dirty="0" smtClean="0"/>
              <a:t>delegates with ref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199" y="1515375"/>
            <a:ext cx="489749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arg1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arg1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64840" y="4385446"/>
            <a:ext cx="35509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10, b = 10;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f1 = func1;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f2 = func2;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combined = f1 + f2;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combined(a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8960" y="1838347"/>
            <a:ext cx="4028902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ref variables to pass results from one delegate to other</a:t>
            </a:r>
          </a:p>
        </p:txBody>
      </p:sp>
    </p:spTree>
    <p:extLst>
      <p:ext uri="{BB962C8B-B14F-4D97-AF65-F5344CB8AC3E}">
        <p14:creationId xmlns:p14="http://schemas.microsoft.com/office/powerpoint/2010/main" val="18562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Anonymous delegates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9621" y="1509926"/>
            <a:ext cx="411202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4874" y="22312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vs. Instance d</a:t>
            </a:r>
            <a:r>
              <a:rPr lang="en-US" dirty="0" smtClean="0"/>
              <a:t>elegates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8475" y="1491322"/>
            <a:ext cx="307327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InstanceDelegate()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.Property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Can't call instance 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0" y="2368485"/>
            <a:ext cx="392286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CreateDelegateInInstanceMember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InstanceDelegate;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0" y="4268359"/>
            <a:ext cx="434766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CreateDelegateInStaticMember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StaticVsInstance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t.InstanceDelegate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6448" y="2944814"/>
            <a:ext cx="11119104" cy="884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When to use </a:t>
            </a:r>
            <a:r>
              <a:rPr lang="en-US" sz="4400" dirty="0" smtClean="0"/>
              <a:t>Delegates </a:t>
            </a:r>
            <a:r>
              <a:rPr lang="en-US" sz="4400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Events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907" y="1248408"/>
            <a:ext cx="553709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Progress(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13922" y="3486182"/>
            <a:ext cx="434766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TestMethod1()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Common Scenarios</a:t>
            </a:r>
          </a:p>
          <a:p>
            <a:r>
              <a:rPr lang="en-US" dirty="0" smtClean="0"/>
              <a:t>Delegates</a:t>
            </a:r>
          </a:p>
          <a:p>
            <a:r>
              <a:rPr lang="en-US" dirty="0" smtClean="0"/>
              <a:t>Events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BCL </a:t>
            </a:r>
            <a:r>
              <a:rPr lang="en-US" smtClean="0"/>
              <a:t>recommendations for Events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988" y="1311022"/>
            <a:ext cx="570701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Progress;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Progress;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 });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67687" y="2326685"/>
            <a:ext cx="392286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TestMethod1()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BCLWorker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sender,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BCLWorker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e.ProgressPercent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chaining and unchaining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907" y="1433074"/>
            <a:ext cx="820769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Connect multiple event handlers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changeListener1;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changeListener2;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Use an anonymous delegate as the event handler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came from the anonymous handler!"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obj.objChanged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ObjChangeEventArgs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1"/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"{0} had the '{1}' property changed"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e.propChanged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0606" y="2622358"/>
            <a:ext cx="3990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Black"/>
                <a:cs typeface="Arial Black"/>
              </a:rPr>
              <a:t>THANKS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Delegates: Placeholders for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</a:t>
            </a:r>
            <a:r>
              <a:rPr lang="en-US" dirty="0"/>
              <a:t>can be dynamically chained together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 of Delegates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47" y="2066696"/>
            <a:ext cx="4102504" cy="1794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19" y="4780266"/>
            <a:ext cx="5359442" cy="9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broadcast and listen to messages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 of Events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22" y="2280111"/>
            <a:ext cx="6981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Shipping Company which ships items to multiple locations and have to calculate fee as per 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business scenarios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0" y="2478295"/>
            <a:ext cx="5324042" cy="2434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41" y="2478295"/>
            <a:ext cx="5239183" cy="21457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59484" y="2177935"/>
            <a:ext cx="49876" cy="3100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change of contents in folder</a:t>
            </a:r>
          </a:p>
          <a:p>
            <a:r>
              <a:rPr lang="en-US" dirty="0" smtClean="0"/>
              <a:t>Identify the change in user input or button click in web dev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business scenarios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33" y="2585171"/>
            <a:ext cx="5006254" cy="22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callback?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452" y="1387642"/>
            <a:ext cx="41703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Task</a:t>
            </a:r>
            <a:r>
              <a:rPr lang="en-US" dirty="0" smtClean="0"/>
              <a:t>: copy file with process indicator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452" y="1842596"/>
            <a:ext cx="49343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/>
              <a:t>create interface </a:t>
            </a:r>
            <a:r>
              <a:rPr lang="en-US" dirty="0" err="1"/>
              <a:t>IProgressIndicator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8565" y="2825242"/>
            <a:ext cx="511229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66565" y="4448761"/>
            <a:ext cx="800090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WriteLogToConsole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({1}%) - {2}"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.UtcNow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callback?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0996" y="1319062"/>
            <a:ext cx="808586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Copy(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.Open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buffer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srcFile.Read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dstFile.Write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step++;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(step *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81953" y="3505200"/>
            <a:ext cx="2438400" cy="340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08847" y="3890682"/>
            <a:ext cx="2725271" cy="824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81953" y="3935506"/>
            <a:ext cx="2375647" cy="1559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5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PAM_PPT_Template_Wide_20151008.pptx" id="{683D32AF-8936-4E63-813A-301B7F97FECE}" vid="{F35964D7-3956-431C-8474-EFC5B01B31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sharepoint/v3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EPAM_PPT_Template_Wide_20151008</Template>
  <TotalTime>2129</TotalTime>
  <Words>593</Words>
  <Application>Microsoft Office PowerPoint</Application>
  <PresentationFormat>Widescreen</PresentationFormat>
  <Paragraphs>129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Lucida Grande</vt:lpstr>
      <vt:lpstr>Times New Roman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Events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Романов;Manikanta_Sami@epam.com</dc:creator>
  <cp:lastModifiedBy>Sampath Kumar Bingi</cp:lastModifiedBy>
  <cp:revision>55</cp:revision>
  <cp:lastPrinted>2014-07-09T13:30:36Z</cp:lastPrinted>
  <dcterms:created xsi:type="dcterms:W3CDTF">2015-12-12T11:08:01Z</dcterms:created>
  <dcterms:modified xsi:type="dcterms:W3CDTF">2017-12-06T03:34:44Z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