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23"/>
  </p:notesMasterIdLst>
  <p:handoutMasterIdLst>
    <p:handoutMasterId r:id="rId24"/>
  </p:handoutMasterIdLst>
  <p:sldIdLst>
    <p:sldId id="448" r:id="rId5"/>
    <p:sldId id="452" r:id="rId6"/>
    <p:sldId id="480" r:id="rId7"/>
    <p:sldId id="482" r:id="rId8"/>
    <p:sldId id="538" r:id="rId9"/>
    <p:sldId id="453" r:id="rId10"/>
    <p:sldId id="539" r:id="rId11"/>
    <p:sldId id="473" r:id="rId12"/>
    <p:sldId id="454" r:id="rId13"/>
    <p:sldId id="540" r:id="rId14"/>
    <p:sldId id="485" r:id="rId15"/>
    <p:sldId id="487" r:id="rId16"/>
    <p:sldId id="486" r:id="rId17"/>
    <p:sldId id="489" r:id="rId18"/>
    <p:sldId id="463" r:id="rId19"/>
    <p:sldId id="464" r:id="rId20"/>
    <p:sldId id="488" r:id="rId21"/>
    <p:sldId id="535" r:id="rId22"/>
  </p:sldIdLst>
  <p:sldSz cx="12192000" cy="6858000"/>
  <p:notesSz cx="6858000" cy="9144000"/>
  <p:defaultText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FC0DB7-A86B-4AD1-8D21-6717CC4D03A5}">
          <p14:sldIdLst>
            <p14:sldId id="448"/>
            <p14:sldId id="452"/>
            <p14:sldId id="480"/>
            <p14:sldId id="482"/>
            <p14:sldId id="538"/>
          </p14:sldIdLst>
        </p14:section>
        <p14:section name="Delegates" id="{4BC89736-FA6B-4E81-A283-2F950B4F7299}">
          <p14:sldIdLst>
            <p14:sldId id="453"/>
            <p14:sldId id="539"/>
            <p14:sldId id="473"/>
            <p14:sldId id="454"/>
            <p14:sldId id="540"/>
            <p14:sldId id="485"/>
            <p14:sldId id="487"/>
            <p14:sldId id="486"/>
            <p14:sldId id="489"/>
          </p14:sldIdLst>
        </p14:section>
        <p14:section name="Events" id="{98AA33FA-7165-41B5-952C-C70C8258207D}">
          <p14:sldIdLst>
            <p14:sldId id="463"/>
            <p14:sldId id="464"/>
            <p14:sldId id="488"/>
            <p14:sldId id="535"/>
          </p14:sldIdLst>
        </p14:section>
      </p14:sectionLst>
    </p:ext>
    <p:ext uri="{EFAFB233-063F-42B5-8137-9DF3F51BA10A}">
      <p15:sldGuideLst xmlns:p15="http://schemas.microsoft.com/office/powerpoint/2012/main">
        <p15:guide id="1" orient="horz" pos="497" userDrawn="1">
          <p15:clr>
            <a:srgbClr val="A4A3A4"/>
          </p15:clr>
        </p15:guide>
        <p15:guide id="2" orient="horz" pos="1019" userDrawn="1">
          <p15:clr>
            <a:srgbClr val="A4A3A4"/>
          </p15:clr>
        </p15:guide>
        <p15:guide id="3" orient="horz" pos="4725" userDrawn="1">
          <p15:clr>
            <a:srgbClr val="A4A3A4"/>
          </p15:clr>
        </p15:guide>
        <p15:guide id="4" orient="horz" pos="2879" userDrawn="1">
          <p15:clr>
            <a:srgbClr val="A4A3A4"/>
          </p15:clr>
        </p15:guide>
        <p15:guide id="5" orient="horz" pos="1832" userDrawn="1">
          <p15:clr>
            <a:srgbClr val="A4A3A4"/>
          </p15:clr>
        </p15:guide>
        <p15:guide id="6" orient="horz" pos="4932" userDrawn="1">
          <p15:clr>
            <a:srgbClr val="A4A3A4"/>
          </p15:clr>
        </p15:guide>
        <p15:guide id="7" orient="horz" pos="1535" userDrawn="1">
          <p15:clr>
            <a:srgbClr val="A4A3A4"/>
          </p15:clr>
        </p15:guide>
        <p15:guide id="8" pos="5195" userDrawn="1">
          <p15:clr>
            <a:srgbClr val="A4A3A4"/>
          </p15:clr>
        </p15:guide>
        <p15:guide id="9" pos="695" userDrawn="1">
          <p15:clr>
            <a:srgbClr val="A4A3A4"/>
          </p15:clr>
        </p15:guide>
        <p15:guide id="10" pos="5615" userDrawn="1">
          <p15:clr>
            <a:srgbClr val="A4A3A4"/>
          </p15:clr>
        </p15:guide>
        <p15:guide id="11" pos="9732" userDrawn="1">
          <p15:clr>
            <a:srgbClr val="A4A3A4"/>
          </p15:clr>
        </p15:guide>
        <p15:guide id="12" pos="7088" userDrawn="1">
          <p15:clr>
            <a:srgbClr val="A4A3A4"/>
          </p15:clr>
        </p15:guide>
        <p15:guide id="13" pos="388" userDrawn="1">
          <p15:clr>
            <a:srgbClr val="A4A3A4"/>
          </p15:clr>
        </p15:guide>
        <p15:guide id="14" pos="457" userDrawn="1">
          <p15:clr>
            <a:srgbClr val="A4A3A4"/>
          </p15:clr>
        </p15:guide>
        <p15:guide id="15" pos="9079" userDrawn="1">
          <p15:clr>
            <a:srgbClr val="A4A3A4"/>
          </p15:clr>
        </p15:guide>
        <p15:guide id="16" pos="9184" userDrawn="1">
          <p15:clr>
            <a:srgbClr val="A4A3A4"/>
          </p15:clr>
        </p15:guide>
        <p15:guide id="17" pos="863" userDrawn="1">
          <p15:clr>
            <a:srgbClr val="A4A3A4"/>
          </p15:clr>
        </p15:guide>
        <p15:guide id="18" orient="horz" pos="373" userDrawn="1">
          <p15:clr>
            <a:srgbClr val="A4A3A4"/>
          </p15:clr>
        </p15:guide>
        <p15:guide id="19" orient="horz" pos="764" userDrawn="1">
          <p15:clr>
            <a:srgbClr val="A4A3A4"/>
          </p15:clr>
        </p15:guide>
        <p15:guide id="20" orient="horz" pos="3544" userDrawn="1">
          <p15:clr>
            <a:srgbClr val="A4A3A4"/>
          </p15:clr>
        </p15:guide>
        <p15:guide id="21" orient="horz" pos="2159" userDrawn="1">
          <p15:clr>
            <a:srgbClr val="A4A3A4"/>
          </p15:clr>
        </p15:guide>
        <p15:guide id="22" orient="horz" pos="1375" userDrawn="1">
          <p15:clr>
            <a:srgbClr val="A4A3A4"/>
          </p15:clr>
        </p15:guide>
        <p15:guide id="23" orient="horz" pos="3699" userDrawn="1">
          <p15:clr>
            <a:srgbClr val="A4A3A4"/>
          </p15:clr>
        </p15:guide>
        <p15:guide id="24" orient="horz" pos="1151" userDrawn="1">
          <p15:clr>
            <a:srgbClr val="A4A3A4"/>
          </p15:clr>
        </p15:guide>
        <p15:guide id="25" pos="3896" userDrawn="1">
          <p15:clr>
            <a:srgbClr val="A4A3A4"/>
          </p15:clr>
        </p15:guide>
        <p15:guide id="26" pos="521" userDrawn="1">
          <p15:clr>
            <a:srgbClr val="A4A3A4"/>
          </p15:clr>
        </p15:guide>
        <p15:guide id="27" pos="4211" userDrawn="1">
          <p15:clr>
            <a:srgbClr val="A4A3A4"/>
          </p15:clr>
        </p15:guide>
        <p15:guide id="28" pos="7299" userDrawn="1">
          <p15:clr>
            <a:srgbClr val="A4A3A4"/>
          </p15:clr>
        </p15:guide>
        <p15:guide id="29" pos="5316" userDrawn="1">
          <p15:clr>
            <a:srgbClr val="A4A3A4"/>
          </p15:clr>
        </p15:guide>
        <p15:guide id="30" pos="291" userDrawn="1">
          <p15:clr>
            <a:srgbClr val="A4A3A4"/>
          </p15:clr>
        </p15:guide>
        <p15:guide id="31" pos="343" userDrawn="1">
          <p15:clr>
            <a:srgbClr val="A4A3A4"/>
          </p15:clr>
        </p15:guide>
        <p15:guide id="32" pos="6809" userDrawn="1">
          <p15:clr>
            <a:srgbClr val="A4A3A4"/>
          </p15:clr>
        </p15:guide>
        <p15:guide id="33" pos="6888" userDrawn="1">
          <p15:clr>
            <a:srgbClr val="A4A3A4"/>
          </p15:clr>
        </p15:guide>
        <p15:guide id="34" pos="6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2" autoAdjust="0"/>
    <p:restoredTop sz="83725" autoAdjust="0"/>
  </p:normalViewPr>
  <p:slideViewPr>
    <p:cSldViewPr snapToGrid="0">
      <p:cViewPr varScale="1">
        <p:scale>
          <a:sx n="58" d="100"/>
          <a:sy n="58" d="100"/>
        </p:scale>
        <p:origin x="872" y="44"/>
      </p:cViewPr>
      <p:guideLst>
        <p:guide orient="horz" pos="497"/>
        <p:guide orient="horz" pos="1019"/>
        <p:guide orient="horz" pos="4725"/>
        <p:guide orient="horz" pos="2879"/>
        <p:guide orient="horz" pos="1832"/>
        <p:guide orient="horz" pos="4932"/>
        <p:guide orient="horz" pos="1535"/>
        <p:guide pos="5195"/>
        <p:guide pos="695"/>
        <p:guide pos="5615"/>
        <p:guide pos="9732"/>
        <p:guide pos="7088"/>
        <p:guide pos="388"/>
        <p:guide pos="457"/>
        <p:guide pos="9079"/>
        <p:guide pos="9184"/>
        <p:guide pos="863"/>
        <p:guide orient="horz" pos="373"/>
        <p:guide orient="horz" pos="764"/>
        <p:guide orient="horz" pos="3544"/>
        <p:guide orient="horz" pos="2159"/>
        <p:guide orient="horz" pos="1375"/>
        <p:guide orient="horz" pos="3699"/>
        <p:guide orient="horz" pos="1151"/>
        <p:guide pos="3896"/>
        <p:guide pos="521"/>
        <p:guide pos="4211"/>
        <p:guide pos="7299"/>
        <p:guide pos="5316"/>
        <p:guide pos="291"/>
        <p:guide pos="343"/>
        <p:guide pos="6809"/>
        <p:guide pos="6888"/>
        <p:guide pos="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8/1/2018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8/1/2018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189" rtl="0" eaLnBrk="1" latinLnBrk="0" hangingPunct="1">
      <a:defRPr sz="1200" kern="1200">
        <a:solidFill>
          <a:schemeClr val="tx1"/>
        </a:solidFill>
        <a:latin typeface="+mn-lt"/>
        <a:ea typeface="+mn-ea"/>
        <a:cs typeface="+mn-cs"/>
      </a:defRPr>
    </a:lvl1pPr>
    <a:lvl2pPr marL="457189" algn="l" defTabSz="457189" rtl="0" eaLnBrk="1" latinLnBrk="0" hangingPunct="1">
      <a:defRPr sz="1200" kern="1200">
        <a:solidFill>
          <a:schemeClr val="tx1"/>
        </a:solidFill>
        <a:latin typeface="+mn-lt"/>
        <a:ea typeface="+mn-ea"/>
        <a:cs typeface="+mn-cs"/>
      </a:defRPr>
    </a:lvl2pPr>
    <a:lvl3pPr marL="914377" algn="l" defTabSz="457189" rtl="0" eaLnBrk="1" latinLnBrk="0" hangingPunct="1">
      <a:defRPr sz="1200" kern="1200">
        <a:solidFill>
          <a:schemeClr val="tx1"/>
        </a:solidFill>
        <a:latin typeface="+mn-lt"/>
        <a:ea typeface="+mn-ea"/>
        <a:cs typeface="+mn-cs"/>
      </a:defRPr>
    </a:lvl3pPr>
    <a:lvl4pPr marL="1371566" algn="l" defTabSz="457189" rtl="0" eaLnBrk="1" latinLnBrk="0" hangingPunct="1">
      <a:defRPr sz="1200" kern="1200">
        <a:solidFill>
          <a:schemeClr val="tx1"/>
        </a:solidFill>
        <a:latin typeface="+mn-lt"/>
        <a:ea typeface="+mn-ea"/>
        <a:cs typeface="+mn-cs"/>
      </a:defRPr>
    </a:lvl4pPr>
    <a:lvl5pPr marL="1828754" algn="l" defTabSz="457189" rtl="0" eaLnBrk="1" latinLnBrk="0" hangingPunct="1">
      <a:defRPr sz="1200" kern="1200">
        <a:solidFill>
          <a:schemeClr val="tx1"/>
        </a:solidFill>
        <a:latin typeface="+mn-lt"/>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1"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208778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event ?</a:t>
            </a:r>
          </a:p>
          <a:p>
            <a:r>
              <a:rPr lang="en-US" dirty="0"/>
              <a:t>1. Events are notifications</a:t>
            </a:r>
          </a:p>
          <a:p>
            <a:r>
              <a:rPr lang="en-US" dirty="0"/>
              <a:t>2. Play a central role in the .NET framework</a:t>
            </a:r>
          </a:p>
          <a:p>
            <a:r>
              <a:rPr lang="en-US" dirty="0"/>
              <a:t>3. Provides a way to trigger the notifications from end users or from objects</a:t>
            </a:r>
          </a:p>
          <a:p>
            <a:r>
              <a:rPr lang="en-US" dirty="0"/>
              <a:t>Role of an event </a:t>
            </a:r>
          </a:p>
          <a:p>
            <a:pPr marL="228600" indent="-228600">
              <a:buAutoNum type="arabicPeriod"/>
            </a:pPr>
            <a:r>
              <a:rPr lang="en-US" dirty="0"/>
              <a:t>Events signals the occurrence of an action/notification</a:t>
            </a:r>
          </a:p>
          <a:p>
            <a:pPr marL="228600" indent="-228600">
              <a:buAutoNum type="arabicPeriod"/>
            </a:pPr>
            <a:r>
              <a:rPr lang="en-US" dirty="0"/>
              <a:t>Objects that raise the events don’t need to explicitly know the object that will handle the event</a:t>
            </a:r>
          </a:p>
          <a:p>
            <a:pPr marL="228600" indent="-228600">
              <a:buAutoNum type="arabicPeriod"/>
            </a:pPr>
            <a:r>
              <a:rPr lang="en-US" dirty="0"/>
              <a:t>Events pass </a:t>
            </a:r>
            <a:r>
              <a:rPr lang="en-US" dirty="0" err="1"/>
              <a:t>EventArgs</a:t>
            </a:r>
            <a:r>
              <a:rPr lang="en-US" dirty="0"/>
              <a:t> as an event data</a:t>
            </a:r>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408154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delegate</a:t>
            </a:r>
          </a:p>
          <a:p>
            <a:r>
              <a:rPr lang="en-US" dirty="0"/>
              <a:t>A delegate is a type safe function pointer.</a:t>
            </a:r>
          </a:p>
          <a:p>
            <a:r>
              <a:rPr lang="en-US" dirty="0"/>
              <a:t>That is, it holds a reference(pointer) to a function</a:t>
            </a:r>
          </a:p>
          <a:p>
            <a:pPr marL="0" marR="0" lvl="0" indent="0" algn="l" defTabSz="457189" rtl="0" eaLnBrk="1" fontAlgn="auto" latinLnBrk="0" hangingPunct="1">
              <a:lnSpc>
                <a:spcPct val="100000"/>
              </a:lnSpc>
              <a:spcBef>
                <a:spcPts val="0"/>
              </a:spcBef>
              <a:spcAft>
                <a:spcPts val="0"/>
              </a:spcAft>
              <a:buClrTx/>
              <a:buSzTx/>
              <a:buFontTx/>
              <a:buNone/>
              <a:tabLst/>
              <a:defRPr/>
            </a:pPr>
            <a:r>
              <a:rPr lang="en-IN" dirty="0"/>
              <a:t>A Delegate is a specialized class often called as a “function pointer”</a:t>
            </a:r>
          </a:p>
          <a:p>
            <a:pPr marL="0" marR="0" lvl="0" indent="0" algn="l" defTabSz="457189" rtl="0" eaLnBrk="1" fontAlgn="auto" latinLnBrk="0" hangingPunct="1">
              <a:lnSpc>
                <a:spcPct val="100000"/>
              </a:lnSpc>
              <a:spcBef>
                <a:spcPts val="0"/>
              </a:spcBef>
              <a:spcAft>
                <a:spcPts val="0"/>
              </a:spcAft>
              <a:buClrTx/>
              <a:buSzTx/>
              <a:buFontTx/>
              <a:buNone/>
              <a:tabLst/>
              <a:defRPr/>
            </a:pPr>
            <a:r>
              <a:rPr lang="en-IN" dirty="0"/>
              <a:t>A glue/pipeline between an event and an event handler</a:t>
            </a:r>
          </a:p>
          <a:p>
            <a:pPr marL="0" marR="0" lvl="0" indent="0" algn="l" defTabSz="457189" rtl="0" eaLnBrk="1" fontAlgn="auto" latinLnBrk="0" hangingPunct="1">
              <a:lnSpc>
                <a:spcPct val="100000"/>
              </a:lnSpc>
              <a:spcBef>
                <a:spcPts val="0"/>
              </a:spcBef>
              <a:spcAft>
                <a:spcPts val="0"/>
              </a:spcAft>
              <a:buClrTx/>
              <a:buSzTx/>
              <a:buFontTx/>
              <a:buNone/>
              <a:tabLst/>
              <a:defRPr/>
            </a:pPr>
            <a:r>
              <a:rPr lang="en-IN" dirty="0"/>
              <a:t>Based on Multicast delegate base class</a:t>
            </a:r>
          </a:p>
          <a:p>
            <a:endParaRPr lang="en-US" dirty="0"/>
          </a:p>
          <a:p>
            <a:r>
              <a:rPr lang="en-US" dirty="0"/>
              <a:t>The signature of the delegate must match the</a:t>
            </a:r>
            <a:r>
              <a:rPr lang="en-US" baseline="0" dirty="0"/>
              <a:t> signature of the function, the delegate points to, otherwise you get a compiler error.</a:t>
            </a:r>
          </a:p>
          <a:p>
            <a:r>
              <a:rPr lang="en-US" baseline="0" dirty="0"/>
              <a:t>This is the reason delegates are called as type safe function pointers.</a:t>
            </a:r>
          </a:p>
          <a:p>
            <a:endParaRPr lang="en-US" baseline="0" dirty="0"/>
          </a:p>
          <a:p>
            <a:r>
              <a:rPr lang="en-US" baseline="0" dirty="0"/>
              <a:t>A delegate is similar to a class. You can create an instance of it, and when you do so, you pass in the function name as a parameter to the delegate constructor, and it is to this function the delegate will point to.</a:t>
            </a:r>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413514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delegate</a:t>
            </a:r>
          </a:p>
          <a:p>
            <a:r>
              <a:rPr lang="en-US" dirty="0"/>
              <a:t>A delegate is a type safe function pointer.</a:t>
            </a:r>
          </a:p>
          <a:p>
            <a:r>
              <a:rPr lang="en-US" dirty="0"/>
              <a:t>That is, it holds a reference(pointer) to a function</a:t>
            </a:r>
          </a:p>
          <a:p>
            <a:endParaRPr lang="en-US" dirty="0"/>
          </a:p>
          <a:p>
            <a:r>
              <a:rPr lang="en-US" dirty="0"/>
              <a:t>The signature of the delegate must match the</a:t>
            </a:r>
            <a:r>
              <a:rPr lang="en-US" baseline="0" dirty="0"/>
              <a:t> signature of the function, the delegate points to, otherwise you get a compiler error.</a:t>
            </a:r>
          </a:p>
          <a:p>
            <a:r>
              <a:rPr lang="en-US" baseline="0" dirty="0"/>
              <a:t>This is the reason delegates are called as type safe function pointers.</a:t>
            </a:r>
          </a:p>
          <a:p>
            <a:endParaRPr lang="en-US" baseline="0" dirty="0"/>
          </a:p>
          <a:p>
            <a:r>
              <a:rPr lang="en-US" baseline="0" dirty="0"/>
              <a:t>A delegate is similar to a class. You can create an instance of it, and when you do so, you pass in the function name as a parameter to the delegate constructor, and it is to this function the delegate will point to.</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12806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1224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List.Find</a:t>
            </a:r>
            <a:r>
              <a:rPr lang="en-US" dirty="0"/>
              <a:t>()</a:t>
            </a:r>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57328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An eventing design pattern is used.</a:t>
            </a:r>
          </a:p>
          <a:p>
            <a:pPr marL="0" marR="0" indent="0" algn="l" defTabSz="457189"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If the code doesn't need access to any other attributes or method of the class from which logic needs to be processed.</a:t>
            </a:r>
          </a:p>
          <a:p>
            <a:r>
              <a:rPr lang="en-IN" sz="1200" b="0" i="0" kern="1200" dirty="0">
                <a:solidFill>
                  <a:schemeClr val="tx1"/>
                </a:solidFill>
                <a:effectLst/>
                <a:latin typeface="+mn-lt"/>
                <a:ea typeface="+mn-ea"/>
                <a:cs typeface="+mn-cs"/>
              </a:rPr>
              <a:t>The caller has no need to access other properties, methods, or interfaces on the object implementing the method.</a:t>
            </a:r>
          </a:p>
          <a:p>
            <a:r>
              <a:rPr lang="en-IN" sz="1200" b="0" i="0" kern="1200" dirty="0">
                <a:solidFill>
                  <a:schemeClr val="tx1"/>
                </a:solidFill>
                <a:effectLst/>
                <a:latin typeface="+mn-lt"/>
                <a:ea typeface="+mn-ea"/>
                <a:cs typeface="+mn-cs"/>
              </a:rPr>
              <a:t>A class may need more than one implementation of the method.</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There is a group of related methods that may be called.</a:t>
            </a:r>
          </a:p>
          <a:p>
            <a:r>
              <a:rPr lang="en-IN" sz="1200" b="0" i="0" kern="1200" dirty="0">
                <a:solidFill>
                  <a:schemeClr val="tx1"/>
                </a:solidFill>
                <a:effectLst/>
                <a:latin typeface="+mn-lt"/>
                <a:ea typeface="+mn-ea"/>
                <a:cs typeface="+mn-cs"/>
              </a:rPr>
              <a:t>A class only needs one implementation of the method.</a:t>
            </a:r>
          </a:p>
          <a:p>
            <a:endParaRPr lang="en-I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6 important uses of delegates:-</a:t>
            </a:r>
            <a:br>
              <a:rPr lang="en-US" dirty="0"/>
            </a:br>
            <a:r>
              <a:rPr lang="en-US" sz="1200" b="1" i="0" kern="1200" dirty="0">
                <a:solidFill>
                  <a:schemeClr val="tx1"/>
                </a:solidFill>
                <a:effectLst/>
                <a:latin typeface="+mn-lt"/>
                <a:ea typeface="+mn-ea"/>
                <a:cs typeface="+mn-cs"/>
              </a:rPr>
              <a:t>1. Abstract and encapsulate a method (Anonymous invocation)</a:t>
            </a:r>
            <a:br>
              <a:rPr lang="en-US" dirty="0"/>
            </a:br>
            <a:r>
              <a:rPr lang="en-US" sz="1200" b="0" i="0" kern="1200" dirty="0">
                <a:solidFill>
                  <a:schemeClr val="tx1"/>
                </a:solidFill>
                <a:effectLst/>
                <a:latin typeface="+mn-lt"/>
                <a:ea typeface="+mn-ea"/>
                <a:cs typeface="+mn-cs"/>
              </a:rPr>
              <a:t>This is the most important use of delegates; it helps us to define an abstract pointer which can point to methods and functions. The same abstract delegate can be later used to point to that type of functions and methods. In the previous section we have shown a simple example of a </a:t>
            </a:r>
            <a:r>
              <a:rPr lang="en-US" sz="1200" b="0" i="0" kern="1200" dirty="0" err="1">
                <a:solidFill>
                  <a:schemeClr val="tx1"/>
                </a:solidFill>
                <a:effectLst/>
                <a:latin typeface="+mn-lt"/>
                <a:ea typeface="+mn-ea"/>
                <a:cs typeface="+mn-cs"/>
              </a:rPr>
              <a:t>maths</a:t>
            </a:r>
            <a:r>
              <a:rPr lang="en-US" sz="1200" b="0" i="0" kern="1200" dirty="0">
                <a:solidFill>
                  <a:schemeClr val="tx1"/>
                </a:solidFill>
                <a:effectLst/>
                <a:latin typeface="+mn-lt"/>
                <a:ea typeface="+mn-ea"/>
                <a:cs typeface="+mn-cs"/>
              </a:rPr>
              <a:t> class. Later addition of new algorithm functions does not affect the UI code.</a:t>
            </a:r>
            <a:br>
              <a:rPr lang="en-US" dirty="0"/>
            </a:br>
            <a:br>
              <a:rPr lang="en-US" dirty="0"/>
            </a:br>
            <a:r>
              <a:rPr lang="en-US" sz="1200" b="1" i="0" kern="1200" dirty="0">
                <a:solidFill>
                  <a:schemeClr val="tx1"/>
                </a:solidFill>
                <a:effectLst/>
                <a:latin typeface="+mn-lt"/>
                <a:ea typeface="+mn-ea"/>
                <a:cs typeface="+mn-cs"/>
              </a:rPr>
              <a:t>2. Callback </a:t>
            </a:r>
            <a:r>
              <a:rPr lang="en-US" sz="1200" b="1" i="0" kern="1200" dirty="0" err="1">
                <a:solidFill>
                  <a:schemeClr val="tx1"/>
                </a:solidFill>
                <a:effectLst/>
                <a:latin typeface="+mn-lt"/>
                <a:ea typeface="+mn-ea"/>
                <a:cs typeface="+mn-cs"/>
              </a:rPr>
              <a:t>mechanism</a:t>
            </a:r>
            <a:r>
              <a:rPr lang="en-US" sz="1200" b="0" i="0" kern="1200" dirty="0" err="1">
                <a:solidFill>
                  <a:schemeClr val="tx1"/>
                </a:solidFill>
                <a:effectLst/>
                <a:latin typeface="+mn-lt"/>
                <a:ea typeface="+mn-ea"/>
                <a:cs typeface="+mn-cs"/>
              </a:rPr>
              <a:t>Many</a:t>
            </a:r>
            <a:r>
              <a:rPr lang="en-US" sz="1200" b="0" i="0" kern="1200" dirty="0">
                <a:solidFill>
                  <a:schemeClr val="tx1"/>
                </a:solidFill>
                <a:effectLst/>
                <a:latin typeface="+mn-lt"/>
                <a:ea typeface="+mn-ea"/>
                <a:cs typeface="+mn-cs"/>
              </a:rPr>
              <a:t> times we would like to provide a call back mechanism. Delegates can be passed to the destination and destination can use the same delegate pointer to make callbacks.</a:t>
            </a:r>
            <a:br>
              <a:rPr lang="en-US" dirty="0"/>
            </a:br>
            <a:br>
              <a:rPr lang="en-US" dirty="0"/>
            </a:br>
            <a:r>
              <a:rPr lang="en-US" sz="1200" b="1" i="0" kern="1200" dirty="0">
                <a:solidFill>
                  <a:schemeClr val="tx1"/>
                </a:solidFill>
                <a:effectLst/>
                <a:latin typeface="+mn-lt"/>
                <a:ea typeface="+mn-ea"/>
                <a:cs typeface="+mn-cs"/>
              </a:rPr>
              <a:t>3. Asynchronous </a:t>
            </a:r>
            <a:r>
              <a:rPr lang="en-US" sz="1200" b="1" i="0" kern="1200" dirty="0" err="1">
                <a:solidFill>
                  <a:schemeClr val="tx1"/>
                </a:solidFill>
                <a:effectLst/>
                <a:latin typeface="+mn-lt"/>
                <a:ea typeface="+mn-ea"/>
                <a:cs typeface="+mn-cs"/>
              </a:rPr>
              <a:t>processing</a:t>
            </a:r>
            <a:r>
              <a:rPr lang="en-US" sz="1200" b="0" i="0" kern="1200" dirty="0" err="1">
                <a:solidFill>
                  <a:schemeClr val="tx1"/>
                </a:solidFill>
                <a:effectLst/>
                <a:latin typeface="+mn-lt"/>
                <a:ea typeface="+mn-ea"/>
                <a:cs typeface="+mn-cs"/>
              </a:rPr>
              <a:t>By</a:t>
            </a:r>
            <a:r>
              <a:rPr lang="en-US" sz="1200" b="0" i="0" kern="1200" dirty="0">
                <a:solidFill>
                  <a:schemeClr val="tx1"/>
                </a:solidFill>
                <a:effectLst/>
                <a:latin typeface="+mn-lt"/>
                <a:ea typeface="+mn-ea"/>
                <a:cs typeface="+mn-cs"/>
              </a:rPr>
              <a:t> using ‘</a:t>
            </a:r>
            <a:r>
              <a:rPr lang="en-US" sz="1200" b="0" i="0" kern="1200" dirty="0" err="1">
                <a:solidFill>
                  <a:schemeClr val="tx1"/>
                </a:solidFill>
                <a:effectLst/>
                <a:latin typeface="+mn-lt"/>
                <a:ea typeface="+mn-ea"/>
                <a:cs typeface="+mn-cs"/>
              </a:rPr>
              <a:t>BeginInvoke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EndInvoke</a:t>
            </a:r>
            <a:r>
              <a:rPr lang="en-US" sz="1200" b="0" i="0" kern="1200" dirty="0">
                <a:solidFill>
                  <a:schemeClr val="tx1"/>
                </a:solidFill>
                <a:effectLst/>
                <a:latin typeface="+mn-lt"/>
                <a:ea typeface="+mn-ea"/>
                <a:cs typeface="+mn-cs"/>
              </a:rPr>
              <a:t>’ we can call delegates asynchronously. In our previous section we have explained the same in detail.</a:t>
            </a:r>
            <a:br>
              <a:rPr lang="en-US" dirty="0"/>
            </a:br>
            <a:br>
              <a:rPr lang="en-US" dirty="0"/>
            </a:br>
            <a:r>
              <a:rPr lang="en-US" sz="1200" b="1" i="0" kern="1200" dirty="0">
                <a:solidFill>
                  <a:schemeClr val="tx1"/>
                </a:solidFill>
                <a:effectLst/>
                <a:latin typeface="+mn-lt"/>
                <a:ea typeface="+mn-ea"/>
                <a:cs typeface="+mn-cs"/>
              </a:rPr>
              <a:t>4. Multicasting - Sequential processing </a:t>
            </a:r>
            <a:r>
              <a:rPr lang="en-US" sz="1200" b="0" i="0" kern="1200" dirty="0">
                <a:solidFill>
                  <a:schemeClr val="tx1"/>
                </a:solidFill>
                <a:effectLst/>
                <a:latin typeface="+mn-lt"/>
                <a:ea typeface="+mn-ea"/>
                <a:cs typeface="+mn-cs"/>
              </a:rPr>
              <a:t>Some time we would like to call some methods in a sequential manner which can be done by using multicast delegate. This is already explained in the multicast example shown above.</a:t>
            </a:r>
            <a:br>
              <a:rPr lang="en-US" dirty="0"/>
            </a:br>
            <a:br>
              <a:rPr lang="en-US" dirty="0"/>
            </a:br>
            <a:r>
              <a:rPr lang="en-US" sz="1200" b="1" i="0" kern="1200" dirty="0">
                <a:solidFill>
                  <a:schemeClr val="tx1"/>
                </a:solidFill>
                <a:effectLst/>
                <a:latin typeface="+mn-lt"/>
                <a:ea typeface="+mn-ea"/>
                <a:cs typeface="+mn-cs"/>
              </a:rPr>
              <a:t>5. Events - Publisher subscriber </a:t>
            </a:r>
            <a:r>
              <a:rPr lang="en-US" sz="1200" b="1" i="0" kern="1200" dirty="0" err="1">
                <a:solidFill>
                  <a:schemeClr val="tx1"/>
                </a:solidFill>
                <a:effectLst/>
                <a:latin typeface="+mn-lt"/>
                <a:ea typeface="+mn-ea"/>
                <a:cs typeface="+mn-cs"/>
              </a:rPr>
              <a:t>model</a:t>
            </a:r>
            <a:r>
              <a:rPr lang="en-US" sz="1200" b="0" i="0" kern="1200" dirty="0" err="1">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can use events to create a pure publisher / subscriber model.</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42674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 provides event driven programming by adding support through </a:t>
            </a:r>
            <a:r>
              <a:rPr lang="en-IN" sz="1200" b="1" i="0" kern="1200" dirty="0">
                <a:solidFill>
                  <a:schemeClr val="tx1"/>
                </a:solidFill>
                <a:effectLst/>
                <a:latin typeface="+mn-lt"/>
                <a:ea typeface="+mn-ea"/>
                <a:cs typeface="+mn-cs"/>
              </a:rPr>
              <a:t>Events</a:t>
            </a:r>
            <a:r>
              <a:rPr lang="en-IN" sz="1200" b="0" i="0" kern="1200" dirty="0">
                <a:solidFill>
                  <a:schemeClr val="tx1"/>
                </a:solidFill>
                <a:effectLst/>
                <a:latin typeface="+mn-lt"/>
                <a:ea typeface="+mn-ea"/>
                <a:cs typeface="+mn-cs"/>
              </a:rPr>
              <a:t>. </a:t>
            </a:r>
          </a:p>
          <a:p>
            <a:r>
              <a:rPr lang="en-IN" sz="1200" b="0" i="0" kern="1200" dirty="0">
                <a:solidFill>
                  <a:schemeClr val="tx1"/>
                </a:solidFill>
                <a:effectLst/>
                <a:latin typeface="+mn-lt"/>
                <a:ea typeface="+mn-ea"/>
                <a:cs typeface="+mn-cs"/>
              </a:rPr>
              <a:t>It is a way to provide notifications to client when something happens to an object. </a:t>
            </a:r>
          </a:p>
          <a:p>
            <a:r>
              <a:rPr lang="en-IN" sz="1200" b="0" i="0" kern="1200" dirty="0">
                <a:solidFill>
                  <a:schemeClr val="tx1"/>
                </a:solidFill>
                <a:effectLst/>
                <a:latin typeface="+mn-lt"/>
                <a:ea typeface="+mn-ea"/>
                <a:cs typeface="+mn-cs"/>
              </a:rPr>
              <a:t>Events and Delegates are tightly coupled concept because event handling requires Delegate for the dispatch of Event.</a:t>
            </a:r>
          </a:p>
          <a:p>
            <a:endParaRPr lang="en-IN" sz="1200" b="0" i="0" kern="1200" dirty="0">
              <a:solidFill>
                <a:schemeClr val="tx1"/>
              </a:solidFill>
              <a:effectLst/>
              <a:latin typeface="+mn-lt"/>
              <a:ea typeface="+mn-ea"/>
              <a:cs typeface="+mn-cs"/>
            </a:endParaRPr>
          </a:p>
          <a:p>
            <a:pPr marL="0" marR="0" indent="0" algn="l" defTabSz="457189"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Implementation of Event is a 3 step process.</a:t>
            </a:r>
            <a:endParaRPr lang="en-IN" sz="1200" b="0" i="0" kern="1200" dirty="0">
              <a:solidFill>
                <a:schemeClr val="tx1"/>
              </a:solidFill>
              <a:effectLst/>
              <a:latin typeface="+mn-lt"/>
              <a:ea typeface="+mn-ea"/>
              <a:cs typeface="+mn-cs"/>
            </a:endParaRPr>
          </a:p>
          <a:p>
            <a:pPr marL="228600" indent="-228600">
              <a:buAutoNum type="arabicPeriod"/>
            </a:pPr>
            <a:r>
              <a:rPr lang="en-IN" sz="1200" b="0" i="0" kern="1200" dirty="0">
                <a:solidFill>
                  <a:schemeClr val="tx1"/>
                </a:solidFill>
                <a:effectLst/>
                <a:latin typeface="+mn-lt"/>
                <a:ea typeface="+mn-ea"/>
                <a:cs typeface="+mn-cs"/>
              </a:rPr>
              <a:t>Declare - public delegate void </a:t>
            </a:r>
            <a:r>
              <a:rPr lang="en-IN" sz="1200" b="0" i="0" kern="1200" dirty="0" err="1">
                <a:solidFill>
                  <a:schemeClr val="tx1"/>
                </a:solidFill>
                <a:effectLst/>
                <a:latin typeface="+mn-lt"/>
                <a:ea typeface="+mn-ea"/>
                <a:cs typeface="+mn-cs"/>
              </a:rPr>
              <a:t>CallEveryOne</a:t>
            </a:r>
            <a:r>
              <a:rPr lang="en-IN" sz="1200" b="0" i="0" kern="1200" dirty="0">
                <a:solidFill>
                  <a:schemeClr val="tx1"/>
                </a:solidFill>
                <a:effectLst/>
                <a:latin typeface="+mn-lt"/>
                <a:ea typeface="+mn-ea"/>
                <a:cs typeface="+mn-cs"/>
              </a:rPr>
              <a:t>()</a:t>
            </a:r>
          </a:p>
          <a:p>
            <a:pPr marL="228600" indent="-228600">
              <a:buAutoNum type="arabicPeriod"/>
            </a:pPr>
            <a:r>
              <a:rPr lang="en-IN" sz="1200" b="0" i="0" kern="1200" dirty="0">
                <a:solidFill>
                  <a:schemeClr val="tx1"/>
                </a:solidFill>
                <a:effectLst/>
                <a:latin typeface="+mn-lt"/>
                <a:ea typeface="+mn-ea"/>
                <a:cs typeface="+mn-cs"/>
              </a:rPr>
              <a:t>Create - public Event </a:t>
            </a:r>
            <a:r>
              <a:rPr lang="en-IN" sz="1200" b="0" i="0" kern="1200" dirty="0" err="1">
                <a:solidFill>
                  <a:schemeClr val="tx1"/>
                </a:solidFill>
                <a:effectLst/>
                <a:latin typeface="+mn-lt"/>
                <a:ea typeface="+mn-ea"/>
                <a:cs typeface="+mn-cs"/>
              </a:rPr>
              <a:t>CallEveryOne</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objEventCallEveryOne</a:t>
            </a:r>
            <a:r>
              <a:rPr lang="en-IN" sz="1200" b="0" i="0" kern="1200" dirty="0">
                <a:solidFill>
                  <a:schemeClr val="tx1"/>
                </a:solidFill>
                <a:effectLst/>
                <a:latin typeface="+mn-lt"/>
                <a:ea typeface="+mn-ea"/>
                <a:cs typeface="+mn-cs"/>
              </a:rPr>
              <a:t>;</a:t>
            </a:r>
          </a:p>
          <a:p>
            <a:pPr marL="228600" indent="-228600">
              <a:buAutoNum type="arabicPeriod"/>
            </a:pPr>
            <a:r>
              <a:rPr lang="en-IN" sz="1200" b="0" i="0" kern="1200" dirty="0">
                <a:solidFill>
                  <a:schemeClr val="tx1"/>
                </a:solidFill>
                <a:effectLst/>
                <a:latin typeface="+mn-lt"/>
                <a:ea typeface="+mn-ea"/>
                <a:cs typeface="+mn-cs"/>
              </a:rPr>
              <a:t>Call- </a:t>
            </a:r>
            <a:r>
              <a:rPr lang="en-IN" sz="1200" b="0" i="0" kern="1200" dirty="0" err="1">
                <a:solidFill>
                  <a:schemeClr val="tx1"/>
                </a:solidFill>
                <a:effectLst/>
                <a:latin typeface="+mn-lt"/>
                <a:ea typeface="+mn-ea"/>
                <a:cs typeface="+mn-cs"/>
              </a:rPr>
              <a:t>objEventCallEveryOne</a:t>
            </a:r>
            <a:r>
              <a:rPr lang="en-IN" sz="1200" b="0" i="0" kern="1200" dirty="0">
                <a:solidFill>
                  <a:schemeClr val="tx1"/>
                </a:solidFill>
                <a:effectLst/>
                <a:latin typeface="+mn-lt"/>
                <a:ea typeface="+mn-ea"/>
                <a:cs typeface="+mn-cs"/>
              </a:rPr>
              <a:t>;</a:t>
            </a:r>
          </a:p>
          <a:p>
            <a:pPr marL="0" indent="0">
              <a:buNone/>
            </a:pPr>
            <a:endParaRPr lang="en-IN" sz="1200" b="0" i="0" kern="1200" dirty="0">
              <a:solidFill>
                <a:schemeClr val="tx1"/>
              </a:solidFill>
              <a:effectLst/>
              <a:latin typeface="+mn-lt"/>
              <a:ea typeface="+mn-ea"/>
              <a:cs typeface="+mn-cs"/>
            </a:endParaRPr>
          </a:p>
          <a:p>
            <a:pPr marL="0" marR="0" indent="0" algn="l" defTabSz="457189"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Difference between Delegates and Events</a:t>
            </a:r>
            <a:endParaRPr lang="en-US" dirty="0"/>
          </a:p>
          <a:p>
            <a:r>
              <a:rPr lang="en-IN" sz="1200" b="0" i="0" kern="1200" dirty="0">
                <a:solidFill>
                  <a:schemeClr val="tx1"/>
                </a:solidFill>
                <a:effectLst/>
                <a:latin typeface="+mn-lt"/>
                <a:ea typeface="+mn-ea"/>
                <a:cs typeface="+mn-cs"/>
              </a:rPr>
              <a:t>When we create an Event, the client can only listen to the Event, where when we create a delegate, the client will get lot of control over application (He can add/remove methods in delegate.).</a:t>
            </a:r>
            <a:endParaRPr lang="en-US" dirty="0"/>
          </a:p>
          <a:p>
            <a:endParaRPr lang="en-IN"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233066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Implementation of Event is a 3 step process.</a:t>
            </a:r>
            <a:endParaRPr lang="en-IN" sz="1200" b="0" i="0" kern="1200" dirty="0">
              <a:solidFill>
                <a:schemeClr val="tx1"/>
              </a:solidFill>
              <a:effectLst/>
              <a:latin typeface="+mn-lt"/>
              <a:ea typeface="+mn-ea"/>
              <a:cs typeface="+mn-cs"/>
            </a:endParaRPr>
          </a:p>
          <a:p>
            <a:pPr marL="228600" indent="-228600">
              <a:buAutoNum type="arabicPeriod"/>
            </a:pPr>
            <a:r>
              <a:rPr lang="en-IN" sz="1200" b="0" i="0" kern="1200" dirty="0">
                <a:solidFill>
                  <a:schemeClr val="tx1"/>
                </a:solidFill>
                <a:effectLst/>
                <a:latin typeface="+mn-lt"/>
                <a:ea typeface="+mn-ea"/>
                <a:cs typeface="+mn-cs"/>
              </a:rPr>
              <a:t>Declare - public delegate void </a:t>
            </a:r>
            <a:r>
              <a:rPr lang="en-IN" sz="1200" b="0" i="0" kern="1200" dirty="0" err="1">
                <a:solidFill>
                  <a:schemeClr val="tx1"/>
                </a:solidFill>
                <a:effectLst/>
                <a:latin typeface="+mn-lt"/>
                <a:ea typeface="+mn-ea"/>
                <a:cs typeface="+mn-cs"/>
              </a:rPr>
              <a:t>CallEveryOne</a:t>
            </a:r>
            <a:r>
              <a:rPr lang="en-IN" sz="1200" b="0" i="0" kern="1200" dirty="0">
                <a:solidFill>
                  <a:schemeClr val="tx1"/>
                </a:solidFill>
                <a:effectLst/>
                <a:latin typeface="+mn-lt"/>
                <a:ea typeface="+mn-ea"/>
                <a:cs typeface="+mn-cs"/>
              </a:rPr>
              <a:t>()</a:t>
            </a:r>
          </a:p>
          <a:p>
            <a:pPr marL="228600" indent="-228600">
              <a:buAutoNum type="arabicPeriod"/>
            </a:pPr>
            <a:r>
              <a:rPr lang="en-IN" sz="1200" b="0" i="0" kern="1200" dirty="0">
                <a:solidFill>
                  <a:schemeClr val="tx1"/>
                </a:solidFill>
                <a:effectLst/>
                <a:latin typeface="+mn-lt"/>
                <a:ea typeface="+mn-ea"/>
                <a:cs typeface="+mn-cs"/>
              </a:rPr>
              <a:t>Create - public Event </a:t>
            </a:r>
            <a:r>
              <a:rPr lang="en-IN" sz="1200" b="0" i="0" kern="1200" dirty="0" err="1">
                <a:solidFill>
                  <a:schemeClr val="tx1"/>
                </a:solidFill>
                <a:effectLst/>
                <a:latin typeface="+mn-lt"/>
                <a:ea typeface="+mn-ea"/>
                <a:cs typeface="+mn-cs"/>
              </a:rPr>
              <a:t>CallEveryOne</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objEventCallEveryOne</a:t>
            </a:r>
            <a:r>
              <a:rPr lang="en-IN" sz="1200" b="0" i="0" kern="1200" dirty="0">
                <a:solidFill>
                  <a:schemeClr val="tx1"/>
                </a:solidFill>
                <a:effectLst/>
                <a:latin typeface="+mn-lt"/>
                <a:ea typeface="+mn-ea"/>
                <a:cs typeface="+mn-cs"/>
              </a:rPr>
              <a:t>;</a:t>
            </a:r>
          </a:p>
          <a:p>
            <a:pPr marL="228600" indent="-228600">
              <a:buAutoNum type="arabicPeriod"/>
            </a:pPr>
            <a:r>
              <a:rPr lang="en-IN" sz="1200" b="0" i="0" kern="1200" dirty="0">
                <a:solidFill>
                  <a:schemeClr val="tx1"/>
                </a:solidFill>
                <a:effectLst/>
                <a:latin typeface="+mn-lt"/>
                <a:ea typeface="+mn-ea"/>
                <a:cs typeface="+mn-cs"/>
              </a:rPr>
              <a:t>Call- </a:t>
            </a:r>
            <a:r>
              <a:rPr lang="en-IN" sz="1200" b="0" i="0" kern="1200" dirty="0" err="1">
                <a:solidFill>
                  <a:schemeClr val="tx1"/>
                </a:solidFill>
                <a:effectLst/>
                <a:latin typeface="+mn-lt"/>
                <a:ea typeface="+mn-ea"/>
                <a:cs typeface="+mn-cs"/>
              </a:rPr>
              <a:t>objEventCallEveryOne</a:t>
            </a:r>
            <a:r>
              <a:rPr lang="en-IN" sz="1200" b="0" i="0" kern="1200" dirty="0">
                <a:solidFill>
                  <a:schemeClr val="tx1"/>
                </a:solidFill>
                <a:effectLst/>
                <a:latin typeface="+mn-lt"/>
                <a:ea typeface="+mn-ea"/>
                <a:cs typeface="+mn-cs"/>
              </a:rPr>
              <a:t>;</a:t>
            </a:r>
          </a:p>
          <a:p>
            <a:pPr marL="0" indent="0">
              <a:buNone/>
            </a:pPr>
            <a:endParaRPr lang="en-IN" sz="1200" b="0" i="0" kern="1200" dirty="0">
              <a:solidFill>
                <a:schemeClr val="tx1"/>
              </a:solidFill>
              <a:effectLst/>
              <a:latin typeface="+mn-lt"/>
              <a:ea typeface="+mn-ea"/>
              <a:cs typeface="+mn-cs"/>
            </a:endParaRPr>
          </a:p>
          <a:p>
            <a:pPr marL="0" marR="0" indent="0" algn="l" defTabSz="457189"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Difference between Delegates and Events</a:t>
            </a:r>
            <a:endParaRPr lang="en-US" dirty="0"/>
          </a:p>
          <a:p>
            <a:r>
              <a:rPr lang="en-IN" sz="1200" b="0" i="0" kern="1200" dirty="0">
                <a:solidFill>
                  <a:schemeClr val="tx1"/>
                </a:solidFill>
                <a:effectLst/>
                <a:latin typeface="+mn-lt"/>
                <a:ea typeface="+mn-ea"/>
                <a:cs typeface="+mn-cs"/>
              </a:rPr>
              <a:t>When we create an Event, the client can only listen to the Event, where when we create a delegate, the client will get lot of control over application (He can add/remove methods in delegate.).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03717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7042" y="4038767"/>
            <a:ext cx="10515600" cy="1325563"/>
          </a:xfrm>
          <a:prstGeom prst="rect">
            <a:avLst/>
          </a:prstGeom>
        </p:spPr>
        <p:txBody>
          <a:bodyPr/>
          <a:lstStyle>
            <a:lvl1pPr algn="l">
              <a:defRPr cap="all" baseline="0">
                <a:latin typeface="Arial Black" panose="020B0A04020102020204" pitchFamily="34" charset="0"/>
              </a:defRPr>
            </a:lvl1pPr>
          </a:lstStyle>
          <a:p>
            <a:r>
              <a:rPr lang="en-US"/>
              <a:t>Click to edit Master title style</a:t>
            </a:r>
          </a:p>
        </p:txBody>
      </p:sp>
    </p:spTree>
    <p:extLst>
      <p:ext uri="{BB962C8B-B14F-4D97-AF65-F5344CB8AC3E}">
        <p14:creationId xmlns:p14="http://schemas.microsoft.com/office/powerpoint/2010/main" val="242025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68663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1163206" y="4525827"/>
            <a:ext cx="4917903" cy="86280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1163206" y="3826604"/>
            <a:ext cx="5433860" cy="842090"/>
          </a:xfrm>
          <a:prstGeom prst="rect">
            <a:avLst/>
          </a:prstGeom>
          <a:solidFill>
            <a:srgbClr val="2FC2D9"/>
          </a:solidFill>
          <a:ln>
            <a:noFill/>
          </a:ln>
        </p:spPr>
        <p:txBody>
          <a:bodyPr wrap="none" lIns="137160" tIns="27432" rIns="137160" bIns="34290" anchor="t">
            <a:spAutoFit/>
          </a:bodyPr>
          <a:lstStyle>
            <a:lvl1pPr algn="l">
              <a:defRPr sz="5067" b="0" cap="all" baseline="0">
                <a:solidFill>
                  <a:srgbClr val="FFFFFF"/>
                </a:solidFill>
              </a:defRPr>
            </a:lvl1pPr>
          </a:lstStyle>
          <a:p>
            <a:r>
              <a:rPr lang="en-US" dirty="0"/>
              <a:t>Type line 1 here</a:t>
            </a:r>
          </a:p>
        </p:txBody>
      </p:sp>
      <p:sp>
        <p:nvSpPr>
          <p:cNvPr id="8" name="Text Placeholder 13"/>
          <p:cNvSpPr txBox="1">
            <a:spLocks/>
          </p:cNvSpPr>
          <p:nvPr userDrawn="1"/>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56572"/>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26422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userDrawn="1"/>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userDrawn="1"/>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userDrawn="1"/>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 id="2147483751" r:id="rId6"/>
    <p:sldLayoutId id="2147483753" r:id="rId7"/>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5"/>
          </p:nvPr>
        </p:nvSpPr>
        <p:spPr>
          <a:xfrm>
            <a:off x="842433" y="2075577"/>
            <a:ext cx="9213851" cy="1431867"/>
          </a:xfrm>
        </p:spPr>
        <p:txBody>
          <a:bodyPr/>
          <a:lstStyle/>
          <a:p>
            <a:r>
              <a:rPr lang="en-US" dirty="0"/>
              <a:t>DELEGATES AND EVENTS</a:t>
            </a:r>
          </a:p>
        </p:txBody>
      </p:sp>
      <p:sp>
        <p:nvSpPr>
          <p:cNvPr id="4" name="Text Placeholder 3"/>
          <p:cNvSpPr>
            <a:spLocks noGrp="1"/>
          </p:cNvSpPr>
          <p:nvPr>
            <p:ph type="body" sz="quarter" idx="16"/>
          </p:nvPr>
        </p:nvSpPr>
        <p:spPr/>
        <p:txBody>
          <a:bodyPr/>
          <a:lstStyle/>
          <a:p>
            <a:r>
              <a:rPr lang="en-US" dirty="0"/>
              <a:t>Sampath Kumar Bingi</a:t>
            </a:r>
          </a:p>
        </p:txBody>
      </p:sp>
      <p:sp>
        <p:nvSpPr>
          <p:cNvPr id="5" name="Text Placeholder 4"/>
          <p:cNvSpPr>
            <a:spLocks noGrp="1"/>
          </p:cNvSpPr>
          <p:nvPr>
            <p:ph type="body" sz="quarter" idx="17"/>
          </p:nvPr>
        </p:nvSpPr>
        <p:spPr/>
        <p:txBody>
          <a:bodyPr>
            <a:normAutofit/>
          </a:bodyPr>
          <a:lstStyle/>
          <a:p>
            <a:r>
              <a:rPr lang="en-US" dirty="0"/>
              <a:t>AUG, 2018</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622" b="3622"/>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791CF4-9BCC-433F-94C8-D3AAA3F3FA94}"/>
              </a:ext>
            </a:extLst>
          </p:cNvPr>
          <p:cNvSpPr>
            <a:spLocks noGrp="1"/>
          </p:cNvSpPr>
          <p:nvPr>
            <p:ph idx="1"/>
          </p:nvPr>
        </p:nvSpPr>
        <p:spPr/>
        <p:txBody>
          <a:bodyPr/>
          <a:lstStyle/>
          <a:p>
            <a:r>
              <a:rPr lang="en-IN" sz="2000" dirty="0"/>
              <a:t>Multicast delegate is an extension of normal delegate. It helps you to point more than one method at a single moment of time.</a:t>
            </a:r>
            <a:endParaRPr lang="en-US" dirty="0"/>
          </a:p>
        </p:txBody>
      </p:sp>
      <p:sp>
        <p:nvSpPr>
          <p:cNvPr id="3" name="Text Placeholder 2">
            <a:extLst>
              <a:ext uri="{FF2B5EF4-FFF2-40B4-BE49-F238E27FC236}">
                <a16:creationId xmlns:a16="http://schemas.microsoft.com/office/drawing/2014/main" id="{BFFACAE6-F30E-4B32-9FCC-7FD6719EE279}"/>
              </a:ext>
            </a:extLst>
          </p:cNvPr>
          <p:cNvSpPr>
            <a:spLocks noGrp="1"/>
          </p:cNvSpPr>
          <p:nvPr>
            <p:ph type="body" sz="quarter" idx="10"/>
          </p:nvPr>
        </p:nvSpPr>
        <p:spPr/>
        <p:txBody>
          <a:bodyPr/>
          <a:lstStyle/>
          <a:p>
            <a:r>
              <a:rPr lang="en-US" dirty="0"/>
              <a:t>Multicast Delegates</a:t>
            </a:r>
          </a:p>
        </p:txBody>
      </p:sp>
      <p:pic>
        <p:nvPicPr>
          <p:cNvPr id="6" name="Picture 5">
            <a:extLst>
              <a:ext uri="{FF2B5EF4-FFF2-40B4-BE49-F238E27FC236}">
                <a16:creationId xmlns:a16="http://schemas.microsoft.com/office/drawing/2014/main" id="{B13A417C-39C0-491D-BAD2-34DDE5E5524F}"/>
              </a:ext>
            </a:extLst>
          </p:cNvPr>
          <p:cNvPicPr>
            <a:picLocks noChangeAspect="1"/>
          </p:cNvPicPr>
          <p:nvPr/>
        </p:nvPicPr>
        <p:blipFill>
          <a:blip r:embed="rId2"/>
          <a:stretch>
            <a:fillRect/>
          </a:stretch>
        </p:blipFill>
        <p:spPr>
          <a:xfrm>
            <a:off x="3049480" y="2757351"/>
            <a:ext cx="6093040" cy="2660785"/>
          </a:xfrm>
          <a:prstGeom prst="rect">
            <a:avLst/>
          </a:prstGeom>
        </p:spPr>
      </p:pic>
    </p:spTree>
    <p:extLst>
      <p:ext uri="{BB962C8B-B14F-4D97-AF65-F5344CB8AC3E}">
        <p14:creationId xmlns:p14="http://schemas.microsoft.com/office/powerpoint/2010/main" val="65231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Multicast Delegates</a:t>
            </a:r>
          </a:p>
        </p:txBody>
      </p:sp>
      <p:sp>
        <p:nvSpPr>
          <p:cNvPr id="4" name="Rectangle 2"/>
          <p:cNvSpPr>
            <a:spLocks noChangeArrowheads="1"/>
          </p:cNvSpPr>
          <p:nvPr/>
        </p:nvSpPr>
        <p:spPr bwMode="auto">
          <a:xfrm>
            <a:off x="457199" y="1776985"/>
            <a:ext cx="309732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ValueDelegate</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d = </a:t>
            </a:r>
            <a:r>
              <a:rPr kumimoji="0" lang="en-US" altLang="en-US"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null</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 += A1;</a:t>
            </a:r>
            <a:b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 += A2;</a:t>
            </a:r>
            <a:b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 += A3;</a:t>
            </a:r>
            <a:b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.WriteLine</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6448068" y="1571260"/>
            <a:ext cx="4516419" cy="1241622"/>
          </a:xfrm>
          <a:prstGeom prst="rect">
            <a:avLst/>
          </a:prstGeom>
          <a:noFill/>
        </p:spPr>
        <p:txBody>
          <a:bodyPr wrap="square" rtlCol="0">
            <a:spAutoFit/>
          </a:bodyPr>
          <a:lstStyle/>
          <a:p>
            <a:r>
              <a:rPr lang="en-US" dirty="0"/>
              <a:t>Disadvantages</a:t>
            </a:r>
          </a:p>
          <a:p>
            <a:pPr marL="342900" indent="-342900">
              <a:buFont typeface="Arial" panose="020B0604020202020204" pitchFamily="34" charset="0"/>
              <a:buChar char="•"/>
            </a:pPr>
            <a:r>
              <a:rPr lang="en-US" dirty="0"/>
              <a:t>Only one (last) return value</a:t>
            </a:r>
          </a:p>
          <a:p>
            <a:pPr marL="342900" indent="-342900">
              <a:buFont typeface="Arial" panose="020B0604020202020204" pitchFamily="34" charset="0"/>
              <a:buChar char="•"/>
            </a:pPr>
            <a:r>
              <a:rPr lang="en-US" dirty="0"/>
              <a:t>Break execution all delegates if one throw exception</a:t>
            </a:r>
          </a:p>
        </p:txBody>
      </p:sp>
      <p:sp>
        <p:nvSpPr>
          <p:cNvPr id="6" name="Rectangle 3"/>
          <p:cNvSpPr>
            <a:spLocks noChangeArrowheads="1"/>
          </p:cNvSpPr>
          <p:nvPr/>
        </p:nvSpPr>
        <p:spPr bwMode="auto">
          <a:xfrm>
            <a:off x="457199" y="1258831"/>
            <a:ext cx="385714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delegate</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int</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ValueDelegate</a:t>
            </a:r>
            <a:r>
              <a:rPr kumimoji="0" lang="en-US" altLang="en-US" sz="1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244353" y="3577119"/>
            <a:ext cx="579517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ValueDelegate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d =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null</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 += A1;</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 += A2;</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 += A3;</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foreach</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ValueDelegate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d.GetInvocationList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24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Multicast delegates with ref</a:t>
            </a:r>
          </a:p>
        </p:txBody>
      </p:sp>
      <p:sp>
        <p:nvSpPr>
          <p:cNvPr id="4" name="Rectangle 2"/>
          <p:cNvSpPr>
            <a:spLocks noChangeArrowheads="1"/>
          </p:cNvSpPr>
          <p:nvPr/>
        </p:nvSpPr>
        <p:spPr bwMode="auto">
          <a:xfrm>
            <a:off x="457199" y="1515375"/>
            <a:ext cx="4897495"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func1(</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arg1,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arg2)</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arg1 + arg2;</a:t>
            </a:r>
          </a:p>
          <a:p>
            <a:r>
              <a:rPr lang="en-US" sz="1600" dirty="0">
                <a:solidFill>
                  <a:srgbClr val="000000"/>
                </a:solidFill>
                <a:latin typeface="Consolas" panose="020B0609020204030204" pitchFamily="49" charset="0"/>
              </a:rPr>
              <a:t>   arg2 += 20;</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func2(</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arg1,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arg2)</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arg1 * arg2;</a:t>
            </a:r>
          </a:p>
          <a:p>
            <a:r>
              <a:rPr lang="en-US" sz="1600" dirty="0">
                <a:solidFill>
                  <a:srgbClr val="000000"/>
                </a:solidFill>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7064840" y="4385446"/>
            <a:ext cx="355097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 = 10, b = 10;</a:t>
            </a:r>
          </a:p>
          <a:p>
            <a:r>
              <a:rPr lang="en-US" sz="1600" dirty="0" err="1">
                <a:solidFill>
                  <a:srgbClr val="2B91AF"/>
                </a:solidFill>
                <a:latin typeface="Consolas" panose="020B0609020204030204" pitchFamily="49" charset="0"/>
              </a:rPr>
              <a:t>MyDelegate</a:t>
            </a:r>
            <a:r>
              <a:rPr lang="en-US" sz="1600" dirty="0">
                <a:solidFill>
                  <a:srgbClr val="000000"/>
                </a:solidFill>
                <a:latin typeface="Consolas" panose="020B0609020204030204" pitchFamily="49" charset="0"/>
              </a:rPr>
              <a:t> f1 = func1;</a:t>
            </a:r>
          </a:p>
          <a:p>
            <a:r>
              <a:rPr lang="en-US" sz="1600" dirty="0" err="1">
                <a:solidFill>
                  <a:srgbClr val="2B91AF"/>
                </a:solidFill>
                <a:latin typeface="Consolas" panose="020B0609020204030204" pitchFamily="49" charset="0"/>
              </a:rPr>
              <a:t>MyDelegate</a:t>
            </a:r>
            <a:r>
              <a:rPr lang="en-US" sz="1600" dirty="0">
                <a:solidFill>
                  <a:srgbClr val="000000"/>
                </a:solidFill>
                <a:latin typeface="Consolas" panose="020B0609020204030204" pitchFamily="49" charset="0"/>
              </a:rPr>
              <a:t> f2 = func2;</a:t>
            </a:r>
          </a:p>
          <a:p>
            <a:r>
              <a:rPr lang="en-US" sz="1600" dirty="0" err="1">
                <a:solidFill>
                  <a:srgbClr val="2B91AF"/>
                </a:solidFill>
                <a:latin typeface="Consolas" panose="020B0609020204030204" pitchFamily="49" charset="0"/>
              </a:rPr>
              <a:t>MyDelegate</a:t>
            </a:r>
            <a:r>
              <a:rPr lang="en-US" sz="1600" dirty="0">
                <a:solidFill>
                  <a:srgbClr val="000000"/>
                </a:solidFill>
                <a:latin typeface="Consolas" panose="020B0609020204030204" pitchFamily="49" charset="0"/>
              </a:rPr>
              <a:t> combined = f1 + f2;</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combined(a, </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b);</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18960" y="1838347"/>
            <a:ext cx="4028902" cy="666977"/>
          </a:xfrm>
          <a:prstGeom prst="rect">
            <a:avLst/>
          </a:prstGeom>
        </p:spPr>
        <p:txBody>
          <a:bodyPr wrap="square">
            <a:spAutoFit/>
          </a:bodyPr>
          <a:lstStyle/>
          <a:p>
            <a:pPr marL="342900" indent="-342900">
              <a:buFont typeface="Arial" panose="020B0604020202020204" pitchFamily="34" charset="0"/>
              <a:buChar char="•"/>
            </a:pPr>
            <a:r>
              <a:rPr lang="en-US" dirty="0"/>
              <a:t>Use ref variables to pass results from one delegate to other</a:t>
            </a:r>
          </a:p>
        </p:txBody>
      </p:sp>
    </p:spTree>
    <p:extLst>
      <p:ext uri="{BB962C8B-B14F-4D97-AF65-F5344CB8AC3E}">
        <p14:creationId xmlns:p14="http://schemas.microsoft.com/office/powerpoint/2010/main" val="185626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Anonymous delegates</a:t>
            </a:r>
          </a:p>
        </p:txBody>
      </p:sp>
      <p:sp>
        <p:nvSpPr>
          <p:cNvPr id="4" name="Rectangle 1"/>
          <p:cNvSpPr>
            <a:spLocks noChangeArrowheads="1"/>
          </p:cNvSpPr>
          <p:nvPr/>
        </p:nvSpPr>
        <p:spPr bwMode="auto">
          <a:xfrm>
            <a:off x="499621" y="1509926"/>
            <a:ext cx="411202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WithoutReturn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WithReturn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04874" y="2231294"/>
            <a:ext cx="3438762"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WithoutReturn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 =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Console</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.WriteLine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(x);</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WithReturn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p2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 * x;</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314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6448" y="2944814"/>
            <a:ext cx="11119104" cy="884236"/>
          </a:xfrm>
        </p:spPr>
        <p:txBody>
          <a:bodyPr>
            <a:normAutofit/>
          </a:bodyPr>
          <a:lstStyle/>
          <a:p>
            <a:pPr marL="0" indent="0" algn="ctr">
              <a:buNone/>
            </a:pPr>
            <a:r>
              <a:rPr lang="en-US" sz="4400" dirty="0"/>
              <a:t>When to use Delegates ?</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820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Events</a:t>
            </a:r>
          </a:p>
        </p:txBody>
      </p:sp>
    </p:spTree>
    <p:extLst>
      <p:ext uri="{BB962C8B-B14F-4D97-AF65-F5344CB8AC3E}">
        <p14:creationId xmlns:p14="http://schemas.microsoft.com/office/powerpoint/2010/main" val="394593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Introduction to Events</a:t>
            </a:r>
          </a:p>
        </p:txBody>
      </p:sp>
      <p:sp>
        <p:nvSpPr>
          <p:cNvPr id="4" name="Rectangle 1"/>
          <p:cNvSpPr>
            <a:spLocks noChangeArrowheads="1"/>
          </p:cNvSpPr>
          <p:nvPr/>
        </p:nvSpPr>
        <p:spPr bwMode="auto">
          <a:xfrm>
            <a:off x="558907" y="971410"/>
            <a:ext cx="613180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altLang="en-US" sz="1200" dirty="0">
                <a:solidFill>
                  <a:srgbClr val="0000FF"/>
                </a:solidFill>
                <a:latin typeface="Consolas" panose="020B0609020204030204" pitchFamily="49" charset="0"/>
                <a:cs typeface="Consolas" panose="020B0609020204030204" pitchFamily="49" charset="0"/>
              </a:rPr>
              <a:t>public</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delegate</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void</a:t>
            </a:r>
            <a:r>
              <a:rPr lang="en-US" alt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2B91AF"/>
                </a:solidFill>
                <a:latin typeface="Consolas" panose="020B0609020204030204" pitchFamily="49" charset="0"/>
              </a:rPr>
              <a:t>WorkPerformedHandler</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hours,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workToDo</a:t>
            </a:r>
            <a:r>
              <a:rPr lang="en-US" sz="1200" dirty="0">
                <a:solidFill>
                  <a:srgbClr val="000000"/>
                </a:solidFill>
                <a:latin typeface="Consolas" panose="020B0609020204030204" pitchFamily="49" charset="0"/>
              </a:rPr>
              <a:t>)</a:t>
            </a:r>
            <a:r>
              <a:rPr lang="en-US" altLang="en-US" sz="1200" dirty="0">
                <a:solidFill>
                  <a:srgbClr val="000000"/>
                </a:solidFill>
                <a:latin typeface="Consolas" panose="020B0609020204030204" pitchFamily="49" charset="0"/>
                <a:cs typeface="Consolas" panose="020B0609020204030204" pitchFamily="49" charset="0"/>
              </a:rPr>
              <a:t>;</a:t>
            </a:r>
          </a:p>
          <a:p>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Worker</a:t>
            </a:r>
            <a:b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event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WorkPerformedHandler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WorkPerformed</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event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EventHandler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WorkCompleted</a:t>
            </a:r>
            <a:r>
              <a:rPr lang="en-US" sz="1200" dirty="0">
                <a:solidFill>
                  <a:srgbClr val="000000"/>
                </a:solidFill>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DoWork</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hours,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workToDo</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hours; i++)</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//Raise event </a:t>
            </a:r>
            <a:r>
              <a:rPr lang="en-US" sz="1200" dirty="0" err="1">
                <a:solidFill>
                  <a:srgbClr val="008000"/>
                </a:solidFill>
                <a:latin typeface="Consolas" panose="020B0609020204030204" pitchFamily="49" charset="0"/>
              </a:rPr>
              <a:t>WorkPerformed</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"Work Performed"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Rase</a:t>
            </a:r>
            <a:r>
              <a:rPr lang="en-US" sz="1200" dirty="0">
                <a:solidFill>
                  <a:srgbClr val="008000"/>
                </a:solidFill>
                <a:latin typeface="Consolas" panose="020B0609020204030204" pitchFamily="49" charset="0"/>
              </a:rPr>
              <a:t> event </a:t>
            </a:r>
            <a:r>
              <a:rPr lang="en-US" sz="1200" dirty="0" err="1">
                <a:solidFill>
                  <a:srgbClr val="008000"/>
                </a:solidFill>
                <a:latin typeface="Consolas" panose="020B0609020204030204" pitchFamily="49" charset="0"/>
              </a:rPr>
              <a:t>WorkCompleted</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114781" y="3275285"/>
            <a:ext cx="664156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Worker_Work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Worker </a:t>
            </a:r>
            <a:r>
              <a:rPr lang="en-US" sz="1200" dirty="0" err="1">
                <a:solidFill>
                  <a:srgbClr val="000000"/>
                </a:solidFill>
                <a:latin typeface="Consolas" panose="020B0609020204030204" pitchFamily="49" charset="0"/>
              </a:rPr>
              <a:t>worker</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Worker();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worker.WorkPerformed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Worker_WorkPerformed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worker.WorkCompleted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Worker_WorkCompleted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Worker_WorkCompleted</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object</a:t>
            </a:r>
            <a:r>
              <a:rPr lang="en-US" sz="1200" dirty="0">
                <a:solidFill>
                  <a:srgbClr val="000000"/>
                </a:solidFill>
                <a:latin typeface="Consolas" panose="020B0609020204030204" pitchFamily="49" charset="0"/>
              </a:rPr>
              <a:t> sender, </a:t>
            </a:r>
            <a:r>
              <a:rPr lang="en-US" sz="1200" dirty="0" err="1">
                <a:solidFill>
                  <a:srgbClr val="000000"/>
                </a:solidFill>
                <a:latin typeface="Consolas" panose="020B0609020204030204" pitchFamily="49" charset="0"/>
              </a:rPr>
              <a:t>EventArgs</a:t>
            </a:r>
            <a:r>
              <a:rPr lang="en-US" sz="1200" dirty="0">
                <a:solidFill>
                  <a:srgbClr val="000000"/>
                </a:solidFill>
                <a:latin typeface="Consolas" panose="020B0609020204030204" pitchFamily="49" charset="0"/>
              </a:rPr>
              <a:t> 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"Work Completed"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Worker_WorkPerformed</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hours,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workToDo</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{hours}</a:t>
            </a:r>
            <a:r>
              <a:rPr lang="en-US" sz="1200" dirty="0">
                <a:solidFill>
                  <a:srgbClr val="A31515"/>
                </a:solidFill>
                <a:latin typeface="Consolas" panose="020B0609020204030204" pitchFamily="49" charset="0"/>
              </a:rPr>
              <a:t> --&gt; </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workToDo</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939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Event chaining and unchaining</a:t>
            </a:r>
          </a:p>
        </p:txBody>
      </p:sp>
      <p:sp>
        <p:nvSpPr>
          <p:cNvPr id="4" name="Rectangle 1"/>
          <p:cNvSpPr>
            <a:spLocks noChangeArrowheads="1"/>
          </p:cNvSpPr>
          <p:nvPr/>
        </p:nvSpPr>
        <p:spPr bwMode="auto">
          <a:xfrm>
            <a:off x="558907" y="1433074"/>
            <a:ext cx="820769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200" dirty="0">
                <a:solidFill>
                  <a:srgbClr val="2B91AF"/>
                </a:solidFill>
                <a:latin typeface="Consolas" panose="020B0609020204030204" pitchFamily="49" charset="0"/>
              </a:rPr>
              <a:t>MyClass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obj</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MyClass</a:t>
            </a:r>
            <a:r>
              <a:rPr lang="en-US" sz="1200" dirty="0">
                <a:solidFill>
                  <a:srgbClr val="000000"/>
                </a:solidFill>
                <a:latin typeface="Consolas" panose="020B0609020204030204" pitchFamily="49" charset="0"/>
              </a:rPr>
              <a:t>();</a:t>
            </a:r>
          </a:p>
          <a:p>
            <a:r>
              <a:rPr lang="en-US" sz="1200" dirty="0">
                <a:solidFill>
                  <a:srgbClr val="008000"/>
                </a:solidFill>
                <a:latin typeface="Consolas" panose="020B0609020204030204" pitchFamily="49" charset="0"/>
              </a:rPr>
              <a:t>// Connect multiple event handlers</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obj.valueChanged</a:t>
            </a:r>
            <a:r>
              <a:rPr lang="en-US" sz="1200" dirty="0">
                <a:solidFill>
                  <a:srgbClr val="000000"/>
                </a:solidFill>
                <a:latin typeface="Consolas" panose="020B0609020204030204" pitchFamily="49" charset="0"/>
              </a:rPr>
              <a:t> += changeListener1;</a:t>
            </a:r>
          </a:p>
          <a:p>
            <a:r>
              <a:rPr lang="en-US" sz="1200" dirty="0" err="1">
                <a:solidFill>
                  <a:srgbClr val="000000"/>
                </a:solidFill>
                <a:latin typeface="Consolas" panose="020B0609020204030204" pitchFamily="49" charset="0"/>
              </a:rPr>
              <a:t>obj.valueChanged</a:t>
            </a:r>
            <a:r>
              <a:rPr lang="en-US" sz="1200" dirty="0">
                <a:solidFill>
                  <a:srgbClr val="000000"/>
                </a:solidFill>
                <a:latin typeface="Consolas" panose="020B0609020204030204" pitchFamily="49" charset="0"/>
              </a:rPr>
              <a:t> += changeListener2;</a:t>
            </a: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 Use an anonymous delegate as the event handler</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obj.valueChanged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delegate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s) {</a:t>
            </a:r>
          </a:p>
          <a:p>
            <a:r>
              <a:rPr lang="en-US" sz="1200" dirty="0">
                <a:solidFill>
                  <a:srgbClr val="2B91AF"/>
                </a:solidFill>
                <a:latin typeface="Consolas" panose="020B0609020204030204" pitchFamily="49" charset="0"/>
              </a:rPr>
              <a:t>	</a:t>
            </a:r>
            <a:r>
              <a:rPr lang="en-US" sz="1200" dirty="0" err="1">
                <a:solidFill>
                  <a:srgbClr val="2B91AF"/>
                </a:solidFill>
                <a:latin typeface="Consolas" panose="020B0609020204030204" pitchFamily="49" charset="0"/>
              </a:rPr>
              <a:t>Console</a:t>
            </a:r>
            <a:r>
              <a:rPr lang="en-US" sz="1200" dirty="0" err="1">
                <a:solidFill>
                  <a:srgbClr val="000000"/>
                </a:solidFill>
                <a:latin typeface="Consolas" panose="020B0609020204030204" pitchFamily="49" charset="0"/>
              </a:rPr>
              <a:t>.WriteLine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"This came from the anonymous handler!"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obj.objChanged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delegate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object</a:t>
            </a:r>
            <a:r>
              <a:rPr lang="en-US" sz="1200" dirty="0">
                <a:solidFill>
                  <a:srgbClr val="000000"/>
                </a:solidFill>
                <a:latin typeface="Consolas" panose="020B0609020204030204" pitchFamily="49" charset="0"/>
              </a:rPr>
              <a:t> sender, </a:t>
            </a:r>
            <a:r>
              <a:rPr lang="en-US" sz="1200" dirty="0" err="1">
                <a:solidFill>
                  <a:srgbClr val="2B91AF"/>
                </a:solidFill>
                <a:latin typeface="Consolas" panose="020B0609020204030204" pitchFamily="49" charset="0"/>
              </a:rPr>
              <a:t>ObjChangeEventArgs</a:t>
            </a:r>
            <a:r>
              <a:rPr lang="en-US" sz="1200" dirty="0">
                <a:solidFill>
                  <a:srgbClr val="000000"/>
                </a:solidFill>
                <a:latin typeface="Consolas" panose="020B0609020204030204" pitchFamily="49" charset="0"/>
              </a:rPr>
              <a:t> e) {</a:t>
            </a:r>
          </a:p>
          <a:p>
            <a:pPr lvl="1"/>
            <a:r>
              <a:rPr lang="en-US" sz="1200" dirty="0" err="1">
                <a:solidFill>
                  <a:srgbClr val="2B91AF"/>
                </a:solidFill>
                <a:latin typeface="Consolas" panose="020B0609020204030204" pitchFamily="49" charset="0"/>
              </a:rPr>
              <a:t>Console</a:t>
            </a:r>
            <a:r>
              <a:rPr lang="en-US" sz="1200" dirty="0" err="1">
                <a:solidFill>
                  <a:srgbClr val="000000"/>
                </a:solidFill>
                <a:latin typeface="Consolas" panose="020B0609020204030204" pitchFamily="49" charset="0"/>
              </a:rPr>
              <a:t>.WriteLine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"{0} had the '{1}' property changed"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sender.GetType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e.propChanged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9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1163205" y="4525827"/>
            <a:ext cx="4728987" cy="862800"/>
          </a:xfrm>
        </p:spPr>
        <p:txBody>
          <a:bodyPr/>
          <a:lstStyle/>
          <a:p>
            <a:r>
              <a:rPr lang="en-US" dirty="0"/>
              <a:t>THANK YOU</a:t>
            </a:r>
          </a:p>
        </p:txBody>
      </p:sp>
    </p:spTree>
    <p:extLst>
      <p:ext uri="{BB962C8B-B14F-4D97-AF65-F5344CB8AC3E}">
        <p14:creationId xmlns:p14="http://schemas.microsoft.com/office/powerpoint/2010/main" val="248381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Overview</a:t>
            </a:r>
          </a:p>
          <a:p>
            <a:r>
              <a:rPr lang="en-US" dirty="0"/>
              <a:t>Common Business Scenarios</a:t>
            </a:r>
          </a:p>
          <a:p>
            <a:r>
              <a:rPr lang="en-US" dirty="0"/>
              <a:t>Creation of Delegates</a:t>
            </a:r>
          </a:p>
          <a:p>
            <a:r>
              <a:rPr lang="en-US" dirty="0"/>
              <a:t>Creation of Events</a:t>
            </a:r>
          </a:p>
          <a:p>
            <a:r>
              <a:rPr lang="en-US" dirty="0"/>
              <a:t>Delegates and Events together</a:t>
            </a:r>
          </a:p>
          <a:p>
            <a:r>
              <a:rPr lang="en-US" dirty="0"/>
              <a:t>In-Build Delegates</a:t>
            </a:r>
          </a:p>
        </p:txBody>
      </p:sp>
      <p:sp>
        <p:nvSpPr>
          <p:cNvPr id="8" name="Text Placeholder 7"/>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54081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Used to broadcast and listen to messages</a:t>
            </a:r>
          </a:p>
          <a:p>
            <a:endParaRPr lang="en-US" dirty="0"/>
          </a:p>
        </p:txBody>
      </p:sp>
      <p:sp>
        <p:nvSpPr>
          <p:cNvPr id="3" name="Text Placeholder 2"/>
          <p:cNvSpPr>
            <a:spLocks noGrp="1"/>
          </p:cNvSpPr>
          <p:nvPr>
            <p:ph type="body" sz="quarter" idx="10"/>
          </p:nvPr>
        </p:nvSpPr>
        <p:spPr/>
        <p:txBody>
          <a:bodyPr/>
          <a:lstStyle/>
          <a:p>
            <a:r>
              <a:rPr lang="en-US" dirty="0"/>
              <a:t>EVENTS</a:t>
            </a:r>
          </a:p>
        </p:txBody>
      </p:sp>
      <p:pic>
        <p:nvPicPr>
          <p:cNvPr id="7" name="Picture 6"/>
          <p:cNvPicPr>
            <a:picLocks noChangeAspect="1"/>
          </p:cNvPicPr>
          <p:nvPr/>
        </p:nvPicPr>
        <p:blipFill>
          <a:blip r:embed="rId3"/>
          <a:stretch>
            <a:fillRect/>
          </a:stretch>
        </p:blipFill>
        <p:spPr>
          <a:xfrm>
            <a:off x="2039822" y="2280111"/>
            <a:ext cx="6981825" cy="3162300"/>
          </a:xfrm>
          <a:prstGeom prst="rect">
            <a:avLst/>
          </a:prstGeom>
        </p:spPr>
      </p:pic>
    </p:spTree>
    <p:extLst>
      <p:ext uri="{BB962C8B-B14F-4D97-AF65-F5344CB8AC3E}">
        <p14:creationId xmlns:p14="http://schemas.microsoft.com/office/powerpoint/2010/main" val="277864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Delegates: Placeholders for functions</a:t>
            </a:r>
          </a:p>
          <a:p>
            <a:endParaRPr lang="en-US" dirty="0"/>
          </a:p>
          <a:p>
            <a:endParaRPr lang="en-US" dirty="0"/>
          </a:p>
          <a:p>
            <a:endParaRPr lang="en-US" dirty="0"/>
          </a:p>
          <a:p>
            <a:endParaRPr lang="en-US" dirty="0"/>
          </a:p>
          <a:p>
            <a:endParaRPr lang="en-US" dirty="0"/>
          </a:p>
          <a:p>
            <a:r>
              <a:rPr lang="en-US" dirty="0"/>
              <a:t>Delegates can be dynamically chained together</a:t>
            </a:r>
          </a:p>
          <a:p>
            <a:endParaRPr lang="en-US" dirty="0"/>
          </a:p>
          <a:p>
            <a:endParaRPr lang="en-US" dirty="0"/>
          </a:p>
        </p:txBody>
      </p:sp>
      <p:sp>
        <p:nvSpPr>
          <p:cNvPr id="3" name="Text Placeholder 2"/>
          <p:cNvSpPr>
            <a:spLocks noGrp="1"/>
          </p:cNvSpPr>
          <p:nvPr>
            <p:ph type="body" sz="quarter" idx="10"/>
          </p:nvPr>
        </p:nvSpPr>
        <p:spPr/>
        <p:txBody>
          <a:bodyPr/>
          <a:lstStyle/>
          <a:p>
            <a:r>
              <a:rPr lang="en-US" dirty="0"/>
              <a:t>DELEGATES</a:t>
            </a:r>
          </a:p>
        </p:txBody>
      </p:sp>
      <p:pic>
        <p:nvPicPr>
          <p:cNvPr id="5" name="Picture 4"/>
          <p:cNvPicPr>
            <a:picLocks noChangeAspect="1"/>
          </p:cNvPicPr>
          <p:nvPr/>
        </p:nvPicPr>
        <p:blipFill>
          <a:blip r:embed="rId3"/>
          <a:stretch>
            <a:fillRect/>
          </a:stretch>
        </p:blipFill>
        <p:spPr>
          <a:xfrm>
            <a:off x="1417147" y="2066696"/>
            <a:ext cx="4102504" cy="1794176"/>
          </a:xfrm>
          <a:prstGeom prst="rect">
            <a:avLst/>
          </a:prstGeom>
        </p:spPr>
      </p:pic>
      <p:pic>
        <p:nvPicPr>
          <p:cNvPr id="6" name="Picture 5"/>
          <p:cNvPicPr>
            <a:picLocks noChangeAspect="1"/>
          </p:cNvPicPr>
          <p:nvPr/>
        </p:nvPicPr>
        <p:blipFill>
          <a:blip r:embed="rId4"/>
          <a:stretch>
            <a:fillRect/>
          </a:stretch>
        </p:blipFill>
        <p:spPr>
          <a:xfrm>
            <a:off x="954319" y="4780266"/>
            <a:ext cx="5359442" cy="930578"/>
          </a:xfrm>
          <a:prstGeom prst="rect">
            <a:avLst/>
          </a:prstGeom>
        </p:spPr>
      </p:pic>
    </p:spTree>
    <p:extLst>
      <p:ext uri="{BB962C8B-B14F-4D97-AF65-F5344CB8AC3E}">
        <p14:creationId xmlns:p14="http://schemas.microsoft.com/office/powerpoint/2010/main" val="257275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791CF4-9BCC-433F-94C8-D3AAA3F3FA94}"/>
              </a:ext>
            </a:extLst>
          </p:cNvPr>
          <p:cNvSpPr>
            <a:spLocks noGrp="1"/>
          </p:cNvSpPr>
          <p:nvPr>
            <p:ph idx="1"/>
          </p:nvPr>
        </p:nvSpPr>
        <p:spPr/>
        <p:txBody>
          <a:bodyPr/>
          <a:lstStyle/>
          <a:p>
            <a:r>
              <a:rPr lang="en-US" dirty="0"/>
              <a:t>Event handler is responsible for receiving and processing the data from the delegate</a:t>
            </a:r>
          </a:p>
          <a:p>
            <a:r>
              <a:rPr lang="en-US" dirty="0" err="1"/>
              <a:t>EventArgs</a:t>
            </a:r>
            <a:r>
              <a:rPr lang="en-US" dirty="0"/>
              <a:t> responsible for encapsulating event data</a:t>
            </a:r>
          </a:p>
          <a:p>
            <a:r>
              <a:rPr lang="en-US" dirty="0"/>
              <a:t>Event handler receives 2 parameters</a:t>
            </a:r>
          </a:p>
          <a:p>
            <a:pPr lvl="1"/>
            <a:r>
              <a:rPr lang="en-US" dirty="0"/>
              <a:t>Sender and</a:t>
            </a:r>
          </a:p>
          <a:p>
            <a:pPr lvl="1"/>
            <a:r>
              <a:rPr lang="en-US" dirty="0" err="1"/>
              <a:t>EventArgs</a:t>
            </a:r>
            <a:endParaRPr lang="en-US" dirty="0"/>
          </a:p>
        </p:txBody>
      </p:sp>
      <p:sp>
        <p:nvSpPr>
          <p:cNvPr id="3" name="Text Placeholder 2">
            <a:extLst>
              <a:ext uri="{FF2B5EF4-FFF2-40B4-BE49-F238E27FC236}">
                <a16:creationId xmlns:a16="http://schemas.microsoft.com/office/drawing/2014/main" id="{BFFACAE6-F30E-4B32-9FCC-7FD6719EE279}"/>
              </a:ext>
            </a:extLst>
          </p:cNvPr>
          <p:cNvSpPr>
            <a:spLocks noGrp="1"/>
          </p:cNvSpPr>
          <p:nvPr>
            <p:ph type="body" sz="quarter" idx="10"/>
          </p:nvPr>
        </p:nvSpPr>
        <p:spPr/>
        <p:txBody>
          <a:bodyPr/>
          <a:lstStyle/>
          <a:p>
            <a:r>
              <a:rPr lang="en-US" dirty="0"/>
              <a:t>EVENT HANDLER</a:t>
            </a:r>
          </a:p>
        </p:txBody>
      </p:sp>
    </p:spTree>
    <p:extLst>
      <p:ext uri="{BB962C8B-B14F-4D97-AF65-F5344CB8AC3E}">
        <p14:creationId xmlns:p14="http://schemas.microsoft.com/office/powerpoint/2010/main" val="202112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Delegates</a:t>
            </a:r>
          </a:p>
        </p:txBody>
      </p:sp>
    </p:spTree>
    <p:extLst>
      <p:ext uri="{BB962C8B-B14F-4D97-AF65-F5344CB8AC3E}">
        <p14:creationId xmlns:p14="http://schemas.microsoft.com/office/powerpoint/2010/main" val="268851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791CF4-9BCC-433F-94C8-D3AAA3F3FA94}"/>
              </a:ext>
            </a:extLst>
          </p:cNvPr>
          <p:cNvSpPr>
            <a:spLocks noGrp="1"/>
          </p:cNvSpPr>
          <p:nvPr>
            <p:ph idx="1"/>
          </p:nvPr>
        </p:nvSpPr>
        <p:spPr/>
        <p:txBody>
          <a:bodyPr/>
          <a:lstStyle/>
          <a:p>
            <a:r>
              <a:rPr lang="en-US" dirty="0"/>
              <a:t>A Delegate is a specialized class often called a “Function pointer”</a:t>
            </a:r>
          </a:p>
          <a:p>
            <a:r>
              <a:rPr lang="en-US" dirty="0"/>
              <a:t>It is a type safe function pointer</a:t>
            </a:r>
            <a:endParaRPr lang="en-US" b="1" dirty="0"/>
          </a:p>
          <a:p>
            <a:r>
              <a:rPr lang="en-US" dirty="0"/>
              <a:t>A delegate is similar to a class. You can create an instance of it.</a:t>
            </a:r>
          </a:p>
          <a:p>
            <a:r>
              <a:rPr lang="en-US" dirty="0"/>
              <a:t>Delegates acts as a call back functions</a:t>
            </a:r>
          </a:p>
        </p:txBody>
      </p:sp>
      <p:sp>
        <p:nvSpPr>
          <p:cNvPr id="3" name="Text Placeholder 2">
            <a:extLst>
              <a:ext uri="{FF2B5EF4-FFF2-40B4-BE49-F238E27FC236}">
                <a16:creationId xmlns:a16="http://schemas.microsoft.com/office/drawing/2014/main" id="{BFFACAE6-F30E-4B32-9FCC-7FD6719EE279}"/>
              </a:ext>
            </a:extLst>
          </p:cNvPr>
          <p:cNvSpPr>
            <a:spLocks noGrp="1"/>
          </p:cNvSpPr>
          <p:nvPr>
            <p:ph type="body" sz="quarter" idx="10"/>
          </p:nvPr>
        </p:nvSpPr>
        <p:spPr/>
        <p:txBody>
          <a:bodyPr/>
          <a:lstStyle/>
          <a:p>
            <a:r>
              <a:rPr lang="en-US" dirty="0"/>
              <a:t>What is Delegate ?</a:t>
            </a:r>
          </a:p>
        </p:txBody>
      </p:sp>
    </p:spTree>
    <p:extLst>
      <p:ext uri="{BB962C8B-B14F-4D97-AF65-F5344CB8AC3E}">
        <p14:creationId xmlns:p14="http://schemas.microsoft.com/office/powerpoint/2010/main" val="412095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484" y="1439864"/>
            <a:ext cx="5354708" cy="4511040"/>
          </a:xfrm>
        </p:spPr>
        <p:txBody>
          <a:bodyPr/>
          <a:lstStyle/>
          <a:p>
            <a:r>
              <a:rPr lang="en-US" dirty="0"/>
              <a:t>Interface disadvantages</a:t>
            </a:r>
          </a:p>
          <a:p>
            <a:pPr lvl="1"/>
            <a:r>
              <a:rPr lang="en-US" dirty="0"/>
              <a:t>Complex (we need create class for realization)</a:t>
            </a:r>
          </a:p>
          <a:p>
            <a:pPr lvl="1"/>
            <a:endParaRPr lang="en-US" dirty="0"/>
          </a:p>
          <a:p>
            <a:r>
              <a:rPr lang="en-US" dirty="0"/>
              <a:t>As alternative – use delegates</a:t>
            </a:r>
          </a:p>
        </p:txBody>
      </p:sp>
      <p:sp>
        <p:nvSpPr>
          <p:cNvPr id="4" name="Text Placeholder 3"/>
          <p:cNvSpPr>
            <a:spLocks noGrp="1"/>
          </p:cNvSpPr>
          <p:nvPr>
            <p:ph type="body" sz="quarter" idx="10"/>
          </p:nvPr>
        </p:nvSpPr>
        <p:spPr/>
        <p:txBody>
          <a:bodyPr/>
          <a:lstStyle/>
          <a:p>
            <a:r>
              <a:rPr lang="en-US" dirty="0"/>
              <a:t>From interface to delegate</a:t>
            </a:r>
          </a:p>
        </p:txBody>
      </p:sp>
      <p:sp>
        <p:nvSpPr>
          <p:cNvPr id="5" name="Rectangle 1"/>
          <p:cNvSpPr>
            <a:spLocks noChangeArrowheads="1"/>
          </p:cNvSpPr>
          <p:nvPr/>
        </p:nvSpPr>
        <p:spPr bwMode="auto">
          <a:xfrm>
            <a:off x="5835192" y="1541895"/>
            <a:ext cx="613180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interface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ICalculator</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Calculate(</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 </a:t>
            </a:r>
            <a:r>
              <a:rPr lang="en-US" altLang="en-US" sz="1600" dirty="0">
                <a:solidFill>
                  <a:srgbClr val="0000FF"/>
                </a:solidFill>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y, </a:t>
            </a:r>
            <a:r>
              <a:rPr lang="en-US" altLang="en-US" sz="1600" dirty="0">
                <a:solidFill>
                  <a:srgbClr val="2B91AF"/>
                </a:solidFill>
                <a:latin typeface="Consolas" panose="020B0609020204030204" pitchFamily="49" charset="0"/>
              </a:rPr>
              <a:t>Operation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operation);</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6708381" y="4646658"/>
            <a:ext cx="444865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delegate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Calculator</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x, </a:t>
            </a:r>
            <a:r>
              <a:rPr lang="en-US" altLang="en-US" sz="1600" dirty="0">
                <a:solidFill>
                  <a:srgbClr val="0000FF"/>
                </a:solidFill>
                <a:latin typeface="Consolas" panose="020B0609020204030204" pitchFamily="49" charset="0"/>
                <a:cs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Down Arrow 7"/>
          <p:cNvSpPr/>
          <p:nvPr/>
        </p:nvSpPr>
        <p:spPr>
          <a:xfrm>
            <a:off x="8448076" y="3228320"/>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33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delegates</a:t>
            </a:r>
          </a:p>
        </p:txBody>
      </p:sp>
      <p:sp>
        <p:nvSpPr>
          <p:cNvPr id="4" name="Rectangle 1"/>
          <p:cNvSpPr>
            <a:spLocks noChangeArrowheads="1"/>
          </p:cNvSpPr>
          <p:nvPr/>
        </p:nvSpPr>
        <p:spPr bwMode="auto">
          <a:xfrm>
            <a:off x="1704547" y="1050518"/>
            <a:ext cx="8782905"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300" dirty="0">
                <a:solidFill>
                  <a:srgbClr val="0000FF"/>
                </a:solidFill>
                <a:latin typeface="Consolas" panose="020B0609020204030204" pitchFamily="49" charset="0"/>
              </a:rPr>
              <a:t>namespace</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Delegates_Events</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public</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delegate</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WorkPerformedHandler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hours, </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workToDo</a:t>
            </a:r>
            <a:r>
              <a:rPr lang="en-US" sz="1300" dirty="0">
                <a:solidFill>
                  <a:srgbClr val="000000"/>
                </a:solidFill>
                <a:latin typeface="Consolas" panose="020B0609020204030204" pitchFamily="49" charset="0"/>
              </a:rPr>
              <a:t>);</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class</a:t>
            </a:r>
            <a:r>
              <a:rPr lang="en-US" sz="1300" dirty="0">
                <a:solidFill>
                  <a:srgbClr val="000000"/>
                </a:solidFill>
                <a:latin typeface="Consolas" panose="020B0609020204030204" pitchFamily="49" charset="0"/>
              </a:rPr>
              <a:t> </a:t>
            </a:r>
            <a:r>
              <a:rPr lang="en-US" sz="1300" dirty="0">
                <a:solidFill>
                  <a:srgbClr val="2B91AF"/>
                </a:solidFill>
                <a:latin typeface="Consolas" panose="020B0609020204030204" pitchFamily="49" charset="0"/>
              </a:rPr>
              <a:t>Program</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static</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Main(</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args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WorkPerformedHandler</a:t>
            </a:r>
            <a:r>
              <a:rPr lang="en-US" sz="1300" dirty="0">
                <a:solidFill>
                  <a:srgbClr val="000000"/>
                </a:solidFill>
                <a:latin typeface="Consolas" panose="020B0609020204030204" pitchFamily="49" charset="0"/>
              </a:rPr>
              <a:t> user1 = </a:t>
            </a:r>
            <a:r>
              <a:rPr lang="en-US" sz="1300" dirty="0">
                <a:solidFill>
                  <a:srgbClr val="0000FF"/>
                </a:solidFill>
                <a:latin typeface="Consolas" panose="020B0609020204030204" pitchFamily="49" charset="0"/>
              </a:rPr>
              <a:t>new</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WorkPerformedHandler</a:t>
            </a:r>
            <a:r>
              <a:rPr lang="en-US" sz="1300" dirty="0">
                <a:solidFill>
                  <a:srgbClr val="000000"/>
                </a:solidFill>
                <a:latin typeface="Consolas" panose="020B0609020204030204" pitchFamily="49" charset="0"/>
              </a:rPr>
              <a:t>(WorkPerformed1);</a:t>
            </a:r>
          </a:p>
          <a:p>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WorkPerformedHandler</a:t>
            </a:r>
            <a:r>
              <a:rPr lang="en-US" sz="1300" dirty="0">
                <a:solidFill>
                  <a:srgbClr val="000000"/>
                </a:solidFill>
                <a:latin typeface="Consolas" panose="020B0609020204030204" pitchFamily="49" charset="0"/>
              </a:rPr>
              <a:t> user2 = </a:t>
            </a:r>
            <a:r>
              <a:rPr lang="en-US" sz="1300" dirty="0">
                <a:solidFill>
                  <a:srgbClr val="0000FF"/>
                </a:solidFill>
                <a:latin typeface="Consolas" panose="020B0609020204030204" pitchFamily="49" charset="0"/>
              </a:rPr>
              <a:t>new</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WorkPerformedHandler</a:t>
            </a:r>
            <a:r>
              <a:rPr lang="en-US" sz="1300" dirty="0">
                <a:solidFill>
                  <a:srgbClr val="000000"/>
                </a:solidFill>
                <a:latin typeface="Consolas" panose="020B0609020204030204" pitchFamily="49" charset="0"/>
              </a:rPr>
              <a:t>(WorkPerformed2);</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user1(10, </a:t>
            </a:r>
            <a:r>
              <a:rPr lang="en-US" sz="1300" dirty="0">
                <a:solidFill>
                  <a:srgbClr val="A31515"/>
                </a:solidFill>
                <a:latin typeface="Consolas" panose="020B0609020204030204" pitchFamily="49" charset="0"/>
              </a:rPr>
              <a:t>"Work for user 1"</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user2(10, </a:t>
            </a:r>
            <a:r>
              <a:rPr lang="en-US" sz="1300" dirty="0">
                <a:solidFill>
                  <a:srgbClr val="A31515"/>
                </a:solidFill>
                <a:latin typeface="Consolas" panose="020B0609020204030204" pitchFamily="49" charset="0"/>
              </a:rPr>
              <a:t>"Work for user 2"</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static</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WorkPerformed1(</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hours, </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workToDo</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Console.WriteLine</a:t>
            </a:r>
            <a:r>
              <a:rPr lang="en-US" sz="1300" dirty="0">
                <a:solidFill>
                  <a:srgbClr val="000000"/>
                </a:solidFill>
                <a:latin typeface="Consolas" panose="020B0609020204030204" pitchFamily="49" charset="0"/>
              </a:rPr>
              <a:t>(</a:t>
            </a:r>
            <a:r>
              <a:rPr lang="en-US" sz="1300" dirty="0">
                <a:solidFill>
                  <a:srgbClr val="A31515"/>
                </a:solidFill>
                <a:latin typeface="Consolas" panose="020B0609020204030204" pitchFamily="49" charset="0"/>
              </a:rPr>
              <a:t>$"Work 1 </a:t>
            </a:r>
            <a:r>
              <a:rPr lang="en-US" sz="1300" dirty="0">
                <a:solidFill>
                  <a:srgbClr val="000000"/>
                </a:solidFill>
                <a:latin typeface="Consolas" panose="020B0609020204030204" pitchFamily="49" charset="0"/>
              </a:rPr>
              <a:t>{</a:t>
            </a:r>
            <a:r>
              <a:rPr lang="en-US" sz="1300" dirty="0" err="1">
                <a:solidFill>
                  <a:srgbClr val="000000"/>
                </a:solidFill>
                <a:latin typeface="Consolas" panose="020B0609020204030204" pitchFamily="49" charset="0"/>
              </a:rPr>
              <a:t>workToDo</a:t>
            </a:r>
            <a:r>
              <a:rPr lang="en-US" sz="1300" dirty="0">
                <a:solidFill>
                  <a:srgbClr val="000000"/>
                </a:solidFill>
                <a:latin typeface="Consolas" panose="020B0609020204030204" pitchFamily="49" charset="0"/>
              </a:rPr>
              <a:t>}</a:t>
            </a:r>
            <a:r>
              <a:rPr lang="en-US" sz="1300" dirty="0">
                <a:solidFill>
                  <a:srgbClr val="A31515"/>
                </a:solidFill>
                <a:latin typeface="Consolas" panose="020B0609020204030204" pitchFamily="49" charset="0"/>
              </a:rPr>
              <a:t> in </a:t>
            </a:r>
            <a:r>
              <a:rPr lang="en-US" sz="1300" dirty="0">
                <a:solidFill>
                  <a:srgbClr val="000000"/>
                </a:solidFill>
                <a:latin typeface="Consolas" panose="020B0609020204030204" pitchFamily="49" charset="0"/>
              </a:rPr>
              <a:t>{hours}</a:t>
            </a:r>
            <a:r>
              <a:rPr lang="en-US" sz="1300" dirty="0">
                <a:solidFill>
                  <a:srgbClr val="A31515"/>
                </a:solidFill>
                <a:latin typeface="Consolas" panose="020B0609020204030204" pitchFamily="49" charset="0"/>
              </a:rPr>
              <a:t> hours"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static</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WorkPerformed2(</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hours, </a:t>
            </a:r>
            <a:r>
              <a:rPr lang="en-US" sz="1300" dirty="0">
                <a:solidFill>
                  <a:srgbClr val="0000FF"/>
                </a:solidFill>
                <a:latin typeface="Consolas" panose="020B0609020204030204" pitchFamily="49" charset="0"/>
              </a:rPr>
              <a:t>string</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workToDo</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Console.WriteLine</a:t>
            </a:r>
            <a:r>
              <a:rPr lang="en-US" sz="1300" dirty="0">
                <a:solidFill>
                  <a:srgbClr val="000000"/>
                </a:solidFill>
                <a:latin typeface="Consolas" panose="020B0609020204030204" pitchFamily="49" charset="0"/>
              </a:rPr>
              <a:t>(</a:t>
            </a:r>
            <a:r>
              <a:rPr lang="en-US" sz="1300" dirty="0">
                <a:solidFill>
                  <a:srgbClr val="A31515"/>
                </a:solidFill>
                <a:latin typeface="Consolas" panose="020B0609020204030204" pitchFamily="49" charset="0"/>
              </a:rPr>
              <a:t>$"Work 2 </a:t>
            </a:r>
            <a:r>
              <a:rPr lang="en-US" sz="1300" dirty="0">
                <a:solidFill>
                  <a:srgbClr val="000000"/>
                </a:solidFill>
                <a:latin typeface="Consolas" panose="020B0609020204030204" pitchFamily="49" charset="0"/>
              </a:rPr>
              <a:t>{</a:t>
            </a:r>
            <a:r>
              <a:rPr lang="en-US" sz="1300" dirty="0" err="1">
                <a:solidFill>
                  <a:srgbClr val="000000"/>
                </a:solidFill>
                <a:latin typeface="Consolas" panose="020B0609020204030204" pitchFamily="49" charset="0"/>
              </a:rPr>
              <a:t>workToDo</a:t>
            </a:r>
            <a:r>
              <a:rPr lang="en-US" sz="1300" dirty="0">
                <a:solidFill>
                  <a:srgbClr val="000000"/>
                </a:solidFill>
                <a:latin typeface="Consolas" panose="020B0609020204030204" pitchFamily="49" charset="0"/>
              </a:rPr>
              <a:t>}</a:t>
            </a:r>
            <a:r>
              <a:rPr lang="en-US" sz="1300" dirty="0">
                <a:solidFill>
                  <a:srgbClr val="A31515"/>
                </a:solidFill>
                <a:latin typeface="Consolas" panose="020B0609020204030204" pitchFamily="49" charset="0"/>
              </a:rPr>
              <a:t> in </a:t>
            </a:r>
            <a:r>
              <a:rPr lang="en-US" sz="1300" dirty="0">
                <a:solidFill>
                  <a:srgbClr val="000000"/>
                </a:solidFill>
                <a:latin typeface="Consolas" panose="020B0609020204030204" pitchFamily="49" charset="0"/>
              </a:rPr>
              <a:t>{hours}</a:t>
            </a:r>
            <a:r>
              <a:rPr lang="en-US" sz="1300" dirty="0">
                <a:solidFill>
                  <a:srgbClr val="A31515"/>
                </a:solidFill>
                <a:latin typeface="Consolas" panose="020B0609020204030204" pitchFamily="49" charset="0"/>
              </a:rPr>
              <a:t> hours"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822892"/>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AM_PPT_Template_Wide_20151008.pptx" id="{683D32AF-8936-4E63-813A-301B7F97FECE}" vid="{F35964D7-3956-431C-8474-EFC5B01B31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office/2006/metadata/properties"/>
    <ds:schemaRef ds:uri="http://purl.org/dc/dcmitype/"/>
    <ds:schemaRef ds:uri="http://purl.org/dc/elements/1.1/"/>
    <ds:schemaRef ds:uri="http://schemas.microsoft.com/sharepoint/v3"/>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EPAM_PPT_Template_Wide_20151008</Template>
  <TotalTime>3756</TotalTime>
  <Words>944</Words>
  <Application>Microsoft Office PowerPoint</Application>
  <PresentationFormat>Widescreen</PresentationFormat>
  <Paragraphs>207</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Consolas</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Delegates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Михаил Романов;Manikanta_Sami@epam.com</dc:creator>
  <cp:lastModifiedBy>Sampath Bingi</cp:lastModifiedBy>
  <cp:revision>92</cp:revision>
  <cp:lastPrinted>2014-07-09T13:30:36Z</cp:lastPrinted>
  <dcterms:created xsi:type="dcterms:W3CDTF">2015-12-12T11:08:01Z</dcterms:created>
  <dcterms:modified xsi:type="dcterms:W3CDTF">2018-08-01T12:43:02Z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