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5"/>
  </p:notesMasterIdLst>
  <p:handoutMasterIdLst>
    <p:handoutMasterId r:id="rId26"/>
  </p:handoutMasterIdLst>
  <p:sldIdLst>
    <p:sldId id="256" r:id="rId4"/>
    <p:sldId id="264" r:id="rId5"/>
    <p:sldId id="272" r:id="rId6"/>
    <p:sldId id="257" r:id="rId7"/>
    <p:sldId id="279" r:id="rId8"/>
    <p:sldId id="281" r:id="rId9"/>
    <p:sldId id="280" r:id="rId10"/>
    <p:sldId id="259" r:id="rId11"/>
    <p:sldId id="265" r:id="rId12"/>
    <p:sldId id="26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2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79024" autoAdjust="0"/>
  </p:normalViewPr>
  <p:slideViewPr>
    <p:cSldViewPr snapToGrid="0">
      <p:cViewPr varScale="1">
        <p:scale>
          <a:sx n="77" d="100"/>
          <a:sy n="77" d="100"/>
        </p:scale>
        <p:origin x="123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 are design principle?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I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 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concepts used to organize or arrange the structural elements of design.</a:t>
            </a:r>
          </a:p>
          <a:p>
            <a:endParaRPr lang="en-US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principles are sets of generally applicable laws, guidelines, human biases, and design considerations.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 used in architecting software.</a:t>
            </a:r>
          </a:p>
          <a:p>
            <a:endParaRPr lang="en-US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Need Design</a:t>
            </a:r>
            <a:r>
              <a:rPr lang="en-US" sz="9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principle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have requirement upfront.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changes as we go along.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should be supple(flexible), when requirement change code fit to change.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should not break.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Supple -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more flexible.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in SOLID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principle.</a:t>
            </a:r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LSP: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might end up having multiple interfaces.</a:t>
            </a:r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with single method- called as marker interfaces.</a:t>
            </a: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with LSP violation: get resolved by ISP?</a:t>
            </a: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“Abstraction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not designed but discovered by looking commonality in the code.”</a:t>
            </a: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only essential feature.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Encapsulation - Hiding</a:t>
            </a:r>
            <a:b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4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This is closely related to the </a:t>
            </a:r>
            <a:r>
              <a:rPr lang="en-IN" b="1" dirty="0"/>
              <a:t>Interface Segregation Principle </a:t>
            </a:r>
            <a:r>
              <a:rPr lang="en-IN" dirty="0"/>
              <a:t>in the sense that clients own the interfaces, so a client can talk to an abstraction because it owns the interface.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User Interface depends 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Business Logic, depends 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Data access or utilities or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9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 of object oriented design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 to make you more productive by making code more maintainable(Like encapsulation) but here focus is through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decomposition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decoupling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SOLID: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 framework/library.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technology bound.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concrete thing we can say it's SOLID. can't measure it. Never reach the goal, but you reach closer to closer.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 pattern.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Reaction to a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of specific code smells.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 to address complexity. – ex. code takes time to understand,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it works. Before you do the refactoring.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5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1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design principles are associated to Robert C Martin, who gathered them in "Agile Software Development: Principles, Patterns, and Practices". According to Robert Martin there are three important characteristics of a bad design that should be avoided: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Code Smells: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Rigidity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 Design is difficult to change. Talks of about code suppleness i.e. 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get a new requirement it's very difficult to meet that new requirement because the design is rigid.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Fragility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 Easy to break. 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ask a developer who is not familiar with that particular design to work in your code base, then things start falling apart.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Immobility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Difficult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reuse. Reuse is overrated. Being 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 to reuse a code base or part of the code base is sometimes very desirable, so if you can't do that you may have a problem.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Viscosity: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do the right thing.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Needless complexity: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Overdesign - also called Gold plating.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 of object oriented design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 to make you more productive by making code more maintainable(Like encapsulation) but here focus is through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decomposition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decoupling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SOLID: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 framework/library.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technology bound.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concrete thing we can say it's SOLID. can't measure it. Never reach the goal, but you reach closer to closer.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 pattern.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Reaction to a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of specific code smells.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 to address complexity. – ex. code takes time to understand,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it works. Before you do the refactoring.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4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Single responsibility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OCP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Extensibility Close for Modification.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LSP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How polymorphism should work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Interface should be designed.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Dependency Inversion Principle - Describes relationship between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types.</a:t>
            </a:r>
          </a:p>
          <a:p>
            <a:b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Nothing like importance in order,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i.e. which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 first.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 C. Martin or Uncle Bob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Initially 3 then he added 2 . No particular order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ing. </a:t>
            </a:r>
          </a:p>
          <a:p>
            <a:endParaRPr lang="en-US" sz="9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Colleague help to reorder so that it will spell SOLID.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SRP: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one thing and do well.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This is a well-known principle in software design, and we've known for decades that this works very well.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There's a very well-known example of a piece of technology that applies this particular principle and has been successful for decades, and that's </a:t>
            </a:r>
            <a:r>
              <a:rPr lang="en-IN" b="1" dirty="0"/>
              <a:t>Unix</a:t>
            </a:r>
            <a:r>
              <a:rPr lang="en-IN" dirty="0"/>
              <a:t>. So Unix is </a:t>
            </a:r>
            <a:r>
              <a:rPr lang="en-IN" b="1" dirty="0"/>
              <a:t>based on this principle of doing one thing and do it well</a:t>
            </a:r>
            <a:r>
              <a:rPr lang="en-IN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Now Unix is based on the command line, originally at least, so </a:t>
            </a:r>
            <a:r>
              <a:rPr lang="en-IN" b="1" dirty="0"/>
              <a:t>each thing that does something very well is small program, small command line, executable,</a:t>
            </a:r>
            <a:r>
              <a:rPr lang="en-IN" dirty="0"/>
              <a:t> and then Unix </a:t>
            </a:r>
            <a:r>
              <a:rPr lang="en-IN" b="1" dirty="0"/>
              <a:t>has a way to compose those executables into larger-scale programs</a:t>
            </a:r>
            <a:r>
              <a:rPr lang="en-IN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And the success of Unix is continued by the success of Linux these days.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so we know that there are examples of this principle leading to systems that are very stable and very long-lived.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C# examples.</a:t>
            </a: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Data access layer etc.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thing which is not supposed to do.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doing Logging.</a:t>
            </a:r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 - Each concrete class is very specific.</a:t>
            </a: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------------------------------------------------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 logging activity to some other class who will only look after logging activities.</a:t>
            </a:r>
          </a:p>
          <a:p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customer class can happily delegate the logging activity to the “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FileLogger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class and he can concentrate on customer related activities.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OCP: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-Extensibility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 Modification.</a:t>
            </a: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class i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production - client rely on the class.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no longer allowed to change that class.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Changing the behaviour will have ripple effect on other.</a:t>
            </a:r>
          </a:p>
          <a:p>
            <a:r>
              <a:rPr lang="en-I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for extensibility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means that anyone should be able to extend the class in order to redefine parts of its behaviour.</a:t>
            </a:r>
          </a:p>
          <a:p>
            <a:endParaRPr lang="en-IN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Motivational Poster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Like wise: When you extend you software you should not need to go and dig around in its internals to just change its behavior.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</a:t>
            </a:r>
            <a:r>
              <a:rPr lang="en-US" baseline="0" dirty="0"/>
              <a:t> to extension: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behavior can be added in the future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Closed to Modification: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Changes to source or binary code are not required.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3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Usecase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-we have to give discount to customer based on customer type.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a simple customer type property to the class. This property decided if this is a “Gold” or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“Silver” customer.</a:t>
            </a:r>
          </a:p>
          <a:p>
            <a:endParaRPr lang="en-IN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 we add a new customer type we need to go and add one more “IF” condition in the “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getDiscount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function,</a:t>
            </a:r>
            <a:endParaRPr lang="en-IN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MODIFYING” the current customer code for every change and every time we modify.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ensure that all the previous functionalities and connected clients are working as before.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MODIFYING” we go for “EXTENSION”.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a new customer type needs to be added, we create a new class.</a:t>
            </a:r>
          </a:p>
          <a:p>
            <a:endParaRPr lang="en-IN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in production – Have Profound impact on other, if you change.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class - Have behaviour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clients to it.</a:t>
            </a: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virtual keyword make it open for extensibility.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override on or more behaviour.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just need to test and check the new classes.</a:t>
            </a:r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this in .NET Framework.</a:t>
            </a:r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 a versions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I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X509certificate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– which is used to model how an X509Certificate works, they realized that it was only really able to deal with a very specific format of an X509Certificate and they couldn't really move the X509Certificate class forward.</a:t>
            </a: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that case they actually ended up creating a new class called </a:t>
            </a:r>
            <a:r>
              <a:rPr lang="en-I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X509Certificate2,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 the class that you would usually use to manipulate X509 certificates today.</a:t>
            </a: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– multiple version/copies</a:t>
            </a:r>
            <a:r>
              <a:rPr lang="en-I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introduce breaking changes client will get irritated.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in SOLID Principle.</a:t>
            </a:r>
            <a:b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Barbar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Liskov</a:t>
            </a:r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70s - in mathematical Greek language.</a:t>
            </a: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 c. Martin- Make it easy understandable</a:t>
            </a:r>
          </a:p>
          <a:p>
            <a:r>
              <a:rPr lang="en-I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Subtype must be “substitute able” for their base type.</a:t>
            </a:r>
          </a:p>
          <a:p>
            <a:endParaRPr lang="en-I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LISKOV principle says the parent should easily replace the child object.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and SOLID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Sampath Bingi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Single Responsible principle (SRP)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7189" y="856219"/>
            <a:ext cx="3986212" cy="342900"/>
          </a:xfrm>
        </p:spPr>
        <p:txBody>
          <a:bodyPr/>
          <a:lstStyle/>
          <a:p>
            <a:r>
              <a:rPr lang="en-US" dirty="0"/>
              <a:t>violation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BE9938-3C8D-40FF-8F1E-E901AA6CF39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800595" y="1199119"/>
            <a:ext cx="3986211" cy="348983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00597" y="856219"/>
            <a:ext cx="3993359" cy="3429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0F196A-FDCA-43F3-BB13-934B46E7C37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357188" y="1199118"/>
            <a:ext cx="3986212" cy="34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Software entities like classes, modules and functions should be open for extension but closed for modifications.</a:t>
            </a:r>
          </a:p>
          <a:p>
            <a:r>
              <a:rPr lang="en-US" sz="1200" dirty="0"/>
              <a:t>A class should have only one reason to change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/>
              <a:t>Open closed principle (OCP)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Image result for open closed principle">
            <a:extLst>
              <a:ext uri="{FF2B5EF4-FFF2-40B4-BE49-F238E27FC236}">
                <a16:creationId xmlns:a16="http://schemas.microsoft.com/office/drawing/2014/main" id="{9C480EC8-AD3A-4FC0-AF15-F8E9B58A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635" y="1079500"/>
            <a:ext cx="3207964" cy="320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6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closed principle (OCP)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7189" y="856219"/>
            <a:ext cx="3986212" cy="342900"/>
          </a:xfrm>
        </p:spPr>
        <p:txBody>
          <a:bodyPr/>
          <a:lstStyle/>
          <a:p>
            <a:r>
              <a:rPr lang="en-US" dirty="0"/>
              <a:t>violation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00597" y="856219"/>
            <a:ext cx="3993359" cy="3429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CA58237-6439-4141-B42A-06C44EB01CD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57189" y="1202289"/>
            <a:ext cx="3986212" cy="3482706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DA4D8A50-E576-49FC-B3C7-0972203F3C6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4800597" y="1199119"/>
            <a:ext cx="3986212" cy="34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Derived types must be completely substitutable for their base types.</a:t>
            </a:r>
          </a:p>
          <a:p>
            <a:r>
              <a:rPr lang="en-US" sz="1200" dirty="0"/>
              <a:t>Normal OOP inheritance</a:t>
            </a:r>
          </a:p>
          <a:p>
            <a:pPr lvl="1"/>
            <a:r>
              <a:rPr lang="en-US" sz="1200" dirty="0"/>
              <a:t>IS-A relationship</a:t>
            </a:r>
          </a:p>
          <a:p>
            <a:pPr lvl="1"/>
            <a:r>
              <a:rPr lang="en-US" sz="1200" dirty="0"/>
              <a:t>E.g. Dog is a kind of Animal</a:t>
            </a:r>
          </a:p>
          <a:p>
            <a:r>
              <a:rPr lang="en-US" sz="1200" dirty="0" err="1"/>
              <a:t>Liskov</a:t>
            </a:r>
            <a:r>
              <a:rPr lang="en-US" sz="1200" dirty="0"/>
              <a:t> Substitution inheritance</a:t>
            </a:r>
          </a:p>
          <a:p>
            <a:pPr lvl="1"/>
            <a:r>
              <a:rPr lang="en-US" sz="1200" dirty="0"/>
              <a:t>IS-SUBSTITUTABLE-FOR</a:t>
            </a:r>
          </a:p>
          <a:p>
            <a:pPr lvl="1"/>
            <a:r>
              <a:rPr lang="en-US" sz="1200" dirty="0"/>
              <a:t>E.g. Animal is substitutable for Dog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 err="1"/>
              <a:t>Liskov</a:t>
            </a:r>
            <a:r>
              <a:rPr lang="en-US" sz="1400" dirty="0"/>
              <a:t> substitution principle (LSP)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C08ACE51-D25F-4982-852E-9D3132FE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23" y="1250950"/>
            <a:ext cx="3054590" cy="28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2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Clients should not be forced to depend upon interfaces that they don't use.</a:t>
            </a:r>
          </a:p>
          <a:p>
            <a:r>
              <a:rPr lang="en-US" sz="1200" dirty="0"/>
              <a:t>Keep interfaces small, cohesive and focused.</a:t>
            </a:r>
          </a:p>
          <a:p>
            <a:r>
              <a:rPr lang="en-US" sz="1200" dirty="0"/>
              <a:t>ISP violates increasing in coupling and reducing the flexibility.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/>
              <a:t>Interface Segregation principle (ISP)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648337-4087-4C1D-8405-23712B045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99" y="1250950"/>
            <a:ext cx="3289116" cy="25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High-level modules should not depend on low-level modules. Both should depend on abstractions.</a:t>
            </a:r>
          </a:p>
          <a:p>
            <a:r>
              <a:rPr lang="en-US" sz="1200" dirty="0"/>
              <a:t>Abstractions should not depend on details. Details should depend on abstractions </a:t>
            </a:r>
          </a:p>
          <a:p>
            <a:r>
              <a:rPr lang="en-US" sz="1200" dirty="0"/>
              <a:t>The Dependency Injection pattern is an application/ implementation of this principle</a:t>
            </a:r>
          </a:p>
          <a:p>
            <a:r>
              <a:rPr lang="en-US" sz="1200" dirty="0"/>
              <a:t>Three Primary Techniques</a:t>
            </a:r>
          </a:p>
          <a:p>
            <a:pPr lvl="1"/>
            <a:r>
              <a:rPr lang="en-US" sz="1200" dirty="0"/>
              <a:t>Constructor Injection</a:t>
            </a:r>
          </a:p>
          <a:p>
            <a:pPr lvl="1"/>
            <a:r>
              <a:rPr lang="en-US" sz="1200" dirty="0"/>
              <a:t>Property Injection</a:t>
            </a:r>
          </a:p>
          <a:p>
            <a:pPr lvl="1"/>
            <a:r>
              <a:rPr lang="en-US" sz="1200" dirty="0"/>
              <a:t>Parameter Injection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/>
              <a:t>Dependency inversion principle (DIP)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1942A-3242-4918-9BBF-AE1F9D24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753" y="1250950"/>
            <a:ext cx="3123981" cy="23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Other Programming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DRY – Don’t Repeat Yourself</a:t>
            </a:r>
          </a:p>
          <a:p>
            <a:r>
              <a:rPr lang="en-US" sz="1200" dirty="0"/>
              <a:t>KISS – Keep it simple and stupid</a:t>
            </a:r>
          </a:p>
          <a:p>
            <a:r>
              <a:rPr lang="en-US" sz="1200" dirty="0"/>
              <a:t>YAGNI – You aren’t </a:t>
            </a:r>
            <a:r>
              <a:rPr lang="en-US" sz="1200" dirty="0" err="1"/>
              <a:t>gonna</a:t>
            </a:r>
            <a:r>
              <a:rPr lang="en-US" sz="1200" dirty="0"/>
              <a:t> need it</a:t>
            </a:r>
          </a:p>
        </p:txBody>
      </p:sp>
    </p:spTree>
    <p:extLst>
      <p:ext uri="{BB962C8B-B14F-4D97-AF65-F5344CB8AC3E}">
        <p14:creationId xmlns:p14="http://schemas.microsoft.com/office/powerpoint/2010/main" val="2273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Don’t Repeat Yourself (DRY)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Every piece of knowledge must have a single, unambiguous, authoritative representation within a system.</a:t>
            </a:r>
          </a:p>
          <a:p>
            <a:r>
              <a:rPr lang="en-US" sz="1200" dirty="0"/>
              <a:t>Violation of DRY : </a:t>
            </a:r>
          </a:p>
          <a:p>
            <a:pPr lvl="1"/>
            <a:r>
              <a:rPr lang="en-US" sz="1200" dirty="0"/>
              <a:t>Where a developer enjoy typing. Put lot of repeated codes.</a:t>
            </a:r>
          </a:p>
          <a:p>
            <a:r>
              <a:rPr lang="en-US" sz="1200" dirty="0"/>
              <a:t>Fix: </a:t>
            </a:r>
          </a:p>
          <a:p>
            <a:pPr lvl="1"/>
            <a:r>
              <a:rPr lang="en-US" sz="1200" dirty="0"/>
              <a:t>Use constants.</a:t>
            </a:r>
          </a:p>
          <a:p>
            <a:pPr lvl="1"/>
            <a:r>
              <a:rPr lang="en-US" sz="1200" dirty="0"/>
              <a:t>Move connection string to configuration file.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759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Keep It Simple and Stupid (KISS)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Most systems work best if they are kept simple rather than made complicated.</a:t>
            </a:r>
          </a:p>
          <a:p>
            <a:r>
              <a:rPr lang="en-US" sz="1200" dirty="0"/>
              <a:t>Programming language is for human to understand because computer only understand 0,1.</a:t>
            </a:r>
          </a:p>
          <a:p>
            <a:r>
              <a:rPr lang="en-US" sz="1200" dirty="0"/>
              <a:t>Keep your methods small, each method should never be more than 40-50 lines.</a:t>
            </a:r>
          </a:p>
          <a:p>
            <a:r>
              <a:rPr lang="en-US" sz="1200" dirty="0"/>
              <a:t>Each method should only solve one small problem, not many use cases.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721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You Aren’t </a:t>
            </a:r>
            <a:r>
              <a:rPr lang="en-US" sz="2400" dirty="0" err="1"/>
              <a:t>Gonna</a:t>
            </a:r>
            <a:r>
              <a:rPr lang="en-US" sz="2400" dirty="0"/>
              <a:t> Need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Always implement things when you actually need them, never when you just foresee that you need them.</a:t>
            </a:r>
          </a:p>
          <a:p>
            <a:r>
              <a:rPr lang="en-US" sz="1200" dirty="0"/>
              <a:t>Write the code which you need in the current situation.</a:t>
            </a:r>
          </a:p>
          <a:p>
            <a:r>
              <a:rPr lang="en-US" sz="1200" dirty="0"/>
              <a:t>Add your code logic for the present, don't think of what may be needed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532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Agenda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#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Principles definition and purpose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#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#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Programming principles : solid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Programming principles : other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 &amp;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0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Sampath Bingi</a:t>
            </a:r>
          </a:p>
        </p:txBody>
      </p:sp>
    </p:spTree>
    <p:extLst>
      <p:ext uri="{BB962C8B-B14F-4D97-AF65-F5344CB8AC3E}">
        <p14:creationId xmlns:p14="http://schemas.microsoft.com/office/powerpoint/2010/main" val="213879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Design principles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 Principles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Design Principles – is an idea of components structure that boosts particular attributes.</a:t>
            </a:r>
          </a:p>
          <a:p>
            <a:endParaRPr lang="en-US" sz="1200" dirty="0"/>
          </a:p>
          <a:p>
            <a:r>
              <a:rPr lang="en-US" sz="1200" dirty="0"/>
              <a:t>In other words, if your code just works, your reached lowest level of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 Principles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Design principles purpose is to avoid bad design characteristics:</a:t>
            </a:r>
          </a:p>
          <a:p>
            <a:pPr marL="342900" indent="-342900"/>
            <a:r>
              <a:rPr lang="en-US" sz="1200" b="1" dirty="0"/>
              <a:t>Rigidity</a:t>
            </a:r>
            <a:r>
              <a:rPr lang="en-US" sz="1200" dirty="0"/>
              <a:t> - It is hard to change because every change affects too many other parts of the system.</a:t>
            </a:r>
          </a:p>
          <a:p>
            <a:pPr marL="342900" indent="-342900"/>
            <a:r>
              <a:rPr lang="en-US" sz="1200" b="1" dirty="0"/>
              <a:t>Fragility</a:t>
            </a:r>
            <a:r>
              <a:rPr lang="en-US" sz="1200" dirty="0"/>
              <a:t> - When you make a change, unexpected  parts of the system break result is  you have to do impact analysis in whole project.  </a:t>
            </a:r>
          </a:p>
          <a:p>
            <a:pPr marL="342900" indent="-342900"/>
            <a:r>
              <a:rPr lang="en-US" sz="1200" b="1" dirty="0"/>
              <a:t>Immobility</a:t>
            </a:r>
            <a:r>
              <a:rPr lang="en-US" sz="1200" dirty="0"/>
              <a:t> - It is hard to reuse in another application because it cannot be extricate from the current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Programming principles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7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SOLID principles are the design principles that enable us to manage with most of the software design problems. </a:t>
            </a:r>
          </a:p>
          <a:p>
            <a:r>
              <a:rPr lang="en-US" sz="1200" dirty="0"/>
              <a:t>Robert C. Martin compiled these principles in the 1990s. </a:t>
            </a:r>
          </a:p>
          <a:p>
            <a:r>
              <a:rPr lang="en-US" sz="1200" dirty="0"/>
              <a:t>These principles provide us ways to move from tightly coupled code and little encapsulation to the desired results of loosely coupled and encapsulated real needs of a business properly. </a:t>
            </a:r>
          </a:p>
          <a:p>
            <a:r>
              <a:rPr lang="en-US" sz="1200" dirty="0"/>
              <a:t>SOLID is an acronym of the five principles.</a:t>
            </a:r>
          </a:p>
        </p:txBody>
      </p:sp>
    </p:spTree>
    <p:extLst>
      <p:ext uri="{BB962C8B-B14F-4D97-AF65-F5344CB8AC3E}">
        <p14:creationId xmlns:p14="http://schemas.microsoft.com/office/powerpoint/2010/main" val="302203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SOLID Principles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en-US" sz="1200" b="1" dirty="0"/>
              <a:t>S</a:t>
            </a:r>
            <a:r>
              <a:rPr lang="en-US" sz="1200" dirty="0"/>
              <a:t>ingle </a:t>
            </a:r>
            <a:r>
              <a:rPr lang="en-US" sz="1200" b="1" dirty="0"/>
              <a:t>R</a:t>
            </a:r>
            <a:r>
              <a:rPr lang="en-US" sz="1200" dirty="0"/>
              <a:t>esponsibility </a:t>
            </a:r>
            <a:r>
              <a:rPr lang="en-US" sz="1200" b="1" dirty="0"/>
              <a:t>P</a:t>
            </a:r>
            <a:r>
              <a:rPr lang="en-US" sz="1200" dirty="0"/>
              <a:t>rinciple</a:t>
            </a:r>
          </a:p>
          <a:p>
            <a:pPr marL="285750" indent="-285750"/>
            <a:r>
              <a:rPr lang="en-US" sz="1200" b="1" dirty="0"/>
              <a:t>O</a:t>
            </a:r>
            <a:r>
              <a:rPr lang="en-US" sz="1200" dirty="0"/>
              <a:t>pen/</a:t>
            </a:r>
            <a:r>
              <a:rPr lang="en-US" sz="1200" b="1" dirty="0"/>
              <a:t>C</a:t>
            </a:r>
            <a:r>
              <a:rPr lang="en-US" sz="1200" dirty="0"/>
              <a:t>losed </a:t>
            </a:r>
            <a:r>
              <a:rPr lang="en-US" sz="1200" b="1" dirty="0"/>
              <a:t>P</a:t>
            </a:r>
            <a:r>
              <a:rPr lang="en-US" sz="1200" dirty="0"/>
              <a:t>rinciple</a:t>
            </a:r>
          </a:p>
          <a:p>
            <a:pPr marL="285750" indent="-285750"/>
            <a:r>
              <a:rPr lang="en-US" sz="1200" b="1" dirty="0" err="1"/>
              <a:t>L</a:t>
            </a:r>
            <a:r>
              <a:rPr lang="en-US" sz="1200" dirty="0" err="1"/>
              <a:t>iskov</a:t>
            </a:r>
            <a:r>
              <a:rPr lang="en-US" sz="1200" dirty="0"/>
              <a:t> </a:t>
            </a:r>
            <a:r>
              <a:rPr lang="en-US" sz="1200" b="1" dirty="0"/>
              <a:t>S</a:t>
            </a:r>
            <a:r>
              <a:rPr lang="en-US" sz="1200" dirty="0"/>
              <a:t>ubstitution </a:t>
            </a:r>
            <a:r>
              <a:rPr lang="en-US" sz="1200" b="1" dirty="0"/>
              <a:t>P</a:t>
            </a:r>
            <a:r>
              <a:rPr lang="en-US" sz="1200" dirty="0"/>
              <a:t>rinciple</a:t>
            </a:r>
          </a:p>
          <a:p>
            <a:pPr marL="285750" indent="-285750"/>
            <a:r>
              <a:rPr lang="en-US" sz="1200" b="1" dirty="0"/>
              <a:t>I</a:t>
            </a:r>
            <a:r>
              <a:rPr lang="en-US" sz="1200" dirty="0"/>
              <a:t>nterface </a:t>
            </a:r>
            <a:r>
              <a:rPr lang="en-US" sz="1200" b="1" dirty="0"/>
              <a:t>S</a:t>
            </a:r>
            <a:r>
              <a:rPr lang="en-US" sz="1200" dirty="0"/>
              <a:t>egregation </a:t>
            </a:r>
            <a:r>
              <a:rPr lang="en-US" sz="1200" b="1" dirty="0"/>
              <a:t>P</a:t>
            </a:r>
            <a:r>
              <a:rPr lang="en-US" sz="1200" dirty="0"/>
              <a:t>rinciple</a:t>
            </a:r>
          </a:p>
          <a:p>
            <a:pPr marL="285750" indent="-285750"/>
            <a:r>
              <a:rPr lang="en-US" sz="1200" b="1" dirty="0"/>
              <a:t>D</a:t>
            </a:r>
            <a:r>
              <a:rPr lang="en-US" sz="1200" dirty="0"/>
              <a:t>ependency </a:t>
            </a:r>
            <a:r>
              <a:rPr lang="en-US" sz="1200" b="1" dirty="0"/>
              <a:t>I</a:t>
            </a:r>
            <a:r>
              <a:rPr lang="en-US" sz="1200" dirty="0"/>
              <a:t>nversion </a:t>
            </a:r>
            <a:r>
              <a:rPr lang="en-US" sz="1200" b="1" dirty="0"/>
              <a:t>P</a:t>
            </a:r>
            <a:r>
              <a:rPr lang="en-US" sz="1200" dirty="0"/>
              <a:t>rinciple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59A5FEB5-B31F-4C69-BD50-DD1DCED03280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979870"/>
            <a:ext cx="2547937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200" dirty="0"/>
              <a:t>Every module or class should have responsibility over a single part of the functionality provided by the software, and that responsibility should be entirely encapsulated by the class.</a:t>
            </a:r>
          </a:p>
          <a:p>
            <a:r>
              <a:rPr lang="en-US" sz="1200" dirty="0"/>
              <a:t>A class should have only one reason to change</a:t>
            </a:r>
          </a:p>
          <a:p>
            <a:r>
              <a:rPr lang="en-US" sz="1200" dirty="0"/>
              <a:t>Low coupling and High cohesion.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/>
              <a:t>Single Responsible principle (SRP)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single responsibility principle">
            <a:extLst>
              <a:ext uri="{FF2B5EF4-FFF2-40B4-BE49-F238E27FC236}">
                <a16:creationId xmlns:a16="http://schemas.microsoft.com/office/drawing/2014/main" id="{EBB80A6C-05EC-407C-A371-22AD898F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23" y="1250950"/>
            <a:ext cx="2936077" cy="232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225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398</TotalTime>
  <Words>1649</Words>
  <Application>Microsoft Office PowerPoint</Application>
  <PresentationFormat>On-screen Show (16:9)</PresentationFormat>
  <Paragraphs>256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Design Principles and SOLID</vt:lpstr>
      <vt:lpstr>Agenda</vt:lpstr>
      <vt:lpstr>Design principles</vt:lpstr>
      <vt:lpstr>Design Principles Definition</vt:lpstr>
      <vt:lpstr>Design Principles Purpose</vt:lpstr>
      <vt:lpstr>Programming principles</vt:lpstr>
      <vt:lpstr>SOLID Principles</vt:lpstr>
      <vt:lpstr>SOLID Principles</vt:lpstr>
      <vt:lpstr>PowerPoint Presentation</vt:lpstr>
      <vt:lpstr>Single Responsible principle (SRP)</vt:lpstr>
      <vt:lpstr>PowerPoint Presentation</vt:lpstr>
      <vt:lpstr>Open closed principle (OCP)</vt:lpstr>
      <vt:lpstr>PowerPoint Presentation</vt:lpstr>
      <vt:lpstr>PowerPoint Presentation</vt:lpstr>
      <vt:lpstr>PowerPoint Presentation</vt:lpstr>
      <vt:lpstr>Other Programming Principles</vt:lpstr>
      <vt:lpstr>Don’t Repeat Yourself (DRY)</vt:lpstr>
      <vt:lpstr>Keep It Simple and Stupid (KISS)</vt:lpstr>
      <vt:lpstr>You Aren’t Gonna Need It</vt:lpstr>
      <vt:lpstr>Q &amp; A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Sampath Bingi</cp:lastModifiedBy>
  <cp:revision>67</cp:revision>
  <dcterms:created xsi:type="dcterms:W3CDTF">2018-01-26T19:23:30Z</dcterms:created>
  <dcterms:modified xsi:type="dcterms:W3CDTF">2018-09-05T16:15:43Z</dcterms:modified>
</cp:coreProperties>
</file>