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54"/>
  </p:notesMasterIdLst>
  <p:handoutMasterIdLst>
    <p:handoutMasterId r:id="rId55"/>
  </p:handoutMasterIdLst>
  <p:sldIdLst>
    <p:sldId id="448" r:id="rId5"/>
    <p:sldId id="470" r:id="rId6"/>
    <p:sldId id="508" r:id="rId7"/>
    <p:sldId id="468" r:id="rId8"/>
    <p:sldId id="509" r:id="rId9"/>
    <p:sldId id="510" r:id="rId10"/>
    <p:sldId id="511" r:id="rId11"/>
    <p:sldId id="514" r:id="rId12"/>
    <p:sldId id="518" r:id="rId13"/>
    <p:sldId id="517" r:id="rId14"/>
    <p:sldId id="515" r:id="rId15"/>
    <p:sldId id="513" r:id="rId16"/>
    <p:sldId id="516" r:id="rId17"/>
    <p:sldId id="512" r:id="rId18"/>
    <p:sldId id="471" r:id="rId19"/>
    <p:sldId id="472" r:id="rId20"/>
    <p:sldId id="490" r:id="rId21"/>
    <p:sldId id="474" r:id="rId22"/>
    <p:sldId id="475" r:id="rId23"/>
    <p:sldId id="494" r:id="rId24"/>
    <p:sldId id="482" r:id="rId25"/>
    <p:sldId id="481" r:id="rId26"/>
    <p:sldId id="495" r:id="rId27"/>
    <p:sldId id="483" r:id="rId28"/>
    <p:sldId id="496" r:id="rId29"/>
    <p:sldId id="484" r:id="rId30"/>
    <p:sldId id="503" r:id="rId31"/>
    <p:sldId id="504" r:id="rId32"/>
    <p:sldId id="476" r:id="rId33"/>
    <p:sldId id="497" r:id="rId34"/>
    <p:sldId id="491" r:id="rId35"/>
    <p:sldId id="485" r:id="rId36"/>
    <p:sldId id="486" r:id="rId37"/>
    <p:sldId id="498" r:id="rId38"/>
    <p:sldId id="499" r:id="rId39"/>
    <p:sldId id="488" r:id="rId40"/>
    <p:sldId id="477" r:id="rId41"/>
    <p:sldId id="478" r:id="rId42"/>
    <p:sldId id="479" r:id="rId43"/>
    <p:sldId id="480" r:id="rId44"/>
    <p:sldId id="493" r:id="rId45"/>
    <p:sldId id="500" r:id="rId46"/>
    <p:sldId id="492" r:id="rId47"/>
    <p:sldId id="501" r:id="rId48"/>
    <p:sldId id="489" r:id="rId49"/>
    <p:sldId id="502" r:id="rId50"/>
    <p:sldId id="506" r:id="rId51"/>
    <p:sldId id="507" r:id="rId52"/>
    <p:sldId id="452" r:id="rId5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63919" autoAdjust="0"/>
  </p:normalViewPr>
  <p:slideViewPr>
    <p:cSldViewPr snapToGrid="0">
      <p:cViewPr varScale="1">
        <p:scale>
          <a:sx n="72" d="100"/>
          <a:sy n="72" d="100"/>
        </p:scale>
        <p:origin x="1254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09-Jan-18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09-Jan-18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https://api.jquery.com/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https://j11y.io/jquery/</a:t>
            </a:r>
          </a:p>
          <a:p>
            <a:r>
              <a:rPr lang="en-US" dirty="0" smtClean="0"/>
              <a:t>https://api.jquery.com/category/events/ -- </a:t>
            </a:r>
            <a:r>
              <a:rPr lang="en-US" dirty="0" err="1" smtClean="0"/>
              <a:t>jquery</a:t>
            </a:r>
            <a:r>
              <a:rPr lang="en-US" dirty="0" smtClean="0"/>
              <a:t> shortcut events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 event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events the old-fashioned way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shortcut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Click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Change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mouse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hover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live() removed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jQuery 1.9, die() used to remove the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Delegate() added as an advantage to live()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.delegate() works for dynamically added elements, undelegated() is used to remove the delegate events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On() added in 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1.7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$(‘#test’).off() removes all events, $(‘test’).off(‘click’) removes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(click) event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https://j11y.io/jquery/</a:t>
            </a:r>
          </a:p>
          <a:p>
            <a:r>
              <a:rPr lang="en-US" dirty="0" smtClean="0"/>
              <a:t>https://api.jquery.com/category/events/ -- </a:t>
            </a:r>
            <a:r>
              <a:rPr lang="en-US" dirty="0" err="1" smtClean="0"/>
              <a:t>jquery</a:t>
            </a:r>
            <a:r>
              <a:rPr lang="en-US" dirty="0" smtClean="0"/>
              <a:t> shortcut events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 event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events the old-fashioned way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shortcut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Click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Change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mouse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hover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live() removed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jQuery 1.9, die() used to remove the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Delegate() added as an advantage to live()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.delegate() works for dynamically added elements, undelegated() is used to remove the delegate events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On() added in 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1.7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$(‘#test’).off() removes all events, $(‘test’).off(‘click’) removes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(click) event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https://j11y.io/jquery/</a:t>
            </a:r>
          </a:p>
          <a:p>
            <a:r>
              <a:rPr lang="en-US" dirty="0" smtClean="0"/>
              <a:t>https://api.jquery.com/category/events/ -- </a:t>
            </a:r>
            <a:r>
              <a:rPr lang="en-US" dirty="0" err="1" smtClean="0"/>
              <a:t>jquery</a:t>
            </a:r>
            <a:r>
              <a:rPr lang="en-US" dirty="0" smtClean="0"/>
              <a:t> shortcut events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 event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events the old-fashioned way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shortcut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Click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Change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mouse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hover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live() removed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jQuery 1.9, die() used to remove the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Delegate() added as an advantage to live()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.delegate() works for dynamically added elements, undelegated() is used to remove the delegate events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On() added in 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1.7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$(‘#test’).off() removes all events, $(‘test’).off(‘click’) removes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(click) event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2" r:id="rId4"/>
    <p:sldLayoutId id="2147483754" r:id="rId5"/>
    <p:sldLayoutId id="2147483755" r:id="rId6"/>
    <p:sldLayoutId id="2147483757" r:id="rId7"/>
    <p:sldLayoutId id="2147483711" r:id="rId8"/>
    <p:sldLayoutId id="2147483749" r:id="rId9"/>
    <p:sldLayoutId id="2147483766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jquery/3.2.1/jquery.min.js" TargetMode="External"/><Relationship Id="rId2" Type="http://schemas.openxmlformats.org/officeDocument/2006/relationships/hyperlink" Target="https://code.jquery.com/jquery-3.2.1.min.js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s://ajax.aspnetcdn.com/ajax/jQuery/jquery-3.2.1.min.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ylindley.com/jqueryselecto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0399" y="2405315"/>
            <a:ext cx="6910388" cy="586314"/>
          </a:xfrm>
        </p:spPr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705913"/>
            <a:ext cx="6488113" cy="284693"/>
          </a:xfrm>
        </p:spPr>
        <p:txBody>
          <a:bodyPr/>
          <a:lstStyle/>
          <a:p>
            <a:r>
              <a:rPr lang="en-US" dirty="0" smtClean="0"/>
              <a:t>SAMPATH KUMAR BINGI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February, 2018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660399" y="1252421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.on()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.on() function can be used in place of live() and delegate()</a:t>
            </a:r>
          </a:p>
          <a:p>
            <a:r>
              <a:rPr lang="en-US" dirty="0" smtClean="0"/>
              <a:t>Works when new objects are added into the DOM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MyTable</a:t>
            </a:r>
            <a:r>
              <a:rPr lang="en-US" dirty="0" smtClean="0"/>
              <a:t> </a:t>
            </a:r>
            <a:r>
              <a:rPr lang="en-US" dirty="0" err="1" smtClean="0"/>
              <a:t>tbody</a:t>
            </a:r>
            <a:r>
              <a:rPr lang="en-US" dirty="0" smtClean="0"/>
              <a:t>’).on(‘click’, ’</a:t>
            </a:r>
            <a:r>
              <a:rPr lang="en-US" dirty="0" err="1" smtClean="0"/>
              <a:t>tr</a:t>
            </a:r>
            <a:r>
              <a:rPr lang="en-US" dirty="0" smtClean="0"/>
              <a:t>’, function(event) { /*some code*/ } );</a:t>
            </a:r>
          </a:p>
          <a:p>
            <a:r>
              <a:rPr lang="en-US" dirty="0"/>
              <a:t>.on() allows multiple events to be bound to one or more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Multiple events and handlers can be defined in on() using a map: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7" y="2971798"/>
            <a:ext cx="5140742" cy="13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parts of a page to be updated</a:t>
            </a:r>
          </a:p>
          <a:p>
            <a:r>
              <a:rPr lang="en-US" dirty="0" smtClean="0"/>
              <a:t>Cross-Browser support, Simple API</a:t>
            </a:r>
          </a:p>
          <a:p>
            <a:r>
              <a:rPr lang="en-US" dirty="0" smtClean="0"/>
              <a:t>Get and Post methods supported</a:t>
            </a:r>
          </a:p>
          <a:p>
            <a:r>
              <a:rPr lang="en-US" dirty="0" smtClean="0"/>
              <a:t>Load JSON, XML, HTML or even scripts</a:t>
            </a:r>
          </a:p>
          <a:p>
            <a:r>
              <a:rPr lang="en-US" dirty="0" smtClean="0"/>
              <a:t>jQuery ajax function works with REST APIs, Web services and more</a:t>
            </a:r>
          </a:p>
          <a:p>
            <a:r>
              <a:rPr lang="en-US" dirty="0" smtClean="0"/>
              <a:t>jQuery Ajax function</a:t>
            </a:r>
          </a:p>
          <a:p>
            <a:pPr lvl="1"/>
            <a:r>
              <a:rPr lang="en-US" dirty="0" smtClean="0"/>
              <a:t>.load() : Loads HTML data from the server</a:t>
            </a:r>
          </a:p>
          <a:p>
            <a:pPr lvl="1"/>
            <a:r>
              <a:rPr lang="en-US" dirty="0" smtClean="0"/>
              <a:t>$.get() and $.post() : Get raw data from the server</a:t>
            </a:r>
          </a:p>
          <a:p>
            <a:pPr lvl="1"/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() : Get/Post and return JSON</a:t>
            </a:r>
          </a:p>
          <a:p>
            <a:pPr lvl="1"/>
            <a:r>
              <a:rPr lang="en-US" dirty="0" smtClean="0"/>
              <a:t>$.ajax() : Provides core functionality</a:t>
            </a: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Plugins</a:t>
            </a:r>
          </a:p>
          <a:p>
            <a:pPr lvl="1"/>
            <a:r>
              <a:rPr lang="en-US" dirty="0" smtClean="0"/>
              <a:t>Filters, </a:t>
            </a:r>
            <a:r>
              <a:rPr lang="en-US" dirty="0" smtClean="0"/>
              <a:t>Overlays, </a:t>
            </a:r>
            <a:r>
              <a:rPr lang="en-US" dirty="0" smtClean="0"/>
              <a:t>Tooltips, </a:t>
            </a:r>
            <a:r>
              <a:rPr lang="en-US" dirty="0" smtClean="0"/>
              <a:t>Zoom, </a:t>
            </a:r>
            <a:r>
              <a:rPr lang="en-US" dirty="0" smtClean="0"/>
              <a:t>Lazy load, </a:t>
            </a:r>
            <a:r>
              <a:rPr lang="en-US" dirty="0" smtClean="0"/>
              <a:t>Rounded corners , Slideshows</a:t>
            </a:r>
          </a:p>
          <a:p>
            <a:r>
              <a:rPr lang="en-US" dirty="0" smtClean="0"/>
              <a:t>Forms plugins</a:t>
            </a:r>
          </a:p>
          <a:p>
            <a:pPr lvl="1"/>
            <a:r>
              <a:rPr lang="en-US" dirty="0" smtClean="0"/>
              <a:t>Auto Complete, Auto tab, jQuery UI, Masked Input, Max length, Validation, Wizard</a:t>
            </a:r>
            <a:endParaRPr lang="en-US" dirty="0" smtClean="0"/>
          </a:p>
          <a:p>
            <a:r>
              <a:rPr lang="en-US" dirty="0" smtClean="0"/>
              <a:t>Social Plugins</a:t>
            </a:r>
          </a:p>
          <a:p>
            <a:pPr lvl="1"/>
            <a:r>
              <a:rPr lang="en-US" dirty="0" err="1" smtClean="0"/>
              <a:t>Youtube</a:t>
            </a:r>
            <a:r>
              <a:rPr lang="en-US" dirty="0" smtClean="0"/>
              <a:t>, Twitter, Facebook</a:t>
            </a:r>
          </a:p>
          <a:p>
            <a:r>
              <a:rPr lang="en-US" dirty="0" smtClean="0"/>
              <a:t>Other Plugins</a:t>
            </a:r>
          </a:p>
          <a:p>
            <a:pPr lvl="1"/>
            <a:r>
              <a:rPr lang="en-US" dirty="0" smtClean="0"/>
              <a:t>Activity Indicator, Countdown timer, List navigation, Notifications, popups, Tooltips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Useful Tips and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selectors and DOM manipulations in $.each() function, rather create a string with local variables and update the DOM outside the $.each()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VERSIONS OF HTML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465760"/>
              </p:ext>
            </p:extLst>
          </p:nvPr>
        </p:nvGraphicFramePr>
        <p:xfrm>
          <a:off x="924674" y="945224"/>
          <a:ext cx="7294651" cy="342129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5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7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21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6083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YEAR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NEW FEATURES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083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1991  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HTML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083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1993 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HTML+ 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083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1995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HTML 2.0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1997 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HTML 3.2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5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1999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HTML 4.01 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Strict, Transitional</a:t>
                      </a:r>
                      <a:r>
                        <a:rPr lang="en-US" sz="1400" kern="1200" baseline="0" dirty="0" smtClean="0"/>
                        <a:t> and Frameset are introduced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27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 and audio elements, 2D/3D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graphics, Local storage and Local SQL database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8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DIFFERENCE BETWEEN HTML4 AND 5</a:t>
            </a:r>
            <a:endParaRPr lang="en-US" sz="2000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466164"/>
              </p:ext>
            </p:extLst>
          </p:nvPr>
        </p:nvGraphicFramePr>
        <p:xfrm>
          <a:off x="377163" y="864139"/>
          <a:ext cx="8222306" cy="357555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1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1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911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</a:t>
                      </a:r>
                      <a:endParaRPr lang="en-US" sz="1500" dirty="0"/>
                    </a:p>
                  </a:txBody>
                  <a:tcPr marL="128248" marR="128248" marT="48093" marB="4809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</a:t>
                      </a:r>
                    </a:p>
                  </a:txBody>
                  <a:tcPr marL="128248" marR="128248" marT="48093" marB="48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74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</a:t>
                      </a:r>
                      <a:r>
                        <a:rPr lang="en-US" sz="1500" baseline="0" dirty="0" smtClean="0"/>
                        <a:t> uses common structures like headers, footers.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 uses new structures such as drag, drop and much more.</a:t>
                      </a:r>
                      <a:endParaRPr lang="en-US" sz="1500" dirty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 cannot embed video or audio directly and makes use of flash player for it.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 can contain embedded video and audio without using flash player.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 cannot handle inaccurate syntax.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 is capable of handling inaccurate syntax.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 has traditional API’s which does not include canvas and content editable API’s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 introduced many new API’s which facilitate flexibility of web pages.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 HTML4, local</a:t>
                      </a:r>
                      <a:r>
                        <a:rPr lang="en-US" sz="1500" baseline="0" dirty="0" smtClean="0"/>
                        <a:t> storage is not possible and tags that can handle only one dimension are present.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In HTML5, new tags and new features like local storage and local</a:t>
                      </a:r>
                      <a:r>
                        <a:rPr lang="en-US" sz="1500" baseline="0" dirty="0" smtClean="0"/>
                        <a:t> SQL database are enhanced.</a:t>
                      </a:r>
                      <a:endParaRPr lang="en-US" sz="1500" dirty="0" smtClean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924674"/>
            <a:ext cx="1560904" cy="3584223"/>
          </a:xfrm>
        </p:spPr>
        <p:txBody>
          <a:bodyPr/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&lt;audio&gt;</a:t>
            </a:r>
          </a:p>
          <a:p>
            <a:r>
              <a:rPr lang="en-US" dirty="0"/>
              <a:t>&lt;canvas&gt;</a:t>
            </a:r>
          </a:p>
          <a:p>
            <a:r>
              <a:rPr lang="en-US" dirty="0"/>
              <a:t>&lt;command&gt;</a:t>
            </a:r>
          </a:p>
          <a:p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r>
              <a:rPr lang="en-US" dirty="0"/>
              <a:t>&lt;details&gt;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NEW ELEMENTS IN HTML5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4098" y="924668"/>
            <a:ext cx="1560904" cy="358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&lt;embed&gt;</a:t>
            </a:r>
          </a:p>
          <a:p>
            <a:r>
              <a:rPr lang="en-IN" dirty="0"/>
              <a:t>&lt;</a:t>
            </a:r>
            <a:r>
              <a:rPr lang="en-IN" dirty="0" err="1"/>
              <a:t>figcaption</a:t>
            </a:r>
            <a:r>
              <a:rPr lang="en-IN" dirty="0"/>
              <a:t>&gt;</a:t>
            </a:r>
          </a:p>
          <a:p>
            <a:r>
              <a:rPr lang="en-IN" dirty="0"/>
              <a:t>&lt;figure&gt;</a:t>
            </a:r>
          </a:p>
          <a:p>
            <a:r>
              <a:rPr lang="en-IN" dirty="0"/>
              <a:t>&lt;footer&gt;</a:t>
            </a:r>
          </a:p>
          <a:p>
            <a:r>
              <a:rPr lang="en-IN" dirty="0"/>
              <a:t>&lt;header&gt;</a:t>
            </a:r>
          </a:p>
          <a:p>
            <a:r>
              <a:rPr lang="en-IN" dirty="0"/>
              <a:t>&lt;</a:t>
            </a:r>
            <a:r>
              <a:rPr lang="en-IN" dirty="0" err="1"/>
              <a:t>hgroup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keygen</a:t>
            </a:r>
            <a:r>
              <a:rPr lang="en-IN" dirty="0"/>
              <a:t>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43075" y="965762"/>
            <a:ext cx="1560904" cy="358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&lt;mark&gt;</a:t>
            </a:r>
          </a:p>
          <a:p>
            <a:r>
              <a:rPr lang="en-IN" dirty="0"/>
              <a:t>&lt;meter&gt;</a:t>
            </a:r>
          </a:p>
          <a:p>
            <a:r>
              <a:rPr lang="en-IN" dirty="0"/>
              <a:t>&lt;</a:t>
            </a:r>
            <a:r>
              <a:rPr lang="en-IN" dirty="0" err="1"/>
              <a:t>nav</a:t>
            </a:r>
            <a:r>
              <a:rPr lang="en-IN" dirty="0"/>
              <a:t>&gt;</a:t>
            </a:r>
          </a:p>
          <a:p>
            <a:r>
              <a:rPr lang="en-IN" dirty="0"/>
              <a:t>&lt;output&gt;</a:t>
            </a:r>
          </a:p>
          <a:p>
            <a:r>
              <a:rPr lang="en-IN" dirty="0"/>
              <a:t>&lt;progress&gt;</a:t>
            </a:r>
          </a:p>
          <a:p>
            <a:r>
              <a:rPr lang="en-IN" dirty="0"/>
              <a:t>&lt;</a:t>
            </a:r>
            <a:r>
              <a:rPr lang="en-IN" dirty="0" err="1"/>
              <a:t>rp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rt</a:t>
            </a:r>
            <a:r>
              <a:rPr lang="en-IN" dirty="0"/>
              <a:t>&gt;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810" y="934942"/>
            <a:ext cx="1560904" cy="358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&lt;ruby&gt;</a:t>
            </a:r>
          </a:p>
          <a:p>
            <a:r>
              <a:rPr lang="en-IN" dirty="0"/>
              <a:t>&lt;section&gt;</a:t>
            </a:r>
          </a:p>
          <a:p>
            <a:r>
              <a:rPr lang="en-IN" dirty="0"/>
              <a:t>&lt;source&gt;</a:t>
            </a:r>
          </a:p>
          <a:p>
            <a:r>
              <a:rPr lang="en-IN" dirty="0"/>
              <a:t>&lt;summary&gt;</a:t>
            </a:r>
          </a:p>
          <a:p>
            <a:r>
              <a:rPr lang="en-IN" dirty="0"/>
              <a:t>&lt;time&gt;</a:t>
            </a:r>
          </a:p>
          <a:p>
            <a:r>
              <a:rPr lang="en-IN" dirty="0"/>
              <a:t>&lt;video&gt;</a:t>
            </a:r>
          </a:p>
          <a:p>
            <a:r>
              <a:rPr lang="en-IN" dirty="0"/>
              <a:t>&lt;</a:t>
            </a:r>
            <a:r>
              <a:rPr lang="en-IN" dirty="0" err="1"/>
              <a:t>wbr</a:t>
            </a:r>
            <a:r>
              <a:rPr lang="en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5021" y="955496"/>
            <a:ext cx="3472664" cy="357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90681" y="1079898"/>
            <a:ext cx="3202643" cy="3383280"/>
          </a:xfrm>
        </p:spPr>
        <p:txBody>
          <a:bodyPr>
            <a:noAutofit/>
          </a:bodyPr>
          <a:lstStyle/>
          <a:p>
            <a:r>
              <a:rPr lang="en-IN" sz="1400" dirty="0" smtClean="0"/>
              <a:t>&lt;header&gt;</a:t>
            </a:r>
          </a:p>
          <a:p>
            <a:r>
              <a:rPr lang="en-IN" sz="1400" dirty="0" smtClean="0"/>
              <a:t>&lt;</a:t>
            </a:r>
            <a:r>
              <a:rPr lang="en-IN" sz="1400" dirty="0" err="1" smtClean="0"/>
              <a:t>nav</a:t>
            </a:r>
            <a:r>
              <a:rPr lang="en-IN" sz="1400" dirty="0" smtClean="0"/>
              <a:t>&gt;</a:t>
            </a:r>
          </a:p>
          <a:p>
            <a:r>
              <a:rPr lang="en-IN" sz="1400" dirty="0" smtClean="0"/>
              <a:t>&lt;section&gt;</a:t>
            </a:r>
          </a:p>
          <a:p>
            <a:r>
              <a:rPr lang="en-IN" sz="1400" dirty="0" smtClean="0"/>
              <a:t>&lt;article&gt;</a:t>
            </a:r>
          </a:p>
          <a:p>
            <a:r>
              <a:rPr lang="en-IN" sz="1400" dirty="0" smtClean="0"/>
              <a:t>&lt;aside&gt;</a:t>
            </a:r>
          </a:p>
          <a:p>
            <a:r>
              <a:rPr lang="en-IN" sz="1400" dirty="0" smtClean="0"/>
              <a:t>&lt;</a:t>
            </a:r>
            <a:r>
              <a:rPr lang="en-IN" sz="1400" dirty="0" err="1" smtClean="0"/>
              <a:t>figcaption</a:t>
            </a:r>
            <a:r>
              <a:rPr lang="en-IN" sz="1400" dirty="0" smtClean="0"/>
              <a:t>&gt;</a:t>
            </a:r>
          </a:p>
          <a:p>
            <a:r>
              <a:rPr lang="en-IN" sz="1400" dirty="0" smtClean="0"/>
              <a:t>&lt;figure&gt;</a:t>
            </a:r>
          </a:p>
          <a:p>
            <a:r>
              <a:rPr lang="en-IN" sz="1400" dirty="0" smtClean="0"/>
              <a:t>&lt;address&gt;</a:t>
            </a:r>
          </a:p>
          <a:p>
            <a:r>
              <a:rPr lang="en-IN" sz="1400" dirty="0" smtClean="0"/>
              <a:t>&lt;footer&gt;</a:t>
            </a:r>
            <a:endParaRPr lang="en-IN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HTML5 SEMANTIC ELEMENTS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87761" y="1037689"/>
            <a:ext cx="3287730" cy="493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header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7761" y="1541997"/>
            <a:ext cx="3287730" cy="493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nav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87762" y="2043683"/>
            <a:ext cx="2125038" cy="968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section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12799" y="2043682"/>
            <a:ext cx="1162692" cy="19033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aside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87761" y="3012074"/>
            <a:ext cx="2125038" cy="9349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article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87761" y="3954676"/>
            <a:ext cx="3287730" cy="493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footer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1086" y="1402519"/>
            <a:ext cx="1036922" cy="3147325"/>
          </a:xfrm>
        </p:spPr>
        <p:txBody>
          <a:bodyPr>
            <a:normAutofit/>
          </a:bodyPr>
          <a:lstStyle/>
          <a:p>
            <a:r>
              <a:rPr lang="en-IN" dirty="0" smtClean="0"/>
              <a:t>Range </a:t>
            </a:r>
            <a:endParaRPr lang="en-IN" dirty="0"/>
          </a:p>
          <a:p>
            <a:r>
              <a:rPr lang="en-IN" dirty="0" smtClean="0"/>
              <a:t>Search </a:t>
            </a:r>
            <a:endParaRPr lang="en-IN" dirty="0"/>
          </a:p>
          <a:p>
            <a:r>
              <a:rPr lang="en-IN" dirty="0" smtClean="0"/>
              <a:t>Tel </a:t>
            </a:r>
            <a:endParaRPr lang="en-IN" dirty="0"/>
          </a:p>
          <a:p>
            <a:r>
              <a:rPr lang="en-IN" dirty="0" smtClean="0"/>
              <a:t>Time </a:t>
            </a:r>
            <a:endParaRPr lang="en-IN" dirty="0"/>
          </a:p>
          <a:p>
            <a:r>
              <a:rPr lang="en-IN" dirty="0" smtClean="0"/>
              <a:t>Week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NEW INPUT TYPES AND ATTRIBUTES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96243" y="987552"/>
            <a:ext cx="609782" cy="264688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154535" y="987552"/>
            <a:ext cx="1058623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121005" y="1402518"/>
            <a:ext cx="162426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Step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Pattern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Placeholder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Min and max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Multiple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Required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List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err="1">
                <a:solidFill>
                  <a:srgbClr val="444444"/>
                </a:solidFill>
              </a:rPr>
              <a:t>F</a:t>
            </a:r>
            <a:r>
              <a:rPr lang="en-US" dirty="0" err="1" smtClean="0">
                <a:solidFill>
                  <a:srgbClr val="444444"/>
                </a:solidFill>
              </a:rPr>
              <a:t>ormtarget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77845" y="1402519"/>
            <a:ext cx="103692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/>
              <a:t>Color</a:t>
            </a:r>
            <a:r>
              <a:rPr lang="en-IN" dirty="0" smtClean="0"/>
              <a:t> </a:t>
            </a:r>
          </a:p>
          <a:p>
            <a:r>
              <a:rPr lang="en-IN" dirty="0" smtClean="0"/>
              <a:t>Date </a:t>
            </a:r>
          </a:p>
          <a:p>
            <a:r>
              <a:rPr lang="en-IN" dirty="0" err="1" smtClean="0"/>
              <a:t>Datetime</a:t>
            </a:r>
            <a:r>
              <a:rPr lang="en-IN" dirty="0" smtClean="0"/>
              <a:t> </a:t>
            </a:r>
          </a:p>
          <a:p>
            <a:r>
              <a:rPr lang="en-IN" dirty="0" smtClean="0"/>
              <a:t>Email </a:t>
            </a:r>
          </a:p>
          <a:p>
            <a:r>
              <a:rPr lang="en-IN" dirty="0" smtClean="0"/>
              <a:t>Month </a:t>
            </a:r>
          </a:p>
          <a:p>
            <a:r>
              <a:rPr lang="en-IN" dirty="0" smtClean="0"/>
              <a:t>Number </a:t>
            </a:r>
          </a:p>
        </p:txBody>
      </p:sp>
    </p:spTree>
    <p:extLst>
      <p:ext uri="{BB962C8B-B14F-4D97-AF65-F5344CB8AC3E}">
        <p14:creationId xmlns:p14="http://schemas.microsoft.com/office/powerpoint/2010/main" val="17872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3441075" cy="338328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What is jQuery ?</a:t>
            </a:r>
            <a:endParaRPr lang="en-US" sz="16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137846" y="997705"/>
            <a:ext cx="3441075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HTML5 APIs</a:t>
            </a:r>
          </a:p>
          <a:p>
            <a:r>
              <a:rPr lang="en-US" sz="1600" dirty="0"/>
              <a:t>HTML5 Drag and Drop</a:t>
            </a:r>
          </a:p>
          <a:p>
            <a:r>
              <a:rPr lang="en-US" sz="1600" dirty="0"/>
              <a:t>HTML5 graphics</a:t>
            </a:r>
          </a:p>
          <a:p>
            <a:r>
              <a:rPr lang="en-US" sz="1600" dirty="0"/>
              <a:t>HTML5 Web storage</a:t>
            </a:r>
          </a:p>
          <a:p>
            <a:r>
              <a:rPr lang="en-US" sz="1600" dirty="0"/>
              <a:t>Web SQL </a:t>
            </a:r>
            <a:r>
              <a:rPr lang="en-US" sz="1600" dirty="0" smtClean="0"/>
              <a:t>database</a:t>
            </a:r>
          </a:p>
          <a:p>
            <a:r>
              <a:rPr lang="en-US" sz="1600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5651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04127"/>
            <a:ext cx="8329612" cy="3575510"/>
          </a:xfrm>
        </p:spPr>
        <p:txBody>
          <a:bodyPr/>
          <a:lstStyle/>
          <a:p>
            <a:r>
              <a:rPr lang="en-US" dirty="0" smtClean="0"/>
              <a:t>Number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Email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INPUT TYPES AND </a:t>
            </a:r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9" y="1266019"/>
            <a:ext cx="7658100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94" y="1574690"/>
            <a:ext cx="3667125" cy="60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069" y="3030393"/>
            <a:ext cx="417195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9" y="2685084"/>
            <a:ext cx="38195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MEDIA ELEMENTS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588367"/>
              </p:ext>
            </p:extLst>
          </p:nvPr>
        </p:nvGraphicFramePr>
        <p:xfrm>
          <a:off x="491613" y="924777"/>
          <a:ext cx="8160773" cy="329002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82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2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728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ELEMENT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08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Audio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Audio element is used to define or create a music element in your simple HTML page.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Video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Video element creates a video element in your HTML page.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48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Track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 element helps to define tracks or we can say simple sectors for the &lt;audio&gt; and &lt;video&gt; elements.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50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Source element must be used in &lt;audio&gt; and &lt;video&gt; elements to do the control property and structure of the tracks.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5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defining the containers for the external applications or we can say plug-ins for the Applications.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24675"/>
            <a:ext cx="8329612" cy="3554962"/>
          </a:xfrm>
        </p:spPr>
        <p:txBody>
          <a:bodyPr/>
          <a:lstStyle/>
          <a:p>
            <a:r>
              <a:rPr lang="en-US" dirty="0" smtClean="0"/>
              <a:t>New element allows to deliver audio files directly through the browser, without any plug-ins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AUDIO TAG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709541"/>
              </p:ext>
            </p:extLst>
          </p:nvPr>
        </p:nvGraphicFramePr>
        <p:xfrm>
          <a:off x="444782" y="1314324"/>
          <a:ext cx="8160773" cy="330117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764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4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728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Attributes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9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Autobuffer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Boolean attribute indicates whether or not the browser should begin buffering audio right away.</a:t>
                      </a:r>
                      <a:endParaRPr lang="en-US" sz="1400" dirty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Autoplay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is Boolean attribute indicate whether or not the file should start playing audio as soon as it can.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48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Boolean attribute indicates whether or not apply repetition on playing audio.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50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Src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attribute is used to specify the URL (location of the audio file) of the audio to show.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5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Controls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Boolean attribute specify whether or not the browser should display audio controls (such as play/pause, volume and seek).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65771"/>
            <a:ext cx="8329612" cy="35138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AUDIO </a:t>
            </a:r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4" y="1301928"/>
            <a:ext cx="641032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54" y="2132153"/>
            <a:ext cx="4448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24675"/>
            <a:ext cx="8329612" cy="3554962"/>
          </a:xfrm>
        </p:spPr>
        <p:txBody>
          <a:bodyPr/>
          <a:lstStyle/>
          <a:p>
            <a:r>
              <a:rPr lang="en-US" dirty="0" smtClean="0"/>
              <a:t>New element allows to deliver video files directly through the browser, without any plug-ins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VIDEO TAG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124713"/>
              </p:ext>
            </p:extLst>
          </p:nvPr>
        </p:nvGraphicFramePr>
        <p:xfrm>
          <a:off x="444782" y="1314324"/>
          <a:ext cx="8160773" cy="30932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56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51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3764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Attributes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Autobuffer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Video will start buffering</a:t>
                      </a:r>
                      <a:r>
                        <a:rPr lang="en-IN" sz="1400" baseline="0" dirty="0" smtClean="0"/>
                        <a:t> automatically.</a:t>
                      </a:r>
                      <a:endParaRPr lang="en-US" sz="1400" dirty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Autoplay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Video will start playing automatically.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36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Video automatically start over again when done.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71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Src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Address of the video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7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Controls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To show/hide the controls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57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Poster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URL(address) of the image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2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24675"/>
            <a:ext cx="8329612" cy="3554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VIDEO </a:t>
            </a:r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21" y="1931362"/>
            <a:ext cx="3451194" cy="256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04" y="1247679"/>
            <a:ext cx="5760834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1603" y="955495"/>
            <a:ext cx="3081480" cy="3524139"/>
          </a:xfrm>
        </p:spPr>
        <p:txBody>
          <a:bodyPr>
            <a:normAutofit/>
          </a:bodyPr>
          <a:lstStyle/>
          <a:p>
            <a:r>
              <a:rPr lang="en-US" dirty="0"/>
              <a:t>Web Workers API</a:t>
            </a:r>
          </a:p>
          <a:p>
            <a:r>
              <a:rPr lang="en-US" dirty="0"/>
              <a:t>Server-sent Events API</a:t>
            </a:r>
          </a:p>
          <a:p>
            <a:r>
              <a:rPr lang="en-US" dirty="0" err="1" smtClean="0"/>
              <a:t>WebSocket</a:t>
            </a:r>
            <a:r>
              <a:rPr lang="en-US" dirty="0"/>
              <a:t> API</a:t>
            </a:r>
          </a:p>
          <a:p>
            <a:r>
              <a:rPr lang="en-US" dirty="0"/>
              <a:t>Cross-document Messaging API</a:t>
            </a:r>
          </a:p>
          <a:p>
            <a:r>
              <a:rPr lang="en-US" dirty="0"/>
              <a:t>Drawing</a:t>
            </a:r>
          </a:p>
          <a:p>
            <a:r>
              <a:rPr lang="en-US" dirty="0" smtClean="0"/>
              <a:t>Audio/Video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APIs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735442" y="955496"/>
            <a:ext cx="3081480" cy="35241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Drag and drop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Editable</a:t>
            </a:r>
          </a:p>
          <a:p>
            <a:r>
              <a:rPr lang="en-US" dirty="0" smtClean="0"/>
              <a:t>Client-side storage</a:t>
            </a:r>
          </a:p>
          <a:p>
            <a:r>
              <a:rPr lang="en-US" dirty="0" smtClean="0"/>
              <a:t>Geolocation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14401"/>
            <a:ext cx="3574639" cy="3565236"/>
          </a:xfrm>
        </p:spPr>
        <p:txBody>
          <a:bodyPr/>
          <a:lstStyle/>
          <a:p>
            <a:r>
              <a:rPr lang="en-US" dirty="0" smtClean="0"/>
              <a:t>A web worker is a </a:t>
            </a:r>
            <a:r>
              <a:rPr lang="en-US" dirty="0" err="1" smtClean="0"/>
              <a:t>javascript</a:t>
            </a:r>
            <a:r>
              <a:rPr lang="en-US" dirty="0" smtClean="0"/>
              <a:t> that runs in the background, without effecting the performance of the page</a:t>
            </a:r>
          </a:p>
          <a:p>
            <a:r>
              <a:rPr lang="en-US" dirty="0" smtClean="0"/>
              <a:t>Create a Web Worker file</a:t>
            </a:r>
          </a:p>
          <a:p>
            <a:r>
              <a:rPr lang="en-US" dirty="0" smtClean="0"/>
              <a:t>Create a Web Worker object</a:t>
            </a:r>
          </a:p>
          <a:p>
            <a:r>
              <a:rPr lang="en-US" dirty="0" smtClean="0"/>
              <a:t>Terminate a Web Worker</a:t>
            </a:r>
          </a:p>
          <a:p>
            <a:r>
              <a:rPr lang="en-US" dirty="0" smtClean="0"/>
              <a:t>Reuse the Web Worker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18" y="1925494"/>
            <a:ext cx="3133725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69286" y="1140431"/>
            <a:ext cx="1910994" cy="503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worker file</a:t>
            </a:r>
          </a:p>
          <a:p>
            <a:pPr algn="ctr"/>
            <a:r>
              <a:rPr lang="en-US" dirty="0" smtClean="0"/>
              <a:t>(Demo_worker.js)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7" y="1001838"/>
            <a:ext cx="5219700" cy="3448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82992" y="1263721"/>
            <a:ext cx="2116477" cy="4109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worker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82991" y="2813407"/>
            <a:ext cx="2116477" cy="4109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Terminate </a:t>
            </a:r>
            <a:r>
              <a:rPr lang="en-US" dirty="0"/>
              <a:t>w</a:t>
            </a:r>
            <a:r>
              <a:rPr lang="en-US" dirty="0" smtClean="0"/>
              <a:t>eb worker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82990" y="3583095"/>
            <a:ext cx="2116477" cy="4109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Reuse web worker</a:t>
            </a:r>
            <a:endParaRPr lang="en-US" dirty="0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 flipV="1">
            <a:off x="4572000" y="1469205"/>
            <a:ext cx="1910992" cy="34932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16476" y="3049714"/>
            <a:ext cx="4366514" cy="8441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16475" y="3769325"/>
            <a:ext cx="4366514" cy="3608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04127"/>
            <a:ext cx="8341848" cy="3575510"/>
          </a:xfrm>
        </p:spPr>
        <p:txBody>
          <a:bodyPr/>
          <a:lstStyle/>
          <a:p>
            <a:r>
              <a:rPr lang="en-US" dirty="0" smtClean="0"/>
              <a:t>Before this feature we could do drag and drop using jQuery or other </a:t>
            </a:r>
            <a:r>
              <a:rPr lang="en-US" dirty="0" err="1" smtClean="0"/>
              <a:t>Api’s</a:t>
            </a:r>
            <a:endParaRPr lang="en-US" dirty="0" smtClean="0"/>
          </a:p>
          <a:p>
            <a:r>
              <a:rPr lang="en-US" dirty="0" smtClean="0"/>
              <a:t>HTML5 has its own drag and drop feature</a:t>
            </a:r>
          </a:p>
          <a:p>
            <a:r>
              <a:rPr lang="en-US" dirty="0" smtClean="0"/>
              <a:t>Drag and Drop API came with seven new events to track a drag and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DRAG AND DROP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109980"/>
              </p:ext>
            </p:extLst>
          </p:nvPr>
        </p:nvGraphicFramePr>
        <p:xfrm>
          <a:off x="595902" y="2023244"/>
          <a:ext cx="8106310" cy="248711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51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552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2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EVENTS</a:t>
                      </a:r>
                      <a:endParaRPr lang="en-US" sz="1400" dirty="0"/>
                    </a:p>
                  </a:txBody>
                  <a:tcPr marL="76120" marR="76120" marT="28545" marB="285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120" marR="76120" marT="28545" marB="2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2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dragstart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dragging a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element</a:t>
                      </a:r>
                      <a:endParaRPr lang="en-US" sz="1400" dirty="0"/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drag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the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element</a:t>
                      </a:r>
                      <a:r>
                        <a:rPr lang="en-US" sz="1400" baseline="0" dirty="0" smtClean="0"/>
                        <a:t> is moved</a:t>
                      </a:r>
                      <a:endParaRPr lang="en-US" sz="1400" dirty="0" smtClean="0"/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dragend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the drag and drop operation ends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22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dragenter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the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element is dragged over the target element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dragleave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the user’s cursor leaves the target element while dragging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dragover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a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object is moved inside an element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a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object is dropped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jQuery is a lightweight, "write less, do more", JavaScript library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Simplifies the task of creating highly responsive web pages.</a:t>
            </a:r>
          </a:p>
          <a:p>
            <a:r>
              <a:rPr lang="en-IN" dirty="0"/>
              <a:t>jQuery also simplifies a lot of the complicated things from JavaScript, like AJAX calls and DOM manipulation.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jQuery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DRAG AND </a:t>
            </a:r>
            <a:r>
              <a:rPr lang="en-US" dirty="0" smtClean="0"/>
              <a:t>DROP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51323"/>
            <a:ext cx="8439150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060380"/>
            <a:ext cx="4486703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806" y="2393754"/>
            <a:ext cx="3238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332312"/>
            <a:ext cx="8329612" cy="845810"/>
          </a:xfrm>
        </p:spPr>
        <p:txBody>
          <a:bodyPr/>
          <a:lstStyle/>
          <a:p>
            <a:r>
              <a:rPr lang="en-US" dirty="0" smtClean="0"/>
              <a:t>HTML tag &lt;</a:t>
            </a:r>
            <a:r>
              <a:rPr lang="en-US" dirty="0" err="1" smtClean="0"/>
              <a:t>svg</a:t>
            </a:r>
            <a:r>
              <a:rPr lang="en-US" dirty="0" smtClean="0"/>
              <a:t>&gt; is a container for SVG graphics</a:t>
            </a:r>
          </a:p>
          <a:p>
            <a:r>
              <a:rPr lang="en-US" dirty="0" smtClean="0"/>
              <a:t>SVG is used for drawing paths, circles, boxes, text and graphic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GRAPHICS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2761012" cy="264688"/>
          </a:xfrm>
        </p:spPr>
        <p:txBody>
          <a:bodyPr/>
          <a:lstStyle/>
          <a:p>
            <a:r>
              <a:rPr lang="en-US" dirty="0" smtClean="0"/>
              <a:t>SCALABLE VECTOR GRAPHICS (SVG)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18148" y="2517174"/>
            <a:ext cx="73642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60363" y="2940078"/>
            <a:ext cx="8329612" cy="152918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rectangle area on HTML page for drawing graphics on the fly via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The default size of canvas is 300px X 150px (width X height)</a:t>
            </a:r>
          </a:p>
          <a:p>
            <a:r>
              <a:rPr lang="en-US" dirty="0"/>
              <a:t>HTML tag &lt;canvas&gt; is a container for Canvas </a:t>
            </a:r>
            <a:r>
              <a:rPr lang="en-US" dirty="0" smtClean="0"/>
              <a:t>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SCALABLE VECTOR GRAPHICS (SVG) IN HTML5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12304"/>
              </p:ext>
            </p:extLst>
          </p:nvPr>
        </p:nvGraphicFramePr>
        <p:xfrm>
          <a:off x="1715011" y="1006100"/>
          <a:ext cx="5713978" cy="362754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83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30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909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ELEMENT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1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 simple line</a:t>
                      </a:r>
                      <a:endParaRPr lang="en-US" sz="1400" dirty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Circle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Creates circle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84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Rect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Creates Rectangle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3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Ellipse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Creates Ellipse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97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Polygon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Creates Polygon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97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Polyline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Creates Multiline Shape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97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Creates Arbitrary Path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97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Creates Text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4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34949"/>
            <a:ext cx="8329612" cy="472611"/>
          </a:xfrm>
        </p:spPr>
        <p:txBody>
          <a:bodyPr>
            <a:normAutofit/>
          </a:bodyPr>
          <a:lstStyle/>
          <a:p>
            <a:r>
              <a:rPr lang="en-US" dirty="0" smtClean="0"/>
              <a:t>Path element is used to draw the complex drawings with support of some commands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SCALABLE VECTOR GRAPHICS (SVG) IN </a:t>
            </a:r>
            <a:r>
              <a:rPr lang="en-US" dirty="0" smtClean="0"/>
              <a:t>HTML5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24758"/>
              </p:ext>
            </p:extLst>
          </p:nvPr>
        </p:nvGraphicFramePr>
        <p:xfrm>
          <a:off x="1412779" y="1335639"/>
          <a:ext cx="5666115" cy="320537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17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43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29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/>
                        <a:t>COMMAND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3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Move to</a:t>
                      </a:r>
                      <a:endParaRPr lang="en-US" sz="1400" dirty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4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Line to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Horizontal</a:t>
                      </a:r>
                      <a:r>
                        <a:rPr lang="en-IN" sz="1400" baseline="0" dirty="0" smtClean="0"/>
                        <a:t> line to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Vertical line to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Curve to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Smooth curve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Quadratic Bezier curve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Smooth quadratic Bezier curve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Elliptical arc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Close path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1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SCALABLE VECTOR GRAPHICS (SVG) IN </a:t>
            </a:r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6" y="1064339"/>
            <a:ext cx="467677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26" y="2908175"/>
            <a:ext cx="4171950" cy="84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057" y="1064339"/>
            <a:ext cx="1381125" cy="124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907" y="2509356"/>
            <a:ext cx="18192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  <a:r>
              <a:rPr lang="en-US" dirty="0"/>
              <a:t>IN </a:t>
            </a:r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2" y="930882"/>
            <a:ext cx="54102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23" y="2619268"/>
            <a:ext cx="2028611" cy="20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DIFFERENCE BETWEEN CANVAS AND SVG</a:t>
            </a:r>
            <a:endParaRPr lang="en-US" sz="2000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54936"/>
              </p:ext>
            </p:extLst>
          </p:nvPr>
        </p:nvGraphicFramePr>
        <p:xfrm>
          <a:off x="377163" y="864139"/>
          <a:ext cx="8222306" cy="364733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1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1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911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CANVAS</a:t>
                      </a:r>
                      <a:endParaRPr lang="en-US" sz="1500" dirty="0"/>
                    </a:p>
                  </a:txBody>
                  <a:tcPr marL="128248" marR="128248" marT="48093" marB="4809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SVG</a:t>
                      </a:r>
                    </a:p>
                  </a:txBody>
                  <a:tcPr marL="128248" marR="128248" marT="48093" marB="48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24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Pixel based, Essentially</a:t>
                      </a:r>
                      <a:r>
                        <a:rPr lang="en-US" sz="1500" baseline="0" dirty="0" smtClean="0"/>
                        <a:t> and image element with a drawing API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Object Model based, Elements are similar</a:t>
                      </a:r>
                      <a:r>
                        <a:rPr lang="en-US" sz="1500" baseline="0" dirty="0" smtClean="0"/>
                        <a:t> to HTML elements</a:t>
                      </a:r>
                      <a:endParaRPr lang="en-US" sz="1500" dirty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Visual presentation created and modified programmatically through script</a:t>
                      </a:r>
                    </a:p>
                    <a:p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Visual presentation created with markup and modified by </a:t>
                      </a:r>
                      <a:r>
                        <a:rPr lang="en-US" sz="1500" dirty="0" err="1" smtClean="0"/>
                        <a:t>css</a:t>
                      </a:r>
                      <a:endParaRPr lang="en-US" sz="1500" dirty="0" smtClean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Canvas draws 2D graphics on fly.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SVG defines the graphics in XML format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Resolution dependent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Resolution independent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Prodecural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Declarative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24675"/>
            <a:ext cx="8329612" cy="3554962"/>
          </a:xfrm>
        </p:spPr>
        <p:txBody>
          <a:bodyPr/>
          <a:lstStyle/>
          <a:p>
            <a:r>
              <a:rPr lang="en-US" dirty="0" smtClean="0"/>
              <a:t>IT is a DOM storage in a way to preserve state on either the client or server which makes it much easier to work against the stateless nature of HTTP</a:t>
            </a:r>
          </a:p>
          <a:p>
            <a:r>
              <a:rPr lang="en-US" dirty="0" smtClean="0"/>
              <a:t>It can store 5 to 10 MB data. That is far more than what cookies have</a:t>
            </a:r>
          </a:p>
          <a:p>
            <a:r>
              <a:rPr lang="en-US" dirty="0" smtClean="0"/>
              <a:t>Web storage data is never transferred with HTTP request, so it increases the performance of the application</a:t>
            </a:r>
          </a:p>
          <a:p>
            <a:r>
              <a:rPr lang="en-US" dirty="0" smtClean="0"/>
              <a:t>Data is stored as a simple string, manipulation is needed to store objects of different types such as Booleans, objects, </a:t>
            </a:r>
            <a:r>
              <a:rPr lang="en-US" dirty="0" err="1" smtClean="0"/>
              <a:t>ints</a:t>
            </a:r>
            <a:r>
              <a:rPr lang="en-US" dirty="0" smtClean="0"/>
              <a:t> and floats</a:t>
            </a:r>
          </a:p>
          <a:p>
            <a:r>
              <a:rPr lang="en-US" dirty="0" smtClean="0"/>
              <a:t>It has a default 5MB limit, more storage can be allowed by the user, if required</a:t>
            </a:r>
          </a:p>
          <a:p>
            <a:r>
              <a:rPr lang="en-US" dirty="0" smtClean="0"/>
              <a:t>Storage can be slow with the complex sets of data.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416875"/>
              </p:ext>
            </p:extLst>
          </p:nvPr>
        </p:nvGraphicFramePr>
        <p:xfrm>
          <a:off x="989910" y="1068511"/>
          <a:ext cx="7164180" cy="339047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44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92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728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STORAGE METHODS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129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setItem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key,value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Adds a key/value</a:t>
                      </a:r>
                      <a:r>
                        <a:rPr lang="en-US" sz="1400" baseline="0" dirty="0" smtClean="0"/>
                        <a:t> pair to </a:t>
                      </a:r>
                      <a:r>
                        <a:rPr lang="en-US" sz="1400" baseline="0" dirty="0" err="1" smtClean="0"/>
                        <a:t>sessionStorage</a:t>
                      </a:r>
                      <a:r>
                        <a:rPr lang="en-US" sz="1400" baseline="0" dirty="0" smtClean="0"/>
                        <a:t> object.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getItem</a:t>
                      </a:r>
                      <a:r>
                        <a:rPr lang="en-US" sz="1400" dirty="0" smtClean="0"/>
                        <a:t>(key)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Retrieves the value for a given key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48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clear()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Removes all key/value pairs for the </a:t>
                      </a:r>
                      <a:r>
                        <a:rPr lang="en-US" sz="1400" dirty="0" err="1" smtClean="0"/>
                        <a:t>sessionStorage</a:t>
                      </a:r>
                      <a:r>
                        <a:rPr lang="en-US" sz="1400" dirty="0" smtClean="0"/>
                        <a:t> object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50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removeItem</a:t>
                      </a:r>
                      <a:r>
                        <a:rPr lang="en-US" sz="1400" dirty="0" smtClean="0"/>
                        <a:t>(key)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Removes a key/value</a:t>
                      </a:r>
                      <a:r>
                        <a:rPr lang="en-US" sz="1400" baseline="0" dirty="0" smtClean="0"/>
                        <a:t> pair from the </a:t>
                      </a:r>
                      <a:r>
                        <a:rPr lang="en-US" sz="1400" baseline="0" dirty="0" err="1" smtClean="0"/>
                        <a:t>sessionStorage</a:t>
                      </a:r>
                      <a:r>
                        <a:rPr lang="en-US" sz="1400" baseline="0" dirty="0" smtClean="0"/>
                        <a:t> object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5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key(n)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Retrieves the value for a key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332312"/>
            <a:ext cx="8329612" cy="1092390"/>
          </a:xfrm>
        </p:spPr>
        <p:txBody>
          <a:bodyPr/>
          <a:lstStyle/>
          <a:p>
            <a:r>
              <a:rPr lang="en-US" dirty="0" smtClean="0"/>
              <a:t>Constructor – Returns a reference to the constructor of an object</a:t>
            </a:r>
          </a:p>
          <a:p>
            <a:r>
              <a:rPr lang="en-US" dirty="0" smtClean="0"/>
              <a:t>Length – Retrieves the length of the key/value list</a:t>
            </a:r>
          </a:p>
          <a:p>
            <a:r>
              <a:rPr lang="en-US" dirty="0" err="1" smtClean="0"/>
              <a:t>RemainingSpace</a:t>
            </a:r>
            <a:r>
              <a:rPr lang="en-US" dirty="0" smtClean="0"/>
              <a:t> – Retrieves the remaining memory space, in bytes, for the storage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787990" cy="264688"/>
          </a:xfrm>
        </p:spPr>
        <p:txBody>
          <a:bodyPr/>
          <a:lstStyle/>
          <a:p>
            <a:r>
              <a:rPr lang="en-US" dirty="0" smtClean="0"/>
              <a:t>STORAGE PROPERTIES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60363" y="2964190"/>
            <a:ext cx="8329612" cy="1092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err="1" smtClean="0"/>
              <a:t>SessionStorage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18148" y="2619430"/>
            <a:ext cx="134556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STORAGE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27465" y="1414353"/>
            <a:ext cx="1068513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&lt;html&gt;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49907" y="2118796"/>
            <a:ext cx="1068513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67150" y="2118796"/>
            <a:ext cx="1068513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&lt;body&gt;</a:t>
            </a:r>
            <a:endParaRPr lang="en-US" dirty="0"/>
          </a:p>
        </p:txBody>
      </p:sp>
      <p:cxnSp>
        <p:nvCxnSpPr>
          <p:cNvPr id="27" name="Elbow Connector 26"/>
          <p:cNvCxnSpPr>
            <a:stCxn id="24" idx="2"/>
            <a:endCxn id="25" idx="0"/>
          </p:cNvCxnSpPr>
          <p:nvPr/>
        </p:nvCxnSpPr>
        <p:spPr>
          <a:xfrm rot="5400000">
            <a:off x="5564560" y="1421633"/>
            <a:ext cx="416767" cy="9775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2"/>
            <a:endCxn id="26" idx="0"/>
          </p:cNvCxnSpPr>
          <p:nvPr/>
        </p:nvCxnSpPr>
        <p:spPr>
          <a:xfrm rot="16200000" flipH="1">
            <a:off x="6523181" y="1440569"/>
            <a:ext cx="416767" cy="939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49906" y="2806520"/>
            <a:ext cx="733747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59123" y="2806520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15185" y="2806519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&lt;p&gt;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45614" y="2806520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461310" y="3578366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67851" y="3578366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064615" y="3578366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en-US" dirty="0"/>
          </a:p>
        </p:txBody>
      </p:sp>
      <p:cxnSp>
        <p:nvCxnSpPr>
          <p:cNvPr id="45" name="Straight Connector 44"/>
          <p:cNvCxnSpPr>
            <a:stCxn id="25" idx="2"/>
            <a:endCxn id="35" idx="0"/>
          </p:cNvCxnSpPr>
          <p:nvPr/>
        </p:nvCxnSpPr>
        <p:spPr>
          <a:xfrm flipH="1">
            <a:off x="5116780" y="2406472"/>
            <a:ext cx="167384" cy="4000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 flipH="1">
            <a:off x="6193791" y="2406472"/>
            <a:ext cx="1007616" cy="4000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6" idx="2"/>
            <a:endCxn id="39" idx="0"/>
          </p:cNvCxnSpPr>
          <p:nvPr/>
        </p:nvCxnSpPr>
        <p:spPr>
          <a:xfrm flipH="1">
            <a:off x="7149853" y="2406472"/>
            <a:ext cx="51554" cy="4000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40" idx="0"/>
          </p:cNvCxnSpPr>
          <p:nvPr/>
        </p:nvCxnSpPr>
        <p:spPr>
          <a:xfrm>
            <a:off x="7201407" y="2406472"/>
            <a:ext cx="878875" cy="4000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2"/>
            <a:endCxn id="44" idx="0"/>
          </p:cNvCxnSpPr>
          <p:nvPr/>
        </p:nvCxnSpPr>
        <p:spPr>
          <a:xfrm>
            <a:off x="8080282" y="3094196"/>
            <a:ext cx="319001" cy="4841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0" idx="2"/>
            <a:endCxn id="43" idx="0"/>
          </p:cNvCxnSpPr>
          <p:nvPr/>
        </p:nvCxnSpPr>
        <p:spPr>
          <a:xfrm flipH="1">
            <a:off x="7602519" y="3094196"/>
            <a:ext cx="477763" cy="4841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0" idx="2"/>
            <a:endCxn id="41" idx="0"/>
          </p:cNvCxnSpPr>
          <p:nvPr/>
        </p:nvCxnSpPr>
        <p:spPr>
          <a:xfrm flipH="1">
            <a:off x="6795978" y="3094196"/>
            <a:ext cx="1284304" cy="4841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912329"/>
            <a:ext cx="4197378" cy="37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178202"/>
            <a:ext cx="8329612" cy="16266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Long term data persistence</a:t>
            </a:r>
          </a:p>
          <a:p>
            <a:r>
              <a:rPr lang="en-US" dirty="0" smtClean="0"/>
              <a:t>The local storage object spans multiple windows and persists beyond the current session</a:t>
            </a:r>
          </a:p>
          <a:p>
            <a:r>
              <a:rPr lang="en-US" dirty="0" smtClean="0"/>
              <a:t>Values put into </a:t>
            </a:r>
            <a:r>
              <a:rPr lang="en-US" dirty="0" err="1" smtClean="0"/>
              <a:t>localStorage</a:t>
            </a:r>
            <a:r>
              <a:rPr lang="en-US" dirty="0" smtClean="0"/>
              <a:t> are shared across all windows from the same origin</a:t>
            </a:r>
          </a:p>
          <a:p>
            <a:r>
              <a:rPr lang="en-US" dirty="0" smtClean="0"/>
              <a:t>Data is stored on the client. Behaving similarly to cookies, values persist beyond when the browser’s session ends.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833442"/>
            <a:ext cx="1350370" cy="264688"/>
          </a:xfrm>
        </p:spPr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58649" y="3149608"/>
            <a:ext cx="8329612" cy="16266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Short term data persistence</a:t>
            </a:r>
          </a:p>
          <a:p>
            <a:r>
              <a:rPr lang="en-US" dirty="0" smtClean="0"/>
              <a:t>Once the browser’s session ends (window/tab closed), </a:t>
            </a:r>
            <a:r>
              <a:rPr lang="en-US" dirty="0" err="1" smtClean="0"/>
              <a:t>sessionStorage</a:t>
            </a:r>
            <a:r>
              <a:rPr lang="en-US" dirty="0" smtClean="0"/>
              <a:t> ends.</a:t>
            </a:r>
          </a:p>
          <a:p>
            <a:r>
              <a:rPr lang="en-US" dirty="0" smtClean="0"/>
              <a:t>Values put </a:t>
            </a:r>
            <a:r>
              <a:rPr lang="en-US" dirty="0" err="1" smtClean="0"/>
              <a:t>inot</a:t>
            </a:r>
            <a:r>
              <a:rPr lang="en-US" dirty="0" smtClean="0"/>
              <a:t> </a:t>
            </a:r>
            <a:r>
              <a:rPr lang="en-US" dirty="0" err="1" smtClean="0"/>
              <a:t>sessionStorage</a:t>
            </a:r>
            <a:r>
              <a:rPr lang="en-US" dirty="0" smtClean="0"/>
              <a:t> are only visible in the window/tab that created them</a:t>
            </a:r>
          </a:p>
          <a:p>
            <a:r>
              <a:rPr lang="en-US" dirty="0" smtClean="0"/>
              <a:t>Data is stored on the server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16434" y="2804848"/>
            <a:ext cx="151067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SESSION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178201"/>
            <a:ext cx="3995880" cy="3445169"/>
          </a:xfrm>
        </p:spPr>
        <p:txBody>
          <a:bodyPr>
            <a:normAutofit/>
          </a:bodyPr>
          <a:lstStyle/>
          <a:p>
            <a:r>
              <a:rPr lang="en-US" dirty="0" smtClean="0"/>
              <a:t>Long term data persistence</a:t>
            </a:r>
          </a:p>
          <a:p>
            <a:r>
              <a:rPr lang="en-US" dirty="0" smtClean="0"/>
              <a:t>The local storage object spans multiple windows and persists beyond the current session</a:t>
            </a:r>
          </a:p>
          <a:p>
            <a:r>
              <a:rPr lang="en-US" dirty="0" smtClean="0"/>
              <a:t>Values put into </a:t>
            </a:r>
            <a:r>
              <a:rPr lang="en-US" dirty="0" err="1" smtClean="0"/>
              <a:t>localStorage</a:t>
            </a:r>
            <a:r>
              <a:rPr lang="en-US" dirty="0" smtClean="0"/>
              <a:t> are shared across all windows from the same origin</a:t>
            </a:r>
          </a:p>
          <a:p>
            <a:r>
              <a:rPr lang="en-US" dirty="0" smtClean="0"/>
              <a:t>Data is stored on the client. Behaving similarly to cookies, values persist beyond when the browser’s session ends.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833442"/>
            <a:ext cx="1350370" cy="264688"/>
          </a:xfrm>
        </p:spPr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58937" y="1074019"/>
            <a:ext cx="2047745" cy="873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2880" rtlCol="0" anchor="t" anchorCtr="0"/>
          <a:lstStyle/>
          <a:p>
            <a:pPr algn="ctr"/>
            <a:r>
              <a:rPr lang="en-US" dirty="0" smtClean="0"/>
              <a:t>Browser Window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7577" y="1565313"/>
            <a:ext cx="855233" cy="3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72294" y="1565313"/>
            <a:ext cx="855233" cy="3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0075" y="3128851"/>
            <a:ext cx="3493214" cy="756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74320" rtlCol="0" anchor="t" anchorCtr="0"/>
          <a:lstStyle/>
          <a:p>
            <a:pPr algn="ctr"/>
            <a:r>
              <a:rPr lang="en-US" dirty="0" smtClean="0"/>
              <a:t>Local Storage</a:t>
            </a:r>
            <a:endParaRPr lang="en-US" dirty="0"/>
          </a:p>
        </p:txBody>
      </p:sp>
      <p:cxnSp>
        <p:nvCxnSpPr>
          <p:cNvPr id="17" name="Straight Connector 16"/>
          <p:cNvCxnSpPr>
            <a:stCxn id="11" idx="2"/>
            <a:endCxn id="15" idx="0"/>
          </p:cNvCxnSpPr>
          <p:nvPr/>
        </p:nvCxnSpPr>
        <p:spPr>
          <a:xfrm>
            <a:off x="5382810" y="1947322"/>
            <a:ext cx="1023872" cy="11815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7875" y="1074019"/>
            <a:ext cx="2047745" cy="873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2880" rtlCol="0" anchor="t" anchorCtr="0"/>
          <a:lstStyle/>
          <a:p>
            <a:pPr algn="ctr"/>
            <a:r>
              <a:rPr lang="en-US" dirty="0" smtClean="0"/>
              <a:t>Browser Window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46515" y="1565313"/>
            <a:ext cx="855233" cy="3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91232" y="1565313"/>
            <a:ext cx="855233" cy="3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2</a:t>
            </a:r>
            <a:endParaRPr lang="en-US" dirty="0"/>
          </a:p>
        </p:txBody>
      </p:sp>
      <p:cxnSp>
        <p:nvCxnSpPr>
          <p:cNvPr id="28" name="Straight Connector 27"/>
          <p:cNvCxnSpPr>
            <a:stCxn id="25" idx="2"/>
            <a:endCxn id="15" idx="0"/>
          </p:cNvCxnSpPr>
          <p:nvPr/>
        </p:nvCxnSpPr>
        <p:spPr>
          <a:xfrm flipH="1">
            <a:off x="6406682" y="1947322"/>
            <a:ext cx="1095066" cy="11815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WEB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350370" cy="264688"/>
          </a:xfrm>
        </p:spPr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396804"/>
            <a:ext cx="78390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58649" y="1187244"/>
            <a:ext cx="4100335" cy="34155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Short term data persistence</a:t>
            </a:r>
          </a:p>
          <a:p>
            <a:r>
              <a:rPr lang="en-US" dirty="0" smtClean="0"/>
              <a:t>Once the browser’s session ends (window/tab closed), </a:t>
            </a:r>
            <a:r>
              <a:rPr lang="en-US" dirty="0" err="1" smtClean="0"/>
              <a:t>sessionStorage</a:t>
            </a:r>
            <a:r>
              <a:rPr lang="en-US" dirty="0" smtClean="0"/>
              <a:t> ends.</a:t>
            </a:r>
          </a:p>
          <a:p>
            <a:r>
              <a:rPr lang="en-US" dirty="0" smtClean="0"/>
              <a:t>Values put </a:t>
            </a:r>
            <a:r>
              <a:rPr lang="en-US" dirty="0" err="1" smtClean="0"/>
              <a:t>inot</a:t>
            </a:r>
            <a:r>
              <a:rPr lang="en-US" dirty="0" smtClean="0"/>
              <a:t> </a:t>
            </a:r>
            <a:r>
              <a:rPr lang="en-US" dirty="0" err="1" smtClean="0"/>
              <a:t>sessionStorage</a:t>
            </a:r>
            <a:r>
              <a:rPr lang="en-US" dirty="0" smtClean="0"/>
              <a:t> are only visible in the window/tab that created them</a:t>
            </a:r>
          </a:p>
          <a:p>
            <a:r>
              <a:rPr lang="en-US" dirty="0" smtClean="0"/>
              <a:t>Data is stored on the server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16434" y="842484"/>
            <a:ext cx="151067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90499" y="1089059"/>
            <a:ext cx="3493214" cy="14897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74320" rtlCol="0" anchor="t" anchorCtr="0"/>
          <a:lstStyle/>
          <a:p>
            <a:pPr algn="ctr"/>
            <a:r>
              <a:rPr lang="en-US" dirty="0" smtClean="0"/>
              <a:t>Browser Window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8449" y="1859621"/>
            <a:ext cx="1458930" cy="534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47379" y="1859621"/>
            <a:ext cx="1458930" cy="534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90499" y="3143891"/>
            <a:ext cx="3493214" cy="756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74320" rtlCol="0" anchor="t" anchorCtr="0"/>
          <a:lstStyle/>
          <a:p>
            <a:pPr algn="ctr"/>
            <a:r>
              <a:rPr lang="en-US" dirty="0" smtClean="0"/>
              <a:t>Session Storage</a:t>
            </a:r>
            <a:endParaRPr lang="en-US" dirty="0"/>
          </a:p>
        </p:txBody>
      </p:sp>
      <p:cxnSp>
        <p:nvCxnSpPr>
          <p:cNvPr id="13" name="Straight Connector 12"/>
          <p:cNvCxnSpPr>
            <a:stCxn id="9" idx="2"/>
            <a:endCxn id="12" idx="0"/>
          </p:cNvCxnSpPr>
          <p:nvPr/>
        </p:nvCxnSpPr>
        <p:spPr>
          <a:xfrm>
            <a:off x="6637106" y="2578812"/>
            <a:ext cx="0" cy="5650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WEB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510670" cy="264688"/>
          </a:xfrm>
        </p:spPr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456950"/>
            <a:ext cx="77628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079897"/>
            <a:ext cx="8321300" cy="3429000"/>
          </a:xfrm>
        </p:spPr>
        <p:txBody>
          <a:bodyPr/>
          <a:lstStyle/>
          <a:p>
            <a:r>
              <a:rPr lang="en-US" dirty="0" smtClean="0"/>
              <a:t>Web SQL is used to manipulate a client-side database</a:t>
            </a:r>
          </a:p>
          <a:p>
            <a:r>
              <a:rPr lang="en-US" dirty="0" smtClean="0"/>
              <a:t>It stores data at the client side</a:t>
            </a:r>
          </a:p>
          <a:p>
            <a:r>
              <a:rPr lang="en-US" dirty="0" smtClean="0"/>
              <a:t>Do not store sensitive information</a:t>
            </a:r>
          </a:p>
          <a:p>
            <a:r>
              <a:rPr lang="en-US" dirty="0" smtClean="0"/>
              <a:t>Methods of Web SQL</a:t>
            </a:r>
          </a:p>
          <a:p>
            <a:pPr lvl="1"/>
            <a:r>
              <a:rPr lang="en-US" dirty="0" err="1" smtClean="0"/>
              <a:t>openDatabase</a:t>
            </a:r>
            <a:endParaRPr lang="en-US" dirty="0" smtClean="0"/>
          </a:p>
          <a:p>
            <a:pPr lvl="1"/>
            <a:r>
              <a:rPr lang="en-US" dirty="0" smtClean="0"/>
              <a:t>Transaction</a:t>
            </a:r>
          </a:p>
          <a:p>
            <a:pPr lvl="1"/>
            <a:r>
              <a:rPr lang="en-US" dirty="0" err="1" smtClean="0"/>
              <a:t>executeSql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WEB SQL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5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WEB SQL </a:t>
            </a:r>
            <a:r>
              <a:rPr lang="en-US" sz="2000" dirty="0" smtClean="0"/>
              <a:t>DATABASE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18" y="821932"/>
            <a:ext cx="7448764" cy="39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BEST PRACTICES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363" y="872359"/>
            <a:ext cx="8321300" cy="3783724"/>
          </a:xfrm>
        </p:spPr>
        <p:txBody>
          <a:bodyPr>
            <a:normAutofit/>
          </a:bodyPr>
          <a:lstStyle/>
          <a:p>
            <a:r>
              <a:rPr lang="en-US" dirty="0" smtClean="0"/>
              <a:t>Declare the correct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Always use lower case html tags</a:t>
            </a:r>
          </a:p>
          <a:p>
            <a:r>
              <a:rPr lang="en-US" dirty="0" smtClean="0"/>
              <a:t>Descriptive Meta tags</a:t>
            </a:r>
          </a:p>
          <a:p>
            <a:r>
              <a:rPr lang="en-US" dirty="0" smtClean="0"/>
              <a:t>Avoid Inline styles</a:t>
            </a:r>
          </a:p>
          <a:p>
            <a:r>
              <a:rPr lang="en-US" dirty="0" smtClean="0"/>
              <a:t>Have CSS links in HEAD tags</a:t>
            </a:r>
          </a:p>
          <a:p>
            <a:r>
              <a:rPr lang="en-US" dirty="0" smtClean="0"/>
              <a:t>Place Java Script at end of the HTML file before HTML closing tag</a:t>
            </a:r>
          </a:p>
          <a:p>
            <a:r>
              <a:rPr lang="en-US" dirty="0" smtClean="0"/>
              <a:t>Use CSS transitions in place of </a:t>
            </a:r>
            <a:r>
              <a:rPr lang="en-US" dirty="0" err="1" smtClean="0"/>
              <a:t>Javascript</a:t>
            </a:r>
            <a:r>
              <a:rPr lang="en-US" dirty="0" smtClean="0"/>
              <a:t> implementations</a:t>
            </a:r>
          </a:p>
          <a:p>
            <a:r>
              <a:rPr lang="en-US" dirty="0" smtClean="0"/>
              <a:t>Use alt attribute for </a:t>
            </a:r>
            <a:r>
              <a:rPr lang="en-US" dirty="0" err="1" smtClean="0"/>
              <a:t>img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Use Semantic elements to design the layout</a:t>
            </a:r>
          </a:p>
        </p:txBody>
      </p:sp>
    </p:spTree>
    <p:extLst>
      <p:ext uri="{BB962C8B-B14F-4D97-AF65-F5344CB8AC3E}">
        <p14:creationId xmlns:p14="http://schemas.microsoft.com/office/powerpoint/2010/main" val="35964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BEST PRACTICES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363" y="872359"/>
            <a:ext cx="8321300" cy="3783724"/>
          </a:xfrm>
        </p:spPr>
        <p:txBody>
          <a:bodyPr>
            <a:normAutofit/>
          </a:bodyPr>
          <a:lstStyle/>
          <a:p>
            <a:r>
              <a:rPr lang="en-US" dirty="0" smtClean="0"/>
              <a:t>Simplify your forms</a:t>
            </a:r>
          </a:p>
          <a:p>
            <a:r>
              <a:rPr lang="en-US" dirty="0" smtClean="0"/>
              <a:t>Use &lt;pre&gt; and &lt;code&gt; tags.</a:t>
            </a:r>
          </a:p>
          <a:p>
            <a:r>
              <a:rPr lang="en-US" dirty="0" smtClean="0"/>
              <a:t>Minify CSS and </a:t>
            </a:r>
            <a:r>
              <a:rPr lang="en-US" dirty="0" err="1" smtClean="0"/>
              <a:t>Javascript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View Source in browser</a:t>
            </a:r>
            <a:endParaRPr lang="en-US" dirty="0"/>
          </a:p>
          <a:p>
            <a:r>
              <a:rPr lang="en-US" dirty="0" smtClean="0"/>
              <a:t>&lt;b&gt; and &lt;</a:t>
            </a:r>
            <a:r>
              <a:rPr lang="en-US" dirty="0" err="1" smtClean="0"/>
              <a:t>i</a:t>
            </a:r>
            <a:r>
              <a:rPr lang="en-US" dirty="0" smtClean="0"/>
              <a:t>&gt; has different representation in HTML5</a:t>
            </a:r>
          </a:p>
          <a:p>
            <a:r>
              <a:rPr lang="en-US" dirty="0" smtClean="0"/>
              <a:t>Use &lt;strong&gt; for bold and &lt;</a:t>
            </a:r>
            <a:r>
              <a:rPr lang="en-US" dirty="0" err="1" smtClean="0"/>
              <a:t>em</a:t>
            </a:r>
            <a:r>
              <a:rPr lang="en-US" dirty="0" smtClean="0"/>
              <a:t>&gt; for italic instead</a:t>
            </a:r>
          </a:p>
        </p:txBody>
      </p:sp>
    </p:spTree>
    <p:extLst>
      <p:ext uri="{BB962C8B-B14F-4D97-AF65-F5344CB8AC3E}">
        <p14:creationId xmlns:p14="http://schemas.microsoft.com/office/powerpoint/2010/main" val="10205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54674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jQuery in your page by including jQuery library references or CDN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code.jquery.com/jquery-3.2.1.min.js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ajax.googleapis.com/ajax/libs/jquery/3.2.1/jquery.min.js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ajax.aspnetcdn.com/ajax/jQuery/jquery-3.2.1.min.js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Use $(document).ready() to detect when a page has loaded and is ready to use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529" y="3100686"/>
            <a:ext cx="5388228" cy="11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7"/>
            <a:ext cx="5072771" cy="3572001"/>
          </a:xfrm>
        </p:spPr>
        <p:txBody>
          <a:bodyPr>
            <a:normAutofit/>
          </a:bodyPr>
          <a:lstStyle/>
          <a:p>
            <a:r>
              <a:rPr lang="en-US" dirty="0" smtClean="0"/>
              <a:t>Tag Name</a:t>
            </a:r>
          </a:p>
          <a:p>
            <a:pPr lvl="1"/>
            <a:r>
              <a:rPr lang="en-US" dirty="0" smtClean="0"/>
              <a:t>$(“</a:t>
            </a:r>
            <a:r>
              <a:rPr lang="en-US" dirty="0" err="1" smtClean="0"/>
              <a:t>tagName</a:t>
            </a:r>
            <a:r>
              <a:rPr lang="en-US" dirty="0" smtClean="0"/>
              <a:t>”) - $(“div”), $(“a”), $(“p”), …</a:t>
            </a:r>
          </a:p>
          <a:p>
            <a:r>
              <a:rPr lang="en-US" dirty="0" smtClean="0"/>
              <a:t>Tag ID</a:t>
            </a:r>
          </a:p>
          <a:p>
            <a:pPr lvl="1"/>
            <a:r>
              <a:rPr lang="en-US" dirty="0" smtClean="0"/>
              <a:t>$(“#</a:t>
            </a:r>
            <a:r>
              <a:rPr lang="en-US" dirty="0" err="1" smtClean="0"/>
              <a:t>tagId</a:t>
            </a:r>
            <a:r>
              <a:rPr lang="en-US" dirty="0" smtClean="0"/>
              <a:t>”) - $(“#name”), $(“address”)</a:t>
            </a:r>
          </a:p>
          <a:p>
            <a:r>
              <a:rPr lang="en-US" dirty="0" smtClean="0"/>
              <a:t>Tag Class</a:t>
            </a:r>
          </a:p>
          <a:p>
            <a:pPr lvl="1"/>
            <a:r>
              <a:rPr lang="en-US" dirty="0"/>
              <a:t>$(“.</a:t>
            </a:r>
            <a:r>
              <a:rPr lang="en-US" dirty="0" err="1"/>
              <a:t>className</a:t>
            </a:r>
            <a:r>
              <a:rPr lang="en-US" dirty="0"/>
              <a:t>”) - $(“.comment”), $(“.code”)</a:t>
            </a:r>
          </a:p>
          <a:p>
            <a:r>
              <a:rPr lang="en-US" dirty="0" smtClean="0"/>
              <a:t>Combined selectors</a:t>
            </a:r>
          </a:p>
          <a:p>
            <a:pPr lvl="1"/>
            <a:r>
              <a:rPr lang="en-US" dirty="0" smtClean="0"/>
              <a:t>$(“</a:t>
            </a:r>
            <a:r>
              <a:rPr lang="en-US" dirty="0" err="1" smtClean="0"/>
              <a:t>tagName</a:t>
            </a:r>
            <a:r>
              <a:rPr lang="en-US" dirty="0" smtClean="0"/>
              <a:t>, .</a:t>
            </a:r>
            <a:r>
              <a:rPr lang="en-US" dirty="0" err="1" smtClean="0"/>
              <a:t>className</a:t>
            </a:r>
            <a:r>
              <a:rPr lang="en-US" dirty="0" smtClean="0"/>
              <a:t>”), $(“</a:t>
            </a:r>
            <a:r>
              <a:rPr lang="en-US" dirty="0" err="1" smtClean="0"/>
              <a:t>tagName</a:t>
            </a:r>
            <a:r>
              <a:rPr lang="en-US" dirty="0" smtClean="0"/>
              <a:t>, .</a:t>
            </a:r>
            <a:r>
              <a:rPr lang="en-US" dirty="0" err="1" smtClean="0"/>
              <a:t>className</a:t>
            </a:r>
            <a:r>
              <a:rPr lang="en-US" dirty="0" smtClean="0"/>
              <a:t>, #</a:t>
            </a:r>
            <a:r>
              <a:rPr lang="en-US" dirty="0" err="1" smtClean="0"/>
              <a:t>tagId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$(“h1, .mainTitle”), $(“h1, .</a:t>
            </a:r>
            <a:r>
              <a:rPr lang="en-US" dirty="0" err="1" smtClean="0"/>
              <a:t>mainTitle</a:t>
            </a:r>
            <a:r>
              <a:rPr lang="en-US" dirty="0" smtClean="0"/>
              <a:t>, #</a:t>
            </a:r>
            <a:r>
              <a:rPr lang="en-US" dirty="0" err="1" smtClean="0"/>
              <a:t>firstHeading</a:t>
            </a:r>
            <a:r>
              <a:rPr lang="en-US" dirty="0" smtClean="0"/>
              <a:t>”)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http://codylindley.com/jqueryselectors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433134" y="1079897"/>
            <a:ext cx="3199583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Index filters</a:t>
            </a:r>
          </a:p>
          <a:p>
            <a:r>
              <a:rPr lang="en-US" dirty="0" smtClean="0"/>
              <a:t>Conditional filters – Form filters</a:t>
            </a:r>
          </a:p>
          <a:p>
            <a:r>
              <a:rPr lang="en-US" dirty="0" smtClean="0"/>
              <a:t>Relationship filters – Content filters</a:t>
            </a:r>
          </a:p>
          <a:p>
            <a:r>
              <a:rPr lang="en-US" dirty="0" smtClean="0"/>
              <a:t>Attribute filters</a:t>
            </a:r>
          </a:p>
          <a:p>
            <a:r>
              <a:rPr lang="en-US" dirty="0" smtClean="0"/>
              <a:t>Retrieve, Set and Remove attributes</a:t>
            </a:r>
          </a:p>
          <a:p>
            <a:r>
              <a:rPr lang="en-US" dirty="0" smtClean="0"/>
              <a:t>Class, HTML, Text, Value – Functions</a:t>
            </a:r>
          </a:p>
          <a:p>
            <a:r>
              <a:rPr lang="en-US" dirty="0" smtClean="0"/>
              <a:t>Traversing</a:t>
            </a:r>
          </a:p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.each(function(</a:t>
            </a:r>
            <a:r>
              <a:rPr lang="en-US" dirty="0" err="1" smtClean="0"/>
              <a:t>index,element</a:t>
            </a:r>
            <a:r>
              <a:rPr lang="en-US" dirty="0" smtClean="0"/>
              <a:t>)) is used to iterate through jQuery objects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$.each(</a:t>
            </a:r>
            <a:r>
              <a:rPr lang="en-US" dirty="0" err="1" smtClean="0"/>
              <a:t>collection,function</a:t>
            </a:r>
            <a:r>
              <a:rPr lang="en-US" dirty="0" smtClean="0"/>
              <a:t>(</a:t>
            </a:r>
            <a:r>
              <a:rPr lang="en-US" dirty="0" err="1" smtClean="0"/>
              <a:t>index,value</a:t>
            </a:r>
            <a:r>
              <a:rPr lang="en-US" dirty="0" smtClean="0"/>
              <a:t>){ /*code block*/ });</a:t>
            </a:r>
          </a:p>
          <a:p>
            <a:pPr lvl="1"/>
            <a:r>
              <a:rPr lang="en-US" dirty="0" smtClean="0"/>
              <a:t>Iterates through each object in collection.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Avoid using selectors and DOM manipulations in .each() function, rather create a string with local variables and update the DOM outside the .each() function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.each()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47" y="1502822"/>
            <a:ext cx="5507406" cy="8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provides a cross-browser event model that works in all browsers</a:t>
            </a:r>
          </a:p>
          <a:p>
            <a:r>
              <a:rPr lang="en-US" dirty="0" smtClean="0"/>
              <a:t>live</a:t>
            </a:r>
            <a:r>
              <a:rPr lang="en-US" dirty="0"/>
              <a:t>(), delegate() and on</a:t>
            </a:r>
            <a:r>
              <a:rPr lang="en-US" dirty="0" smtClean="0"/>
              <a:t>() allow new DOM elements to automatically be attached to an event handler</a:t>
            </a:r>
          </a:p>
          <a:p>
            <a:r>
              <a:rPr lang="en-US" dirty="0" smtClean="0"/>
              <a:t>.delegate() is added to overcome the disadvantage on .live()</a:t>
            </a:r>
          </a:p>
          <a:p>
            <a:r>
              <a:rPr lang="en-US" dirty="0" smtClean="0"/>
              <a:t>.on(</a:t>
            </a:r>
            <a:r>
              <a:rPr lang="en-US" dirty="0" err="1" smtClean="0"/>
              <a:t>eventType,handler</a:t>
            </a:r>
            <a:r>
              <a:rPr lang="en-US" dirty="0" smtClean="0"/>
              <a:t>(</a:t>
            </a:r>
            <a:r>
              <a:rPr lang="en-US" dirty="0" err="1" smtClean="0"/>
              <a:t>eventObject</a:t>
            </a:r>
            <a:r>
              <a:rPr lang="en-US" dirty="0" smtClean="0"/>
              <a:t>)) attaches a handler to an event for the selected element(s)</a:t>
            </a:r>
          </a:p>
          <a:p>
            <a:r>
              <a:rPr lang="en-US" dirty="0" smtClean="0"/>
              <a:t>.off(event) is used to remove a handler previously bound to an element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0405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.live() vs .delegate()</a:t>
            </a:r>
            <a:endParaRPr lang="en-US" sz="2000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859860"/>
              </p:ext>
            </p:extLst>
          </p:nvPr>
        </p:nvGraphicFramePr>
        <p:xfrm>
          <a:off x="377163" y="864139"/>
          <a:ext cx="8222306" cy="357555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1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1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911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.live()</a:t>
                      </a:r>
                      <a:endParaRPr lang="en-US" sz="1500" dirty="0"/>
                    </a:p>
                  </a:txBody>
                  <a:tcPr marL="128248" marR="128248" marT="48093" marB="4809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.delegate()</a:t>
                      </a:r>
                    </a:p>
                  </a:txBody>
                  <a:tcPr marL="128248" marR="128248" marT="48093" marB="48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74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The document object handles events</a:t>
                      </a:r>
                      <a:r>
                        <a:rPr lang="en-US" sz="1500" baseline="0" dirty="0" smtClean="0"/>
                        <a:t> by default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 context object handles events</a:t>
                      </a:r>
                      <a:r>
                        <a:rPr lang="en-US" sz="1500" baseline="0" dirty="0" smtClean="0"/>
                        <a:t> by default rather than the document object</a:t>
                      </a:r>
                      <a:endParaRPr lang="en-US" sz="1500" dirty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Works even when new objects are added into the DOM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Works even when new objects are added in to the DOM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$(‘.</a:t>
                      </a:r>
                      <a:r>
                        <a:rPr lang="en-US" sz="1500" dirty="0" err="1" smtClean="0"/>
                        <a:t>someClass</a:t>
                      </a:r>
                      <a:r>
                        <a:rPr lang="en-US" sz="1500" dirty="0" smtClean="0"/>
                        <a:t>’).live(‘click’,</a:t>
                      </a:r>
                      <a:r>
                        <a:rPr lang="en-US" sz="1500" dirty="0" err="1" smtClean="0"/>
                        <a:t>somefunction</a:t>
                      </a:r>
                      <a:r>
                        <a:rPr lang="en-US" sz="1500" dirty="0" smtClean="0"/>
                        <a:t>);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$(‘#div’).delegate(‘.</a:t>
                      </a:r>
                      <a:r>
                        <a:rPr lang="en-US" sz="1500" dirty="0" err="1" smtClean="0"/>
                        <a:t>someClass</a:t>
                      </a:r>
                      <a:r>
                        <a:rPr lang="en-US" sz="1500" dirty="0" smtClean="0"/>
                        <a:t>’,’click’,</a:t>
                      </a:r>
                      <a:r>
                        <a:rPr lang="en-US" sz="1500" dirty="0" err="1" smtClean="0"/>
                        <a:t>someFunction</a:t>
                      </a:r>
                      <a:r>
                        <a:rPr lang="en-US" sz="1500" dirty="0" smtClean="0"/>
                        <a:t>);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Scans for all elements having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someClass</a:t>
                      </a:r>
                      <a:r>
                        <a:rPr lang="en-US" sz="1500" baseline="0" dirty="0" smtClean="0"/>
                        <a:t> and triggers the event, which is performance impact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Scans elements specific to the context object (#div)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Stop live event handling using die()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Stop delegate event handling using</a:t>
                      </a:r>
                      <a:r>
                        <a:rPr lang="en-US" sz="1500" baseline="0" dirty="0" smtClean="0"/>
                        <a:t> undelegated()</a:t>
                      </a:r>
                      <a:endParaRPr lang="en-US" sz="1500" dirty="0" smtClean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25767</TotalTime>
  <Words>2767</Words>
  <Application>Microsoft Office PowerPoint</Application>
  <PresentationFormat>On-screen Show (16:9)</PresentationFormat>
  <Paragraphs>516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Sampath Kumar Bingi</cp:lastModifiedBy>
  <cp:revision>1141</cp:revision>
  <cp:lastPrinted>2014-07-09T13:30:36Z</cp:lastPrinted>
  <dcterms:created xsi:type="dcterms:W3CDTF">2014-07-08T13:27:24Z</dcterms:created>
  <dcterms:modified xsi:type="dcterms:W3CDTF">2018-01-09T04:53:53Z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