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9" r:id="rId3"/>
    <p:sldId id="291" r:id="rId4"/>
    <p:sldId id="292" r:id="rId5"/>
    <p:sldId id="293" r:id="rId6"/>
    <p:sldId id="294" r:id="rId7"/>
    <p:sldId id="295" r:id="rId8"/>
    <p:sldId id="277" r:id="rId9"/>
    <p:sldId id="261" r:id="rId10"/>
    <p:sldId id="290" r:id="rId11"/>
    <p:sldId id="274" r:id="rId12"/>
    <p:sldId id="296" r:id="rId13"/>
    <p:sldId id="297" r:id="rId14"/>
    <p:sldId id="298" r:id="rId15"/>
    <p:sldId id="299" r:id="rId16"/>
    <p:sldId id="301" r:id="rId17"/>
    <p:sldId id="300" r:id="rId18"/>
    <p:sldId id="264" r:id="rId19"/>
    <p:sldId id="272"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05AAF1-CDBF-45F3-A5B3-F12C3C2662F6}" v="8" dt="2024-04-17T19:37:05.5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1" autoAdjust="0"/>
    <p:restoredTop sz="94058" autoAdjust="0"/>
  </p:normalViewPr>
  <p:slideViewPr>
    <p:cSldViewPr>
      <p:cViewPr>
        <p:scale>
          <a:sx n="69" d="100"/>
          <a:sy n="69" d="100"/>
        </p:scale>
        <p:origin x="1492" y="-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isha Reddy" userId="a7eefcd8b0548d69" providerId="LiveId" clId="{9005AAF1-CDBF-45F3-A5B3-F12C3C2662F6}"/>
    <pc:docChg chg="custSel modSld">
      <pc:chgData name="Nithisha Reddy" userId="a7eefcd8b0548d69" providerId="LiveId" clId="{9005AAF1-CDBF-45F3-A5B3-F12C3C2662F6}" dt="2024-04-17T19:41:43.222" v="211" actId="1076"/>
      <pc:docMkLst>
        <pc:docMk/>
      </pc:docMkLst>
      <pc:sldChg chg="modSp mod">
        <pc:chgData name="Nithisha Reddy" userId="a7eefcd8b0548d69" providerId="LiveId" clId="{9005AAF1-CDBF-45F3-A5B3-F12C3C2662F6}" dt="2024-04-17T19:31:45.053" v="134" actId="1076"/>
        <pc:sldMkLst>
          <pc:docMk/>
          <pc:sldMk cId="0" sldId="256"/>
        </pc:sldMkLst>
        <pc:spChg chg="mod">
          <ac:chgData name="Nithisha Reddy" userId="a7eefcd8b0548d69" providerId="LiveId" clId="{9005AAF1-CDBF-45F3-A5B3-F12C3C2662F6}" dt="2024-04-17T19:31:45.053" v="134" actId="1076"/>
          <ac:spMkLst>
            <pc:docMk/>
            <pc:sldMk cId="0" sldId="256"/>
            <ac:spMk id="2" creationId="{D0B784AC-AB09-4838-9781-35FB8AD97EAA}"/>
          </ac:spMkLst>
        </pc:spChg>
        <pc:spChg chg="mod">
          <ac:chgData name="Nithisha Reddy" userId="a7eefcd8b0548d69" providerId="LiveId" clId="{9005AAF1-CDBF-45F3-A5B3-F12C3C2662F6}" dt="2024-04-17T19:21:42.728" v="22" actId="1076"/>
          <ac:spMkLst>
            <pc:docMk/>
            <pc:sldMk cId="0" sldId="256"/>
            <ac:spMk id="5" creationId="{00000000-0000-0000-0000-000000000000}"/>
          </ac:spMkLst>
        </pc:spChg>
      </pc:sldChg>
      <pc:sldChg chg="modSp mod">
        <pc:chgData name="Nithisha Reddy" userId="a7eefcd8b0548d69" providerId="LiveId" clId="{9005AAF1-CDBF-45F3-A5B3-F12C3C2662F6}" dt="2024-04-17T19:41:43.222" v="211" actId="1076"/>
        <pc:sldMkLst>
          <pc:docMk/>
          <pc:sldMk cId="0" sldId="259"/>
        </pc:sldMkLst>
        <pc:spChg chg="mod">
          <ac:chgData name="Nithisha Reddy" userId="a7eefcd8b0548d69" providerId="LiveId" clId="{9005AAF1-CDBF-45F3-A5B3-F12C3C2662F6}" dt="2024-04-17T19:41:43.222" v="211" actId="1076"/>
          <ac:spMkLst>
            <pc:docMk/>
            <pc:sldMk cId="0" sldId="259"/>
            <ac:spMk id="4" creationId="{00000000-0000-0000-0000-000000000000}"/>
          </ac:spMkLst>
        </pc:spChg>
        <pc:spChg chg="mod">
          <ac:chgData name="Nithisha Reddy" userId="a7eefcd8b0548d69" providerId="LiveId" clId="{9005AAF1-CDBF-45F3-A5B3-F12C3C2662F6}" dt="2024-04-17T19:41:39.446" v="210" actId="1076"/>
          <ac:spMkLst>
            <pc:docMk/>
            <pc:sldMk cId="0" sldId="259"/>
            <ac:spMk id="5" creationId="{00000000-0000-0000-0000-000000000000}"/>
          </ac:spMkLst>
        </pc:spChg>
      </pc:sldChg>
      <pc:sldChg chg="modSp mod">
        <pc:chgData name="Nithisha Reddy" userId="a7eefcd8b0548d69" providerId="LiveId" clId="{9005AAF1-CDBF-45F3-A5B3-F12C3C2662F6}" dt="2024-04-17T19:38:01.994" v="168" actId="2710"/>
        <pc:sldMkLst>
          <pc:docMk/>
          <pc:sldMk cId="0" sldId="261"/>
        </pc:sldMkLst>
        <pc:spChg chg="mod">
          <ac:chgData name="Nithisha Reddy" userId="a7eefcd8b0548d69" providerId="LiveId" clId="{9005AAF1-CDBF-45F3-A5B3-F12C3C2662F6}" dt="2024-04-17T19:37:42.311" v="166" actId="1076"/>
          <ac:spMkLst>
            <pc:docMk/>
            <pc:sldMk cId="0" sldId="261"/>
            <ac:spMk id="2" creationId="{00000000-0000-0000-0000-000000000000}"/>
          </ac:spMkLst>
        </pc:spChg>
        <pc:spChg chg="mod">
          <ac:chgData name="Nithisha Reddy" userId="a7eefcd8b0548d69" providerId="LiveId" clId="{9005AAF1-CDBF-45F3-A5B3-F12C3C2662F6}" dt="2024-04-17T19:38:01.994" v="168" actId="2710"/>
          <ac:spMkLst>
            <pc:docMk/>
            <pc:sldMk cId="0" sldId="261"/>
            <ac:spMk id="3" creationId="{00000000-0000-0000-0000-000000000000}"/>
          </ac:spMkLst>
        </pc:spChg>
      </pc:sldChg>
      <pc:sldChg chg="modSp mod">
        <pc:chgData name="Nithisha Reddy" userId="a7eefcd8b0548d69" providerId="LiveId" clId="{9005AAF1-CDBF-45F3-A5B3-F12C3C2662F6}" dt="2024-04-17T19:20:23.215" v="8" actId="1076"/>
        <pc:sldMkLst>
          <pc:docMk/>
          <pc:sldMk cId="0" sldId="265"/>
        </pc:sldMkLst>
        <pc:spChg chg="mod">
          <ac:chgData name="Nithisha Reddy" userId="a7eefcd8b0548d69" providerId="LiveId" clId="{9005AAF1-CDBF-45F3-A5B3-F12C3C2662F6}" dt="2024-04-17T19:20:23.215" v="8" actId="1076"/>
          <ac:spMkLst>
            <pc:docMk/>
            <pc:sldMk cId="0" sldId="265"/>
            <ac:spMk id="2" creationId="{00000000-0000-0000-0000-000000000000}"/>
          </ac:spMkLst>
        </pc:spChg>
      </pc:sldChg>
      <pc:sldChg chg="modSp mod">
        <pc:chgData name="Nithisha Reddy" userId="a7eefcd8b0548d69" providerId="LiveId" clId="{9005AAF1-CDBF-45F3-A5B3-F12C3C2662F6}" dt="2024-04-17T19:37:05.503" v="163" actId="1076"/>
        <pc:sldMkLst>
          <pc:docMk/>
          <pc:sldMk cId="1542805151" sldId="274"/>
        </pc:sldMkLst>
        <pc:spChg chg="mod">
          <ac:chgData name="Nithisha Reddy" userId="a7eefcd8b0548d69" providerId="LiveId" clId="{9005AAF1-CDBF-45F3-A5B3-F12C3C2662F6}" dt="2024-04-17T19:36:53.118" v="160" actId="1076"/>
          <ac:spMkLst>
            <pc:docMk/>
            <pc:sldMk cId="1542805151" sldId="274"/>
            <ac:spMk id="3" creationId="{DADD9410-18FC-44C3-9018-4DAAE700B933}"/>
          </ac:spMkLst>
        </pc:spChg>
        <pc:spChg chg="mod">
          <ac:chgData name="Nithisha Reddy" userId="a7eefcd8b0548d69" providerId="LiveId" clId="{9005AAF1-CDBF-45F3-A5B3-F12C3C2662F6}" dt="2024-04-17T19:37:02.807" v="162" actId="2710"/>
          <ac:spMkLst>
            <pc:docMk/>
            <pc:sldMk cId="1542805151" sldId="274"/>
            <ac:spMk id="6" creationId="{00000000-0000-0000-0000-000000000000}"/>
          </ac:spMkLst>
        </pc:spChg>
        <pc:picChg chg="mod">
          <ac:chgData name="Nithisha Reddy" userId="a7eefcd8b0548d69" providerId="LiveId" clId="{9005AAF1-CDBF-45F3-A5B3-F12C3C2662F6}" dt="2024-04-17T19:37:05.503" v="163" actId="1076"/>
          <ac:picMkLst>
            <pc:docMk/>
            <pc:sldMk cId="1542805151" sldId="274"/>
            <ac:picMk id="2" creationId="{00000000-0000-0000-0000-000000000000}"/>
          </ac:picMkLst>
        </pc:picChg>
      </pc:sldChg>
      <pc:sldChg chg="modSp mod">
        <pc:chgData name="Nithisha Reddy" userId="a7eefcd8b0548d69" providerId="LiveId" clId="{9005AAF1-CDBF-45F3-A5B3-F12C3C2662F6}" dt="2024-04-17T19:38:24.454" v="171" actId="1076"/>
        <pc:sldMkLst>
          <pc:docMk/>
          <pc:sldMk cId="0" sldId="277"/>
        </pc:sldMkLst>
        <pc:spChg chg="mod">
          <ac:chgData name="Nithisha Reddy" userId="a7eefcd8b0548d69" providerId="LiveId" clId="{9005AAF1-CDBF-45F3-A5B3-F12C3C2662F6}" dt="2024-04-17T19:38:24.454" v="171" actId="1076"/>
          <ac:spMkLst>
            <pc:docMk/>
            <pc:sldMk cId="0" sldId="277"/>
            <ac:spMk id="2" creationId="{00000000-0000-0000-0000-000000000000}"/>
          </ac:spMkLst>
        </pc:spChg>
        <pc:spChg chg="mod">
          <ac:chgData name="Nithisha Reddy" userId="a7eefcd8b0548d69" providerId="LiveId" clId="{9005AAF1-CDBF-45F3-A5B3-F12C3C2662F6}" dt="2024-04-17T19:38:15.510" v="170" actId="1076"/>
          <ac:spMkLst>
            <pc:docMk/>
            <pc:sldMk cId="0" sldId="277"/>
            <ac:spMk id="4" creationId="{5A70140D-851E-4DE4-89FF-405DC01B8669}"/>
          </ac:spMkLst>
        </pc:spChg>
      </pc:sldChg>
      <pc:sldChg chg="modSp mod">
        <pc:chgData name="Nithisha Reddy" userId="a7eefcd8b0548d69" providerId="LiveId" clId="{9005AAF1-CDBF-45F3-A5B3-F12C3C2662F6}" dt="2024-04-17T19:37:35.414" v="165" actId="1076"/>
        <pc:sldMkLst>
          <pc:docMk/>
          <pc:sldMk cId="291646195" sldId="290"/>
        </pc:sldMkLst>
        <pc:spChg chg="mod">
          <ac:chgData name="Nithisha Reddy" userId="a7eefcd8b0548d69" providerId="LiveId" clId="{9005AAF1-CDBF-45F3-A5B3-F12C3C2662F6}" dt="2024-04-17T19:37:30.187" v="164" actId="2710"/>
          <ac:spMkLst>
            <pc:docMk/>
            <pc:sldMk cId="291646195" sldId="290"/>
            <ac:spMk id="2" creationId="{00000000-0000-0000-0000-000000000000}"/>
          </ac:spMkLst>
        </pc:spChg>
        <pc:spChg chg="mod">
          <ac:chgData name="Nithisha Reddy" userId="a7eefcd8b0548d69" providerId="LiveId" clId="{9005AAF1-CDBF-45F3-A5B3-F12C3C2662F6}" dt="2024-04-17T19:37:35.414" v="165" actId="1076"/>
          <ac:spMkLst>
            <pc:docMk/>
            <pc:sldMk cId="291646195" sldId="290"/>
            <ac:spMk id="4" creationId="{5A70140D-851E-4DE4-89FF-405DC01B8669}"/>
          </ac:spMkLst>
        </pc:spChg>
      </pc:sldChg>
      <pc:sldChg chg="modSp mod">
        <pc:chgData name="Nithisha Reddy" userId="a7eefcd8b0548d69" providerId="LiveId" clId="{9005AAF1-CDBF-45F3-A5B3-F12C3C2662F6}" dt="2024-04-17T19:41:13.820" v="206" actId="948"/>
        <pc:sldMkLst>
          <pc:docMk/>
          <pc:sldMk cId="3737944842" sldId="291"/>
        </pc:sldMkLst>
        <pc:spChg chg="mod">
          <ac:chgData name="Nithisha Reddy" userId="a7eefcd8b0548d69" providerId="LiveId" clId="{9005AAF1-CDBF-45F3-A5B3-F12C3C2662F6}" dt="2024-04-17T19:40:16.390" v="202" actId="1076"/>
          <ac:spMkLst>
            <pc:docMk/>
            <pc:sldMk cId="3737944842" sldId="291"/>
            <ac:spMk id="4" creationId="{00000000-0000-0000-0000-000000000000}"/>
          </ac:spMkLst>
        </pc:spChg>
        <pc:spChg chg="mod">
          <ac:chgData name="Nithisha Reddy" userId="a7eefcd8b0548d69" providerId="LiveId" clId="{9005AAF1-CDBF-45F3-A5B3-F12C3C2662F6}" dt="2024-04-17T19:41:13.820" v="206" actId="948"/>
          <ac:spMkLst>
            <pc:docMk/>
            <pc:sldMk cId="3737944842" sldId="291"/>
            <ac:spMk id="5" creationId="{00000000-0000-0000-0000-000000000000}"/>
          </ac:spMkLst>
        </pc:spChg>
      </pc:sldChg>
      <pc:sldChg chg="modSp mod">
        <pc:chgData name="Nithisha Reddy" userId="a7eefcd8b0548d69" providerId="LiveId" clId="{9005AAF1-CDBF-45F3-A5B3-F12C3C2662F6}" dt="2024-04-17T19:40:04.161" v="201" actId="20577"/>
        <pc:sldMkLst>
          <pc:docMk/>
          <pc:sldMk cId="451413667" sldId="292"/>
        </pc:sldMkLst>
        <pc:spChg chg="mod">
          <ac:chgData name="Nithisha Reddy" userId="a7eefcd8b0548d69" providerId="LiveId" clId="{9005AAF1-CDBF-45F3-A5B3-F12C3C2662F6}" dt="2024-04-17T19:39:50.591" v="195" actId="1076"/>
          <ac:spMkLst>
            <pc:docMk/>
            <pc:sldMk cId="451413667" sldId="292"/>
            <ac:spMk id="4" creationId="{00000000-0000-0000-0000-000000000000}"/>
          </ac:spMkLst>
        </pc:spChg>
        <pc:spChg chg="mod">
          <ac:chgData name="Nithisha Reddy" userId="a7eefcd8b0548d69" providerId="LiveId" clId="{9005AAF1-CDBF-45F3-A5B3-F12C3C2662F6}" dt="2024-04-17T19:40:04.161" v="201" actId="20577"/>
          <ac:spMkLst>
            <pc:docMk/>
            <pc:sldMk cId="451413667" sldId="292"/>
            <ac:spMk id="5" creationId="{00000000-0000-0000-0000-000000000000}"/>
          </ac:spMkLst>
        </pc:spChg>
      </pc:sldChg>
      <pc:sldChg chg="modSp mod">
        <pc:chgData name="Nithisha Reddy" userId="a7eefcd8b0548d69" providerId="LiveId" clId="{9005AAF1-CDBF-45F3-A5B3-F12C3C2662F6}" dt="2024-04-17T19:39:41.564" v="194" actId="1076"/>
        <pc:sldMkLst>
          <pc:docMk/>
          <pc:sldMk cId="1798033072" sldId="293"/>
        </pc:sldMkLst>
        <pc:spChg chg="mod">
          <ac:chgData name="Nithisha Reddy" userId="a7eefcd8b0548d69" providerId="LiveId" clId="{9005AAF1-CDBF-45F3-A5B3-F12C3C2662F6}" dt="2024-04-17T19:39:41.564" v="194" actId="1076"/>
          <ac:spMkLst>
            <pc:docMk/>
            <pc:sldMk cId="1798033072" sldId="293"/>
            <ac:spMk id="4" creationId="{00000000-0000-0000-0000-000000000000}"/>
          </ac:spMkLst>
        </pc:spChg>
        <pc:spChg chg="mod">
          <ac:chgData name="Nithisha Reddy" userId="a7eefcd8b0548d69" providerId="LiveId" clId="{9005AAF1-CDBF-45F3-A5B3-F12C3C2662F6}" dt="2024-04-17T19:39:31.093" v="192" actId="20577"/>
          <ac:spMkLst>
            <pc:docMk/>
            <pc:sldMk cId="1798033072" sldId="293"/>
            <ac:spMk id="5" creationId="{00000000-0000-0000-0000-000000000000}"/>
          </ac:spMkLst>
        </pc:spChg>
      </pc:sldChg>
      <pc:sldChg chg="modSp mod">
        <pc:chgData name="Nithisha Reddy" userId="a7eefcd8b0548d69" providerId="LiveId" clId="{9005AAF1-CDBF-45F3-A5B3-F12C3C2662F6}" dt="2024-04-17T19:39:10.086" v="185" actId="20577"/>
        <pc:sldMkLst>
          <pc:docMk/>
          <pc:sldMk cId="4184415930" sldId="294"/>
        </pc:sldMkLst>
        <pc:spChg chg="mod">
          <ac:chgData name="Nithisha Reddy" userId="a7eefcd8b0548d69" providerId="LiveId" clId="{9005AAF1-CDBF-45F3-A5B3-F12C3C2662F6}" dt="2024-04-17T19:38:56.024" v="178" actId="1076"/>
          <ac:spMkLst>
            <pc:docMk/>
            <pc:sldMk cId="4184415930" sldId="294"/>
            <ac:spMk id="4" creationId="{00000000-0000-0000-0000-000000000000}"/>
          </ac:spMkLst>
        </pc:spChg>
        <pc:spChg chg="mod">
          <ac:chgData name="Nithisha Reddy" userId="a7eefcd8b0548d69" providerId="LiveId" clId="{9005AAF1-CDBF-45F3-A5B3-F12C3C2662F6}" dt="2024-04-17T19:39:10.086" v="185" actId="20577"/>
          <ac:spMkLst>
            <pc:docMk/>
            <pc:sldMk cId="4184415930" sldId="294"/>
            <ac:spMk id="5" creationId="{00000000-0000-0000-0000-000000000000}"/>
          </ac:spMkLst>
        </pc:spChg>
      </pc:sldChg>
      <pc:sldChg chg="modSp mod">
        <pc:chgData name="Nithisha Reddy" userId="a7eefcd8b0548d69" providerId="LiveId" clId="{9005AAF1-CDBF-45F3-A5B3-F12C3C2662F6}" dt="2024-04-17T19:38:47.417" v="177" actId="20577"/>
        <pc:sldMkLst>
          <pc:docMk/>
          <pc:sldMk cId="3468842579" sldId="295"/>
        </pc:sldMkLst>
        <pc:spChg chg="mod">
          <ac:chgData name="Nithisha Reddy" userId="a7eefcd8b0548d69" providerId="LiveId" clId="{9005AAF1-CDBF-45F3-A5B3-F12C3C2662F6}" dt="2024-04-17T19:38:41.616" v="173" actId="1076"/>
          <ac:spMkLst>
            <pc:docMk/>
            <pc:sldMk cId="3468842579" sldId="295"/>
            <ac:spMk id="4" creationId="{00000000-0000-0000-0000-000000000000}"/>
          </ac:spMkLst>
        </pc:spChg>
        <pc:spChg chg="mod">
          <ac:chgData name="Nithisha Reddy" userId="a7eefcd8b0548d69" providerId="LiveId" clId="{9005AAF1-CDBF-45F3-A5B3-F12C3C2662F6}" dt="2024-04-17T19:38:47.417" v="177" actId="20577"/>
          <ac:spMkLst>
            <pc:docMk/>
            <pc:sldMk cId="3468842579" sldId="295"/>
            <ac:spMk id="5" creationId="{00000000-0000-0000-0000-000000000000}"/>
          </ac:spMkLst>
        </pc:spChg>
      </pc:sldChg>
      <pc:sldChg chg="modSp mod">
        <pc:chgData name="Nithisha Reddy" userId="a7eefcd8b0548d69" providerId="LiveId" clId="{9005AAF1-CDBF-45F3-A5B3-F12C3C2662F6}" dt="2024-04-17T19:36:44.198" v="159" actId="1076"/>
        <pc:sldMkLst>
          <pc:docMk/>
          <pc:sldMk cId="3263356643" sldId="296"/>
        </pc:sldMkLst>
        <pc:spChg chg="mod">
          <ac:chgData name="Nithisha Reddy" userId="a7eefcd8b0548d69" providerId="LiveId" clId="{9005AAF1-CDBF-45F3-A5B3-F12C3C2662F6}" dt="2024-04-17T19:36:24.626" v="154" actId="1076"/>
          <ac:spMkLst>
            <pc:docMk/>
            <pc:sldMk cId="3263356643" sldId="296"/>
            <ac:spMk id="3" creationId="{DADD9410-18FC-44C3-9018-4DAAE700B933}"/>
          </ac:spMkLst>
        </pc:spChg>
        <pc:spChg chg="mod">
          <ac:chgData name="Nithisha Reddy" userId="a7eefcd8b0548d69" providerId="LiveId" clId="{9005AAF1-CDBF-45F3-A5B3-F12C3C2662F6}" dt="2024-04-17T19:36:44.198" v="159" actId="1076"/>
          <ac:spMkLst>
            <pc:docMk/>
            <pc:sldMk cId="3263356643" sldId="296"/>
            <ac:spMk id="4" creationId="{00000000-0000-0000-0000-000000000000}"/>
          </ac:spMkLst>
        </pc:spChg>
        <pc:picChg chg="mod">
          <ac:chgData name="Nithisha Reddy" userId="a7eefcd8b0548d69" providerId="LiveId" clId="{9005AAF1-CDBF-45F3-A5B3-F12C3C2662F6}" dt="2024-04-17T19:36:35.635" v="158" actId="1076"/>
          <ac:picMkLst>
            <pc:docMk/>
            <pc:sldMk cId="3263356643" sldId="296"/>
            <ac:picMk id="7" creationId="{00000000-0000-0000-0000-000000000000}"/>
          </ac:picMkLst>
        </pc:picChg>
      </pc:sldChg>
      <pc:sldChg chg="modSp mod">
        <pc:chgData name="Nithisha Reddy" userId="a7eefcd8b0548d69" providerId="LiveId" clId="{9005AAF1-CDBF-45F3-A5B3-F12C3C2662F6}" dt="2024-04-17T19:36:00.661" v="153" actId="2710"/>
        <pc:sldMkLst>
          <pc:docMk/>
          <pc:sldMk cId="3361517979" sldId="297"/>
        </pc:sldMkLst>
        <pc:spChg chg="mod">
          <ac:chgData name="Nithisha Reddy" userId="a7eefcd8b0548d69" providerId="LiveId" clId="{9005AAF1-CDBF-45F3-A5B3-F12C3C2662F6}" dt="2024-04-17T19:35:39.032" v="150" actId="1076"/>
          <ac:spMkLst>
            <pc:docMk/>
            <pc:sldMk cId="3361517979" sldId="297"/>
            <ac:spMk id="3" creationId="{DADD9410-18FC-44C3-9018-4DAAE700B933}"/>
          </ac:spMkLst>
        </pc:spChg>
        <pc:spChg chg="mod">
          <ac:chgData name="Nithisha Reddy" userId="a7eefcd8b0548d69" providerId="LiveId" clId="{9005AAF1-CDBF-45F3-A5B3-F12C3C2662F6}" dt="2024-04-17T19:36:00.661" v="153" actId="2710"/>
          <ac:spMkLst>
            <pc:docMk/>
            <pc:sldMk cId="3361517979" sldId="297"/>
            <ac:spMk id="6" creationId="{00000000-0000-0000-0000-000000000000}"/>
          </ac:spMkLst>
        </pc:spChg>
        <pc:picChg chg="mod">
          <ac:chgData name="Nithisha Reddy" userId="a7eefcd8b0548d69" providerId="LiveId" clId="{9005AAF1-CDBF-45F3-A5B3-F12C3C2662F6}" dt="2024-04-17T19:35:49.346" v="152" actId="1076"/>
          <ac:picMkLst>
            <pc:docMk/>
            <pc:sldMk cId="3361517979" sldId="297"/>
            <ac:picMk id="2" creationId="{00000000-0000-0000-0000-000000000000}"/>
          </ac:picMkLst>
        </pc:picChg>
      </pc:sldChg>
      <pc:sldChg chg="modSp mod">
        <pc:chgData name="Nithisha Reddy" userId="a7eefcd8b0548d69" providerId="LiveId" clId="{9005AAF1-CDBF-45F3-A5B3-F12C3C2662F6}" dt="2024-04-17T19:35:32.139" v="149" actId="1076"/>
        <pc:sldMkLst>
          <pc:docMk/>
          <pc:sldMk cId="204530531" sldId="298"/>
        </pc:sldMkLst>
        <pc:spChg chg="mod">
          <ac:chgData name="Nithisha Reddy" userId="a7eefcd8b0548d69" providerId="LiveId" clId="{9005AAF1-CDBF-45F3-A5B3-F12C3C2662F6}" dt="2024-04-17T19:35:03.631" v="146" actId="1076"/>
          <ac:spMkLst>
            <pc:docMk/>
            <pc:sldMk cId="204530531" sldId="298"/>
            <ac:spMk id="3" creationId="{DADD9410-18FC-44C3-9018-4DAAE700B933}"/>
          </ac:spMkLst>
        </pc:spChg>
        <pc:spChg chg="mod">
          <ac:chgData name="Nithisha Reddy" userId="a7eefcd8b0548d69" providerId="LiveId" clId="{9005AAF1-CDBF-45F3-A5B3-F12C3C2662F6}" dt="2024-04-17T19:35:21.701" v="148" actId="1076"/>
          <ac:spMkLst>
            <pc:docMk/>
            <pc:sldMk cId="204530531" sldId="298"/>
            <ac:spMk id="6" creationId="{00000000-0000-0000-0000-000000000000}"/>
          </ac:spMkLst>
        </pc:spChg>
        <pc:picChg chg="mod">
          <ac:chgData name="Nithisha Reddy" userId="a7eefcd8b0548d69" providerId="LiveId" clId="{9005AAF1-CDBF-45F3-A5B3-F12C3C2662F6}" dt="2024-04-17T19:35:32.139" v="149" actId="1076"/>
          <ac:picMkLst>
            <pc:docMk/>
            <pc:sldMk cId="204530531" sldId="298"/>
            <ac:picMk id="2" creationId="{00000000-0000-0000-0000-000000000000}"/>
          </ac:picMkLst>
        </pc:picChg>
      </pc:sldChg>
      <pc:sldChg chg="delSp modSp mod">
        <pc:chgData name="Nithisha Reddy" userId="a7eefcd8b0548d69" providerId="LiveId" clId="{9005AAF1-CDBF-45F3-A5B3-F12C3C2662F6}" dt="2024-04-17T19:34:53.897" v="145" actId="1076"/>
        <pc:sldMkLst>
          <pc:docMk/>
          <pc:sldMk cId="1901699689" sldId="299"/>
        </pc:sldMkLst>
        <pc:spChg chg="del mod">
          <ac:chgData name="Nithisha Reddy" userId="a7eefcd8b0548d69" providerId="LiveId" clId="{9005AAF1-CDBF-45F3-A5B3-F12C3C2662F6}" dt="2024-04-17T19:34:48.118" v="144" actId="478"/>
          <ac:spMkLst>
            <pc:docMk/>
            <pc:sldMk cId="1901699689" sldId="299"/>
            <ac:spMk id="2" creationId="{00000000-0000-0000-0000-000000000000}"/>
          </ac:spMkLst>
        </pc:spChg>
        <pc:spChg chg="mod">
          <ac:chgData name="Nithisha Reddy" userId="a7eefcd8b0548d69" providerId="LiveId" clId="{9005AAF1-CDBF-45F3-A5B3-F12C3C2662F6}" dt="2024-04-17T19:34:53.897" v="145" actId="1076"/>
          <ac:spMkLst>
            <pc:docMk/>
            <pc:sldMk cId="1901699689" sldId="299"/>
            <ac:spMk id="3" creationId="{DADD9410-18FC-44C3-9018-4DAAE700B933}"/>
          </ac:spMkLst>
        </pc:spChg>
      </pc:sldChg>
      <pc:sldChg chg="modSp mod">
        <pc:chgData name="Nithisha Reddy" userId="a7eefcd8b0548d69" providerId="LiveId" clId="{9005AAF1-CDBF-45F3-A5B3-F12C3C2662F6}" dt="2024-04-17T19:34:20.141" v="140" actId="1076"/>
        <pc:sldMkLst>
          <pc:docMk/>
          <pc:sldMk cId="4251578127" sldId="300"/>
        </pc:sldMkLst>
        <pc:spChg chg="mod">
          <ac:chgData name="Nithisha Reddy" userId="a7eefcd8b0548d69" providerId="LiveId" clId="{9005AAF1-CDBF-45F3-A5B3-F12C3C2662F6}" dt="2024-04-17T19:34:20.141" v="140" actId="1076"/>
          <ac:spMkLst>
            <pc:docMk/>
            <pc:sldMk cId="4251578127" sldId="300"/>
            <ac:spMk id="3" creationId="{DADD9410-18FC-44C3-9018-4DAAE700B933}"/>
          </ac:spMkLst>
        </pc:spChg>
      </pc:sldChg>
      <pc:sldChg chg="delSp modSp mod">
        <pc:chgData name="Nithisha Reddy" userId="a7eefcd8b0548d69" providerId="LiveId" clId="{9005AAF1-CDBF-45F3-A5B3-F12C3C2662F6}" dt="2024-04-17T19:34:38.159" v="142" actId="478"/>
        <pc:sldMkLst>
          <pc:docMk/>
          <pc:sldMk cId="3769579625" sldId="301"/>
        </pc:sldMkLst>
        <pc:spChg chg="del">
          <ac:chgData name="Nithisha Reddy" userId="a7eefcd8b0548d69" providerId="LiveId" clId="{9005AAF1-CDBF-45F3-A5B3-F12C3C2662F6}" dt="2024-04-17T19:34:38.159" v="142" actId="478"/>
          <ac:spMkLst>
            <pc:docMk/>
            <pc:sldMk cId="3769579625" sldId="301"/>
            <ac:spMk id="2" creationId="{00000000-0000-0000-0000-000000000000}"/>
          </ac:spMkLst>
        </pc:spChg>
        <pc:spChg chg="mod">
          <ac:chgData name="Nithisha Reddy" userId="a7eefcd8b0548d69" providerId="LiveId" clId="{9005AAF1-CDBF-45F3-A5B3-F12C3C2662F6}" dt="2024-04-17T19:34:29.085" v="141" actId="1076"/>
          <ac:spMkLst>
            <pc:docMk/>
            <pc:sldMk cId="3769579625" sldId="301"/>
            <ac:spMk id="3" creationId="{DADD9410-18FC-44C3-9018-4DAAE700B9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1D2A0-DB01-4D34-8CAE-9FC48249522A}" type="datetimeFigureOut">
              <a:rPr lang="en-IN" smtClean="0"/>
              <a:pPr/>
              <a:t>17-04-2024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12753-EB78-41A5-9134-1B87922E0407}" type="slidenum">
              <a:rPr lang="en-IN" smtClean="0"/>
              <a:pPr/>
              <a:t>‹#›</a:t>
            </a:fld>
            <a:endParaRPr lang="en-IN"/>
          </a:p>
        </p:txBody>
      </p:sp>
    </p:spTree>
    <p:extLst>
      <p:ext uri="{BB962C8B-B14F-4D97-AF65-F5344CB8AC3E}">
        <p14:creationId xmlns:p14="http://schemas.microsoft.com/office/powerpoint/2010/main" val="341151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F12753-EB78-41A5-9134-1B87922E0407}"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F12753-EB78-41A5-9134-1B87922E0407}" type="slidenum">
              <a:rPr lang="en-IN" smtClean="0"/>
              <a:pPr/>
              <a:t>9</a:t>
            </a:fld>
            <a:endParaRPr lang="en-IN"/>
          </a:p>
        </p:txBody>
      </p:sp>
    </p:spTree>
    <p:extLst>
      <p:ext uri="{BB962C8B-B14F-4D97-AF65-F5344CB8AC3E}">
        <p14:creationId xmlns:p14="http://schemas.microsoft.com/office/powerpoint/2010/main" val="2864463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3CDB933-0DE9-40B0-98FD-4439FF00562A}" type="datetimeFigureOut">
              <a:rPr lang="en-US" smtClean="0"/>
              <a:pPr/>
              <a:t>4/17/2024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E5B42BB-82BB-4395-97F1-AB434A7A30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CDB933-0DE9-40B0-98FD-4439FF00562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CDB933-0DE9-40B0-98FD-4439FF00562A}"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3CDB933-0DE9-40B0-98FD-4439FF00562A}" type="datetimeFigureOut">
              <a:rPr lang="en-US" smtClean="0"/>
              <a:pPr/>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B42BB-82BB-4395-97F1-AB434A7A30F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CDB933-0DE9-40B0-98FD-4439FF00562A}" type="datetimeFigureOut">
              <a:rPr lang="en-US" smtClean="0"/>
              <a:pPr/>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B42BB-82BB-4395-97F1-AB434A7A30F3}"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DB933-0DE9-40B0-98FD-4439FF00562A}" type="datetimeFigureOut">
              <a:rPr lang="en-US" smtClean="0"/>
              <a:pPr/>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3CDB933-0DE9-40B0-98FD-4439FF00562A}"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3CDB933-0DE9-40B0-98FD-4439FF00562A}" type="datetimeFigureOut">
              <a:rPr lang="en-US" smtClean="0"/>
              <a:pPr/>
              <a:t>4/17/2024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E5B42BB-82BB-4395-97F1-AB434A7A30F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3CDB933-0DE9-40B0-98FD-4439FF00562A}" type="datetimeFigureOut">
              <a:rPr lang="en-US" smtClean="0"/>
              <a:pPr/>
              <a:t>4/17/2024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E5B42BB-82BB-4395-97F1-AB434A7A30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752" y="332656"/>
            <a:ext cx="9036496" cy="1077218"/>
          </a:xfrm>
          <a:prstGeom prst="rect">
            <a:avLst/>
          </a:prstGeom>
          <a:noFill/>
        </p:spPr>
        <p:txBody>
          <a:bodyPr wrap="square" lIns="91440" tIns="45720" rIns="91440" bIns="45720">
            <a:spAutoFit/>
          </a:bodyPr>
          <a:lstStyle/>
          <a:p>
            <a:pPr algn="ctr"/>
            <a:r>
              <a:rPr lang="en-AU" sz="3200" dirty="0">
                <a:latin typeface="Times New Roman" panose="02020603050405020304" pitchFamily="18" charset="0"/>
                <a:cs typeface="Times New Roman" panose="02020603050405020304" pitchFamily="18" charset="0"/>
              </a:rPr>
              <a:t>COVID19 PREDICTION WITH </a:t>
            </a:r>
          </a:p>
          <a:p>
            <a:pPr algn="ctr"/>
            <a:r>
              <a:rPr lang="en-AU" sz="3200" dirty="0">
                <a:latin typeface="Times New Roman" panose="02020603050405020304" pitchFamily="18" charset="0"/>
                <a:cs typeface="Times New Roman" panose="02020603050405020304" pitchFamily="18" charset="0"/>
              </a:rPr>
              <a:t>DEEP LEANRING  ON NEURAL NETWORKS </a:t>
            </a:r>
            <a:endParaRPr lang="en-IN" sz="3200" dirty="0">
              <a:latin typeface="Times New Roman" panose="02020603050405020304" pitchFamily="18" charset="0"/>
              <a:cs typeface="Times New Roman" pitchFamily="18" charset="0"/>
            </a:endParaRPr>
          </a:p>
        </p:txBody>
      </p:sp>
      <p:sp>
        <p:nvSpPr>
          <p:cNvPr id="2" name="Text Box 2">
            <a:extLst>
              <a:ext uri="{FF2B5EF4-FFF2-40B4-BE49-F238E27FC236}">
                <a16:creationId xmlns:a16="http://schemas.microsoft.com/office/drawing/2014/main" id="{D0B784AC-AB09-4838-9781-35FB8AD97EAA}"/>
              </a:ext>
            </a:extLst>
          </p:cNvPr>
          <p:cNvSpPr txBox="1"/>
          <p:nvPr/>
        </p:nvSpPr>
        <p:spPr>
          <a:xfrm>
            <a:off x="5508104" y="4983391"/>
            <a:ext cx="4607404" cy="1908215"/>
          </a:xfrm>
          <a:prstGeom prst="rect">
            <a:avLst/>
          </a:prstGeom>
          <a:noFill/>
        </p:spPr>
        <p:txBody>
          <a:bodyPr wrap="square" rtlCol="0">
            <a:spAutoFit/>
          </a:bodyPr>
          <a:lstStyle/>
          <a:p>
            <a:pPr fontAlgn="auto">
              <a:lnSpc>
                <a:spcPct val="100000"/>
              </a:lnSpc>
            </a:pPr>
            <a:r>
              <a:rPr lang="en-US" sz="1600" b="1" dirty="0">
                <a:latin typeface="Times New Roman" pitchFamily="18" charset="0"/>
                <a:cs typeface="Times New Roman" pitchFamily="18" charset="0"/>
                <a:sym typeface="+mn-ea"/>
              </a:rPr>
              <a:t>PRESENTED BY :</a:t>
            </a:r>
          </a:p>
          <a:p>
            <a:pPr fontAlgn="auto">
              <a:lnSpc>
                <a:spcPct val="150000"/>
              </a:lnSpc>
            </a:pPr>
            <a:r>
              <a:rPr lang="en-US" sz="1400" dirty="0">
                <a:latin typeface="Times New Roman" panose="02020603050405020304" pitchFamily="18" charset="0"/>
                <a:cs typeface="Times New Roman" pitchFamily="18" charset="0"/>
                <a:sym typeface="+mn-ea"/>
              </a:rPr>
              <a:t>MAHENDRA SRIRAM BETHA(700757819),</a:t>
            </a:r>
          </a:p>
          <a:p>
            <a:pPr fontAlgn="auto">
              <a:lnSpc>
                <a:spcPct val="150000"/>
              </a:lnSpc>
            </a:pPr>
            <a:r>
              <a:rPr lang="en-US" sz="1400" dirty="0">
                <a:latin typeface="Times New Roman" panose="02020603050405020304" pitchFamily="18" charset="0"/>
                <a:cs typeface="Times New Roman" pitchFamily="18" charset="0"/>
                <a:sym typeface="+mn-ea"/>
              </a:rPr>
              <a:t>SANGEETHA BADDAM(700757191),</a:t>
            </a:r>
          </a:p>
          <a:p>
            <a:pPr fontAlgn="auto">
              <a:lnSpc>
                <a:spcPct val="150000"/>
              </a:lnSpc>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SAMPATH PANDULA(700758258), </a:t>
            </a:r>
          </a:p>
          <a:p>
            <a:pPr fontAlgn="auto">
              <a:lnSpc>
                <a:spcPct val="150000"/>
              </a:lnSpc>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CHARITHA GONGATI(700756538)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altLang="en-US" dirty="0">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590746"/>
          </a:xfrm>
        </p:spPr>
        <p:txBody>
          <a:bodyPr>
            <a:normAutofit/>
          </a:bodyPr>
          <a:lstStyle/>
          <a:p>
            <a:pPr algn="just" defTabSz="914400" fontAlgn="base">
              <a:lnSpc>
                <a:spcPct val="15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HIGH Performance </a:t>
            </a:r>
          </a:p>
          <a:p>
            <a:pPr algn="just" defTabSz="914400" fontAlgn="base">
              <a:lnSpc>
                <a:spcPct val="15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Good Accuracy level.</a:t>
            </a:r>
          </a:p>
          <a:p>
            <a:endParaRPr lang="en-US" sz="1400" dirty="0">
              <a:latin typeface="Calibri" pitchFamily="34" charset="0"/>
              <a:cs typeface="Calibri" pitchFamily="34" charset="0"/>
            </a:endParaRPr>
          </a:p>
        </p:txBody>
      </p:sp>
      <p:sp>
        <p:nvSpPr>
          <p:cNvPr id="4" name="Rectangle 3">
            <a:extLst>
              <a:ext uri="{FF2B5EF4-FFF2-40B4-BE49-F238E27FC236}">
                <a16:creationId xmlns:a16="http://schemas.microsoft.com/office/drawing/2014/main" id="{5A70140D-851E-4DE4-89FF-405DC01B8669}"/>
              </a:ext>
            </a:extLst>
          </p:cNvPr>
          <p:cNvSpPr/>
          <p:nvPr/>
        </p:nvSpPr>
        <p:spPr>
          <a:xfrm>
            <a:off x="1638440" y="404664"/>
            <a:ext cx="5867120" cy="461665"/>
          </a:xfrm>
          <a:prstGeom prst="rect">
            <a:avLst/>
          </a:prstGeom>
          <a:noFill/>
        </p:spPr>
        <p:txBody>
          <a:bodyPr wrap="none" lIns="91440" tIns="45720" rIns="91440" bIns="45720">
            <a:spAutoFit/>
          </a:bodyPr>
          <a:lstStyle/>
          <a:p>
            <a:pPr algn="ctr"/>
            <a:r>
              <a:rPr lang="en-US"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ADVANTAGES </a:t>
            </a: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OF PROPOSED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4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358412"/>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968663"/>
            <a:ext cx="8229600" cy="3590746"/>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15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pre-processing is applied to the dataset where all the noisy data are removed and the image is reshaped as per the mapping of 255pixel.</a:t>
            </a:r>
          </a:p>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562" y="2492896"/>
            <a:ext cx="3190875" cy="27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2805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419499"/>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sp>
        <p:nvSpPr>
          <p:cNvPr id="4" name="Rectangle 3"/>
          <p:cNvSpPr/>
          <p:nvPr/>
        </p:nvSpPr>
        <p:spPr>
          <a:xfrm>
            <a:off x="509427" y="1428788"/>
            <a:ext cx="8125144" cy="923330"/>
          </a:xfrm>
          <a:prstGeom prst="rect">
            <a:avLst/>
          </a:prstGeom>
        </p:spPr>
        <p:txBody>
          <a:bodyPr wrap="square">
            <a:spAutoFit/>
          </a:bodyPr>
          <a:lstStyle/>
          <a:p>
            <a:r>
              <a:rPr lang="en-IN" dirty="0">
                <a:latin typeface="Times New Roman" pitchFamily="18" charset="0"/>
                <a:cs typeface="Times New Roman" pitchFamily="18" charset="0"/>
              </a:rPr>
              <a:t>The information about the Covid19 patient records with different types of attributes are collected from Kaggle data. The dataset total contains of image dataset with training and testing Covid19 affected images of patients. </a:t>
            </a:r>
          </a:p>
        </p:txBody>
      </p:sp>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828" y="2879188"/>
            <a:ext cx="4514343"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335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442861"/>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120901"/>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15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image dataset is divided into testing and training to pass in to the neural network model.</a:t>
            </a: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356" y="2196974"/>
            <a:ext cx="3189288"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517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283048"/>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183301"/>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15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Convolutional Neural Networks algorithm is applied with creating the sequential model. The output of the sequential model with layers is displayed.</a:t>
            </a:r>
            <a:endParaRPr lang="en-US" sz="1400" dirty="0">
              <a:latin typeface="Calibri" pitchFamily="34" charset="0"/>
              <a:cs typeface="Calibri" pitchFamily="34" charset="0"/>
            </a:endParaRPr>
          </a:p>
        </p:txBody>
      </p:sp>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356" y="2554908"/>
            <a:ext cx="3189288" cy="330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30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366381"/>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68580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GB" sz="1800" dirty="0"/>
              <a:t>The accuracy, confusion matrix of the neural network is given below:</a:t>
            </a:r>
            <a:endParaRPr lang="en-IN" sz="1800" dirty="0"/>
          </a:p>
          <a:p>
            <a:pPr marL="109728" indent="0" algn="just" fontAlgn="base">
              <a:lnSpc>
                <a:spcPct val="200000"/>
              </a:lnSpc>
              <a:buClrTx/>
              <a:buSzPct val="75000"/>
              <a:buNone/>
              <a:tabLst>
                <a:tab pos="5551170" algn="l"/>
              </a:tabLst>
            </a:pPr>
            <a:endParaRPr lang="en-IN" sz="1800" dirty="0">
              <a:latin typeface="Times New Roman" pitchFamily="18" charset="0"/>
              <a:cs typeface="Times New Roman" pitchFamily="18" charset="0"/>
            </a:endParaRPr>
          </a:p>
          <a:p>
            <a:pPr marL="109728" indent="0" algn="just" fontAlgn="base">
              <a:lnSpc>
                <a:spcPct val="200000"/>
              </a:lnSpc>
              <a:buClrTx/>
              <a:buSzPct val="75000"/>
              <a:buNone/>
              <a:tabLst>
                <a:tab pos="5551170" algn="l"/>
              </a:tabLst>
            </a:pPr>
            <a:endParaRPr lang="en-US" sz="1800" dirty="0">
              <a:latin typeface="Calibri" pitchFamily="34" charset="0"/>
              <a:cs typeface="Calibri"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167132"/>
            <a:ext cx="30861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69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540198"/>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539552" y="1268760"/>
            <a:ext cx="8229600" cy="68580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results of the prediction of Covid19 disease identification with the CNN provide the accuracy results.</a:t>
            </a:r>
          </a:p>
          <a:p>
            <a:pPr marL="109728" indent="0" algn="just" fontAlgn="base">
              <a:lnSpc>
                <a:spcPct val="200000"/>
              </a:lnSpc>
              <a:buClrTx/>
              <a:buSzPct val="75000"/>
              <a:buNone/>
              <a:tabLst>
                <a:tab pos="5551170" algn="l"/>
              </a:tabLst>
            </a:pPr>
            <a:endParaRPr lang="en-US" sz="1800" dirty="0">
              <a:latin typeface="Calibri" pitchFamily="34" charset="0"/>
              <a:cs typeface="Calibri" pitchFamily="34" charset="0"/>
            </a:endParaRPr>
          </a:p>
        </p:txBody>
      </p:sp>
      <p:pic>
        <p:nvPicPr>
          <p:cNvPr id="614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356" y="2708920"/>
            <a:ext cx="3189288"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957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620688"/>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CONCLUSION</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68580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Ø"/>
              <a:tabLst>
                <a:tab pos="5551170" algn="l"/>
              </a:tabLst>
            </a:pPr>
            <a:r>
              <a:rPr lang="en-IN" sz="1800" dirty="0">
                <a:latin typeface="Times New Roman" pitchFamily="18" charset="0"/>
                <a:cs typeface="Times New Roman" pitchFamily="18" charset="0"/>
              </a:rPr>
              <a:t>A cutting-edge framework for detecting Covid19 diseases has been developed using deep neural networks and diverse medical data. </a:t>
            </a:r>
          </a:p>
          <a:p>
            <a:pPr algn="just" fontAlgn="base">
              <a:lnSpc>
                <a:spcPct val="200000"/>
              </a:lnSpc>
              <a:buClrTx/>
              <a:buSzPct val="75000"/>
              <a:buFont typeface="Wingdings" pitchFamily="2" charset="2"/>
              <a:buChar char="Ø"/>
              <a:tabLst>
                <a:tab pos="5551170" algn="l"/>
              </a:tabLst>
            </a:pPr>
            <a:r>
              <a:rPr lang="en-IN" sz="1800" dirty="0">
                <a:latin typeface="Times New Roman" pitchFamily="18" charset="0"/>
                <a:cs typeface="Times New Roman" pitchFamily="18" charset="0"/>
              </a:rPr>
              <a:t>The framework employs all X-ray images with Covid19 information for model training and data classification. </a:t>
            </a:r>
          </a:p>
          <a:p>
            <a:pPr algn="just" fontAlgn="base">
              <a:lnSpc>
                <a:spcPct val="200000"/>
              </a:lnSpc>
              <a:buClrTx/>
              <a:buSzPct val="75000"/>
              <a:buFont typeface="Wingdings" pitchFamily="2" charset="2"/>
              <a:buChar char="Ø"/>
              <a:tabLst>
                <a:tab pos="5551170" algn="l"/>
              </a:tabLst>
            </a:pPr>
            <a:r>
              <a:rPr lang="en-IN" sz="1800" dirty="0">
                <a:latin typeface="Times New Roman" pitchFamily="18" charset="0"/>
                <a:cs typeface="Times New Roman" pitchFamily="18" charset="0"/>
              </a:rPr>
              <a:t>This methodology greatly enhances diagnostic accuracy compared to traditional approaches, demonstrating that integrating advanced deep learning with medical expertise is an effective way to diagnose neurological disorders in their early stages. </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4251578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3306" y="500042"/>
            <a:ext cx="2084225"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REFERENCE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3" name="Rectangle 2"/>
          <p:cNvSpPr/>
          <p:nvPr/>
        </p:nvSpPr>
        <p:spPr>
          <a:xfrm>
            <a:off x="539552" y="1268760"/>
            <a:ext cx="7992888" cy="4801314"/>
          </a:xfrm>
          <a:prstGeom prst="rect">
            <a:avLst/>
          </a:prstGeom>
        </p:spPr>
        <p:txBody>
          <a:bodyPr wrap="square">
            <a:spAutoFit/>
          </a:bodyPr>
          <a:lstStyle/>
          <a:p>
            <a:pPr lvl="0"/>
            <a:r>
              <a:rPr lang="en-US" dirty="0">
                <a:latin typeface="Times New Roman" pitchFamily="18" charset="0"/>
                <a:cs typeface="Times New Roman" pitchFamily="18" charset="0"/>
              </a:rPr>
              <a:t>[1]	Li, L., Qin, L., </a:t>
            </a:r>
            <a:r>
              <a:rPr lang="en-US" dirty="0" err="1">
                <a:latin typeface="Times New Roman" pitchFamily="18" charset="0"/>
                <a:cs typeface="Times New Roman" pitchFamily="18" charset="0"/>
              </a:rPr>
              <a:t>Xu</a:t>
            </a:r>
            <a:r>
              <a:rPr lang="en-US" dirty="0">
                <a:latin typeface="Times New Roman" pitchFamily="18" charset="0"/>
                <a:cs typeface="Times New Roman" pitchFamily="18" charset="0"/>
              </a:rPr>
              <a:t>, Z., Yin, Y., Wang, X., Kong, B., </a:t>
            </a:r>
            <a:r>
              <a:rPr lang="en-US" dirty="0" err="1">
                <a:latin typeface="Times New Roman" pitchFamily="18" charset="0"/>
                <a:cs typeface="Times New Roman" pitchFamily="18" charset="0"/>
              </a:rPr>
              <a:t>Bai</a:t>
            </a:r>
            <a:r>
              <a:rPr lang="en-US" dirty="0">
                <a:latin typeface="Times New Roman" pitchFamily="18" charset="0"/>
                <a:cs typeface="Times New Roman" pitchFamily="18" charset="0"/>
              </a:rPr>
              <a:t>, J., Lu, Y., Fang, Z., Song, Q. and Cao, K., 2020. Artificial Intelligence Distinguishes COVID-19 from Community Acquired Pneumonia on Chest CT. Radiology, p.200905. </a:t>
            </a:r>
          </a:p>
          <a:p>
            <a:pPr lvl="0"/>
            <a:r>
              <a:rPr lang="en-US" dirty="0">
                <a:latin typeface="Times New Roman" pitchFamily="18" charset="0"/>
                <a:cs typeface="Times New Roman" pitchFamily="18" charset="0"/>
              </a:rPr>
              <a:t>[2]	</a:t>
            </a:r>
            <a:r>
              <a:rPr lang="en-US" dirty="0" err="1">
                <a:latin typeface="Times New Roman" pitchFamily="18" charset="0"/>
                <a:cs typeface="Times New Roman" pitchFamily="18" charset="0"/>
              </a:rPr>
              <a:t>Gozes</a:t>
            </a:r>
            <a:r>
              <a:rPr lang="en-US" dirty="0">
                <a:latin typeface="Times New Roman" pitchFamily="18" charset="0"/>
                <a:cs typeface="Times New Roman" pitchFamily="18" charset="0"/>
              </a:rPr>
              <a:t>, O., </a:t>
            </a:r>
            <a:r>
              <a:rPr lang="en-US" dirty="0" err="1">
                <a:latin typeface="Times New Roman" pitchFamily="18" charset="0"/>
                <a:cs typeface="Times New Roman" pitchFamily="18" charset="0"/>
              </a:rPr>
              <a:t>Frid</a:t>
            </a:r>
            <a:r>
              <a:rPr lang="en-US" dirty="0">
                <a:latin typeface="Times New Roman" pitchFamily="18" charset="0"/>
                <a:cs typeface="Times New Roman" pitchFamily="18" charset="0"/>
              </a:rPr>
              <a:t>-Adar, M., Greenspan, H., Browning, P.D., Zhang, H., </a:t>
            </a:r>
            <a:r>
              <a:rPr lang="en-US" dirty="0" err="1">
                <a:latin typeface="Times New Roman" pitchFamily="18" charset="0"/>
                <a:cs typeface="Times New Roman" pitchFamily="18" charset="0"/>
              </a:rPr>
              <a:t>Ji</a:t>
            </a:r>
            <a:r>
              <a:rPr lang="en-US" dirty="0">
                <a:latin typeface="Times New Roman" pitchFamily="18" charset="0"/>
                <a:cs typeface="Times New Roman" pitchFamily="18" charset="0"/>
              </a:rPr>
              <a:t>, W., </a:t>
            </a:r>
            <a:r>
              <a:rPr lang="en-US" dirty="0" err="1">
                <a:latin typeface="Times New Roman" pitchFamily="18" charset="0"/>
                <a:cs typeface="Times New Roman" pitchFamily="18" charset="0"/>
              </a:rPr>
              <a:t>Bernheim</a:t>
            </a:r>
            <a:r>
              <a:rPr lang="en-US" dirty="0">
                <a:latin typeface="Times New Roman" pitchFamily="18" charset="0"/>
                <a:cs typeface="Times New Roman" pitchFamily="18" charset="0"/>
              </a:rPr>
              <a:t>, A. and Siegel, E., 2020. Rapid </a:t>
            </a:r>
            <a:r>
              <a:rPr lang="en-US" dirty="0" err="1">
                <a:latin typeface="Times New Roman" pitchFamily="18" charset="0"/>
                <a:cs typeface="Times New Roman" pitchFamily="18" charset="0"/>
              </a:rPr>
              <a:t>ai</a:t>
            </a:r>
            <a:r>
              <a:rPr lang="en-US" dirty="0">
                <a:latin typeface="Times New Roman" pitchFamily="18" charset="0"/>
                <a:cs typeface="Times New Roman" pitchFamily="18" charset="0"/>
              </a:rPr>
              <a:t> development cycle for the coronavirus (covid-19) pandemic: Initial results for automated detection &amp; patient monitoring using deep learning </a:t>
            </a:r>
            <a:r>
              <a:rPr lang="en-US" dirty="0" err="1">
                <a:latin typeface="Times New Roman" pitchFamily="18" charset="0"/>
                <a:cs typeface="Times New Roman" pitchFamily="18" charset="0"/>
              </a:rPr>
              <a:t>ct</a:t>
            </a:r>
            <a:r>
              <a:rPr lang="en-US" dirty="0">
                <a:latin typeface="Times New Roman" pitchFamily="18" charset="0"/>
                <a:cs typeface="Times New Roman" pitchFamily="18" charset="0"/>
              </a:rPr>
              <a:t> image analysis. </a:t>
            </a:r>
            <a:r>
              <a:rPr lang="en-US" dirty="0" err="1">
                <a:latin typeface="Times New Roman" pitchFamily="18" charset="0"/>
                <a:cs typeface="Times New Roman" pitchFamily="18" charset="0"/>
              </a:rPr>
              <a:t>arXiv</a:t>
            </a:r>
            <a:r>
              <a:rPr lang="en-US" dirty="0">
                <a:latin typeface="Times New Roman" pitchFamily="18" charset="0"/>
                <a:cs typeface="Times New Roman" pitchFamily="18" charset="0"/>
              </a:rPr>
              <a:t> preprint arXiv:2003.05037</a:t>
            </a:r>
          </a:p>
          <a:p>
            <a:pPr lvl="0"/>
            <a:r>
              <a:rPr lang="en-US" dirty="0">
                <a:latin typeface="Times New Roman" pitchFamily="18" charset="0"/>
                <a:cs typeface="Times New Roman" pitchFamily="18" charset="0"/>
              </a:rPr>
              <a:t>[3]	 MV </a:t>
            </a:r>
            <a:r>
              <a:rPr lang="en-US" dirty="0" err="1">
                <a:latin typeface="Times New Roman" pitchFamily="18" charset="0"/>
                <a:cs typeface="Times New Roman" pitchFamily="18" charset="0"/>
              </a:rPr>
              <a:t>Villarejo</a:t>
            </a:r>
            <a:r>
              <a:rPr lang="en-US" dirty="0">
                <a:latin typeface="Times New Roman" pitchFamily="18" charset="0"/>
                <a:cs typeface="Times New Roman" pitchFamily="18" charset="0"/>
              </a:rPr>
              <a:t>, BG </a:t>
            </a:r>
            <a:r>
              <a:rPr lang="en-US" dirty="0" err="1">
                <a:latin typeface="Times New Roman" pitchFamily="18" charset="0"/>
                <a:cs typeface="Times New Roman" pitchFamily="18" charset="0"/>
              </a:rPr>
              <a:t>Zapirain</a:t>
            </a:r>
            <a:r>
              <a:rPr lang="en-US" dirty="0">
                <a:latin typeface="Times New Roman" pitchFamily="18" charset="0"/>
                <a:cs typeface="Times New Roman" pitchFamily="18" charset="0"/>
              </a:rPr>
              <a:t>, AM Zorrilla.,2013. Algorithms based on CWT and classifiers to control cardiac alterations and stress using an ECG and a SCR. Sensors 13 (5), 6141-6170.</a:t>
            </a:r>
          </a:p>
          <a:p>
            <a:pPr lvl="0"/>
            <a:r>
              <a:rPr lang="en-US" dirty="0">
                <a:latin typeface="Times New Roman" pitchFamily="18" charset="0"/>
                <a:cs typeface="Times New Roman" pitchFamily="18" charset="0"/>
              </a:rPr>
              <a:t>[4]	</a:t>
            </a:r>
            <a:r>
              <a:rPr lang="en-US" dirty="0" err="1">
                <a:latin typeface="Times New Roman" pitchFamily="18" charset="0"/>
                <a:cs typeface="Times New Roman" pitchFamily="18" charset="0"/>
              </a:rPr>
              <a:t>Xu</a:t>
            </a:r>
            <a:r>
              <a:rPr lang="en-US" dirty="0">
                <a:latin typeface="Times New Roman" pitchFamily="18" charset="0"/>
                <a:cs typeface="Times New Roman" pitchFamily="18" charset="0"/>
              </a:rPr>
              <a:t>, X., Jiang, X., Ma, C., Du, P., Li, X., </a:t>
            </a:r>
            <a:r>
              <a:rPr lang="en-US" dirty="0" err="1">
                <a:latin typeface="Times New Roman" pitchFamily="18" charset="0"/>
                <a:cs typeface="Times New Roman" pitchFamily="18" charset="0"/>
              </a:rPr>
              <a:t>Lv</a:t>
            </a:r>
            <a:r>
              <a:rPr lang="en-US" dirty="0">
                <a:latin typeface="Times New Roman" pitchFamily="18" charset="0"/>
                <a:cs typeface="Times New Roman" pitchFamily="18" charset="0"/>
              </a:rPr>
              <a:t>, S., Yu, L., Chen, Y., Su, J., Lang, G. and Li, Y., 2020. Deep learning system to screen coronavirus disease 2019 pneumonia. </a:t>
            </a:r>
            <a:r>
              <a:rPr lang="en-US" dirty="0" err="1">
                <a:latin typeface="Times New Roman" pitchFamily="18" charset="0"/>
                <a:cs typeface="Times New Roman" pitchFamily="18" charset="0"/>
              </a:rPr>
              <a:t>arXiv</a:t>
            </a:r>
            <a:r>
              <a:rPr lang="en-US" dirty="0">
                <a:latin typeface="Times New Roman" pitchFamily="18" charset="0"/>
                <a:cs typeface="Times New Roman" pitchFamily="18" charset="0"/>
              </a:rPr>
              <a:t> preprint arXiv:2002.09334</a:t>
            </a:r>
          </a:p>
          <a:p>
            <a:pPr lvl="0"/>
            <a:endParaRPr lang="en-US" dirty="0">
              <a:latin typeface="Times New Roman" pitchFamily="18" charset="0"/>
              <a:cs typeface="Times New Roman" pitchFamily="18" charset="0"/>
            </a:endParaRPr>
          </a:p>
          <a:p>
            <a:pPr lvl="0"/>
            <a:r>
              <a:rPr lang="en-IN" dirty="0">
                <a:latin typeface="Times New Roman" pitchFamily="18" charset="0"/>
                <a:cs typeface="Times New Roman" pitchFamily="18" charset="0"/>
              </a:rPr>
              <a:t>[5]	Chen, J., Wu, L., Zhang, J., Zhang, L., Gong, D., Zhao, Y., Hu, S., Wang, Y., Hu, X., </a:t>
            </a:r>
            <a:r>
              <a:rPr lang="en-IN" dirty="0" err="1">
                <a:latin typeface="Times New Roman" pitchFamily="18" charset="0"/>
                <a:cs typeface="Times New Roman" pitchFamily="18" charset="0"/>
              </a:rPr>
              <a:t>Zheng</a:t>
            </a:r>
            <a:r>
              <a:rPr lang="en-IN" dirty="0">
                <a:latin typeface="Times New Roman" pitchFamily="18" charset="0"/>
                <a:cs typeface="Times New Roman" pitchFamily="18" charset="0"/>
              </a:rPr>
              <a:t>, B. and Zhang, K., 2020. Deep learning-based model for detecting 2019 This work is licensed under a Creative Commons Attribution 4.0 License. </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43306" y="500042"/>
            <a:ext cx="2084225"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REFERENCE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2" name="Rectangle 1"/>
          <p:cNvSpPr/>
          <p:nvPr/>
        </p:nvSpPr>
        <p:spPr>
          <a:xfrm>
            <a:off x="472950" y="1052736"/>
            <a:ext cx="8424936" cy="5632311"/>
          </a:xfrm>
          <a:prstGeom prst="rect">
            <a:avLst/>
          </a:prstGeom>
        </p:spPr>
        <p:txBody>
          <a:bodyPr wrap="square">
            <a:spAutoFit/>
          </a:bodyPr>
          <a:lstStyle/>
          <a:p>
            <a:pPr lvl="0"/>
            <a:r>
              <a:rPr lang="en-US" dirty="0">
                <a:latin typeface="Times New Roman" pitchFamily="18" charset="0"/>
                <a:cs typeface="Times New Roman" pitchFamily="18" charset="0"/>
              </a:rPr>
              <a:t> [6]	 Yan, L., Zhang, H.T., Xiao, Y., Wang, M., Sun, C., Liang, J., Li, S., Zhang, M., </a:t>
            </a:r>
            <a:r>
              <a:rPr lang="en-US" dirty="0" err="1">
                <a:latin typeface="Times New Roman" pitchFamily="18" charset="0"/>
                <a:cs typeface="Times New Roman" pitchFamily="18" charset="0"/>
              </a:rPr>
              <a:t>Guo</a:t>
            </a:r>
            <a:r>
              <a:rPr lang="en-US" dirty="0">
                <a:latin typeface="Times New Roman" pitchFamily="18" charset="0"/>
                <a:cs typeface="Times New Roman" pitchFamily="18" charset="0"/>
              </a:rPr>
              <a:t>, Y., Xiao, Y. and Tang, X., 2020. Prediction of criticality in patients with severe Covid-19 infection using three clinical features: a machine learning-based prognostic model with clinical data in Wuhan. </a:t>
            </a:r>
            <a:r>
              <a:rPr lang="en-US" dirty="0" err="1">
                <a:latin typeface="Times New Roman" pitchFamily="18" charset="0"/>
                <a:cs typeface="Times New Roman" pitchFamily="18" charset="0"/>
              </a:rPr>
              <a:t>medRxiv</a:t>
            </a:r>
            <a:r>
              <a:rPr lang="en-US" dirty="0">
                <a:latin typeface="Times New Roman" pitchFamily="18" charset="0"/>
                <a:cs typeface="Times New Roman" pitchFamily="18" charset="0"/>
              </a:rPr>
              <a:t>.</a:t>
            </a:r>
          </a:p>
          <a:p>
            <a:pPr lvl="0"/>
            <a:r>
              <a:rPr lang="en-US" dirty="0">
                <a:latin typeface="Times New Roman" pitchFamily="18" charset="0"/>
                <a:cs typeface="Times New Roman" pitchFamily="18" charset="0"/>
              </a:rPr>
              <a:t>[7]	 Mohammed, M.A., </a:t>
            </a:r>
            <a:r>
              <a:rPr lang="en-US" dirty="0" err="1">
                <a:latin typeface="Times New Roman" pitchFamily="18" charset="0"/>
                <a:cs typeface="Times New Roman" pitchFamily="18" charset="0"/>
              </a:rPr>
              <a:t>Ghani</a:t>
            </a:r>
            <a:r>
              <a:rPr lang="en-US" dirty="0">
                <a:latin typeface="Times New Roman" pitchFamily="18" charset="0"/>
                <a:cs typeface="Times New Roman" pitchFamily="18" charset="0"/>
              </a:rPr>
              <a:t>, M.K.A., </a:t>
            </a:r>
            <a:r>
              <a:rPr lang="en-US" dirty="0" err="1">
                <a:latin typeface="Times New Roman" pitchFamily="18" charset="0"/>
                <a:cs typeface="Times New Roman" pitchFamily="18" charset="0"/>
              </a:rPr>
              <a:t>Arunkumar</a:t>
            </a:r>
            <a:r>
              <a:rPr lang="en-US" dirty="0">
                <a:latin typeface="Times New Roman" pitchFamily="18" charset="0"/>
                <a:cs typeface="Times New Roman" pitchFamily="18" charset="0"/>
              </a:rPr>
              <a:t>, N.A., </a:t>
            </a:r>
            <a:r>
              <a:rPr lang="en-US" dirty="0" err="1">
                <a:latin typeface="Times New Roman" pitchFamily="18" charset="0"/>
                <a:cs typeface="Times New Roman" pitchFamily="18" charset="0"/>
              </a:rPr>
              <a:t>Hamed</a:t>
            </a:r>
            <a:r>
              <a:rPr lang="en-US" dirty="0">
                <a:latin typeface="Times New Roman" pitchFamily="18" charset="0"/>
                <a:cs typeface="Times New Roman" pitchFamily="18" charset="0"/>
              </a:rPr>
              <a:t>, R.I., Abdullah, M.K. and </a:t>
            </a:r>
            <a:r>
              <a:rPr lang="en-US" dirty="0" err="1">
                <a:latin typeface="Times New Roman" pitchFamily="18" charset="0"/>
                <a:cs typeface="Times New Roman" pitchFamily="18" charset="0"/>
              </a:rPr>
              <a:t>Burhanuddin</a:t>
            </a:r>
            <a:r>
              <a:rPr lang="en-US" dirty="0">
                <a:latin typeface="Times New Roman" pitchFamily="18" charset="0"/>
                <a:cs typeface="Times New Roman" pitchFamily="18" charset="0"/>
              </a:rPr>
              <a:t>, M.A., 2018. A real time computer aided object detection of nasopharyngeal carcinoma using genetic algorithm and artificial neural network based on </a:t>
            </a:r>
            <a:r>
              <a:rPr lang="en-US" dirty="0" err="1">
                <a:latin typeface="Times New Roman" pitchFamily="18" charset="0"/>
                <a:cs typeface="Times New Roman" pitchFamily="18" charset="0"/>
              </a:rPr>
              <a:t>Haar</a:t>
            </a:r>
            <a:r>
              <a:rPr lang="en-US" dirty="0">
                <a:latin typeface="Times New Roman" pitchFamily="18" charset="0"/>
                <a:cs typeface="Times New Roman" pitchFamily="18" charset="0"/>
              </a:rPr>
              <a:t> feature fear. Future Generation Computer Systems, 89, pp.539-547</a:t>
            </a:r>
          </a:p>
          <a:p>
            <a:pPr lvl="0"/>
            <a:r>
              <a:rPr lang="en-US" dirty="0">
                <a:latin typeface="Times New Roman" pitchFamily="18" charset="0"/>
                <a:cs typeface="Times New Roman" pitchFamily="18" charset="0"/>
              </a:rPr>
              <a:t>[8]	 </a:t>
            </a:r>
            <a:r>
              <a:rPr lang="en-US" dirty="0" err="1">
                <a:latin typeface="Times New Roman" pitchFamily="18" charset="0"/>
                <a:cs typeface="Times New Roman" pitchFamily="18" charset="0"/>
              </a:rPr>
              <a:t>Abd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Ghani</a:t>
            </a:r>
            <a:r>
              <a:rPr lang="en-US" dirty="0">
                <a:latin typeface="Times New Roman" pitchFamily="18" charset="0"/>
                <a:cs typeface="Times New Roman" pitchFamily="18" charset="0"/>
              </a:rPr>
              <a:t>, M.K., Mohammed, M.A., </a:t>
            </a:r>
            <a:r>
              <a:rPr lang="en-US" dirty="0" err="1">
                <a:latin typeface="Times New Roman" pitchFamily="18" charset="0"/>
                <a:cs typeface="Times New Roman" pitchFamily="18" charset="0"/>
              </a:rPr>
              <a:t>Arunkumar</a:t>
            </a:r>
            <a:r>
              <a:rPr lang="en-US" dirty="0">
                <a:latin typeface="Times New Roman" pitchFamily="18" charset="0"/>
                <a:cs typeface="Times New Roman" pitchFamily="18" charset="0"/>
              </a:rPr>
              <a:t>, N., </a:t>
            </a:r>
            <a:r>
              <a:rPr lang="en-US" dirty="0" err="1">
                <a:latin typeface="Times New Roman" pitchFamily="18" charset="0"/>
                <a:cs typeface="Times New Roman" pitchFamily="18" charset="0"/>
              </a:rPr>
              <a:t>Mostafa</a:t>
            </a:r>
            <a:r>
              <a:rPr lang="en-US" dirty="0">
                <a:latin typeface="Times New Roman" pitchFamily="18" charset="0"/>
                <a:cs typeface="Times New Roman" pitchFamily="18" charset="0"/>
              </a:rPr>
              <a:t>, S.A., Ibrahim, D.A., Abdullah, M.K., </a:t>
            </a:r>
            <a:r>
              <a:rPr lang="en-US" dirty="0" err="1">
                <a:latin typeface="Times New Roman" pitchFamily="18" charset="0"/>
                <a:cs typeface="Times New Roman" pitchFamily="18" charset="0"/>
              </a:rPr>
              <a:t>Jaber</a:t>
            </a:r>
            <a:r>
              <a:rPr lang="en-US" dirty="0">
                <a:latin typeface="Times New Roman" pitchFamily="18" charset="0"/>
                <a:cs typeface="Times New Roman" pitchFamily="18" charset="0"/>
              </a:rPr>
              <a:t>, M.M., </a:t>
            </a:r>
            <a:r>
              <a:rPr lang="en-US" dirty="0" err="1">
                <a:latin typeface="Times New Roman" pitchFamily="18" charset="0"/>
                <a:cs typeface="Times New Roman" pitchFamily="18" charset="0"/>
              </a:rPr>
              <a:t>Abdulhay</a:t>
            </a:r>
            <a:r>
              <a:rPr lang="en-US" dirty="0">
                <a:latin typeface="Times New Roman" pitchFamily="18" charset="0"/>
                <a:cs typeface="Times New Roman" pitchFamily="18" charset="0"/>
              </a:rPr>
              <a:t>, E., Ramirez-Gonzalez, G. and </a:t>
            </a:r>
            <a:r>
              <a:rPr lang="en-US" dirty="0" err="1">
                <a:latin typeface="Times New Roman" pitchFamily="18" charset="0"/>
                <a:cs typeface="Times New Roman" pitchFamily="18" charset="0"/>
              </a:rPr>
              <a:t>Burhanuddin</a:t>
            </a:r>
            <a:r>
              <a:rPr lang="en-US" dirty="0">
                <a:latin typeface="Times New Roman" pitchFamily="18" charset="0"/>
                <a:cs typeface="Times New Roman" pitchFamily="18" charset="0"/>
              </a:rPr>
              <a:t>, M.A., 2020. Decision-level fusion scheme for nasopharyngeal carcinoma identification using machine learning techniques. Neural Computing and Applications, 32(3), pp.625-638. </a:t>
            </a:r>
          </a:p>
          <a:p>
            <a:pPr lvl="0"/>
            <a:r>
              <a:rPr lang="en-US" dirty="0">
                <a:latin typeface="Times New Roman" pitchFamily="18" charset="0"/>
                <a:cs typeface="Times New Roman" pitchFamily="18" charset="0"/>
              </a:rPr>
              <a:t>[9]	 Mohammed, M.A., Al-</a:t>
            </a:r>
            <a:r>
              <a:rPr lang="en-US" dirty="0" err="1">
                <a:latin typeface="Times New Roman" pitchFamily="18" charset="0"/>
                <a:cs typeface="Times New Roman" pitchFamily="18" charset="0"/>
              </a:rPr>
              <a:t>Khateeb</a:t>
            </a:r>
            <a:r>
              <a:rPr lang="en-US" dirty="0">
                <a:latin typeface="Times New Roman" pitchFamily="18" charset="0"/>
                <a:cs typeface="Times New Roman" pitchFamily="18" charset="0"/>
              </a:rPr>
              <a:t>, B., Rashid, A.N., Ibrahim, D.A., </a:t>
            </a:r>
            <a:r>
              <a:rPr lang="en-US" dirty="0" err="1">
                <a:latin typeface="Times New Roman" pitchFamily="18" charset="0"/>
                <a:cs typeface="Times New Roman" pitchFamily="18" charset="0"/>
              </a:rPr>
              <a:t>Ghani</a:t>
            </a:r>
            <a:r>
              <a:rPr lang="en-US" dirty="0">
                <a:latin typeface="Times New Roman" pitchFamily="18" charset="0"/>
                <a:cs typeface="Times New Roman" pitchFamily="18" charset="0"/>
              </a:rPr>
              <a:t>, M.K.A. and </a:t>
            </a:r>
            <a:r>
              <a:rPr lang="en-US" dirty="0" err="1">
                <a:latin typeface="Times New Roman" pitchFamily="18" charset="0"/>
                <a:cs typeface="Times New Roman" pitchFamily="18" charset="0"/>
              </a:rPr>
              <a:t>Mostafa</a:t>
            </a:r>
            <a:r>
              <a:rPr lang="en-US" dirty="0">
                <a:latin typeface="Times New Roman" pitchFamily="18" charset="0"/>
                <a:cs typeface="Times New Roman" pitchFamily="18" charset="0"/>
              </a:rPr>
              <a:t>, S.A., 2018. Neural network and multi-fractal dimension features for breast cancer classification from ultrasound images. Computers &amp; Electrical Engineering, 70, pp.871-882. </a:t>
            </a:r>
          </a:p>
          <a:p>
            <a:pPr lvl="0"/>
            <a:r>
              <a:rPr lang="en-US" dirty="0">
                <a:latin typeface="Times New Roman" pitchFamily="18" charset="0"/>
                <a:cs typeface="Times New Roman" pitchFamily="18" charset="0"/>
              </a:rPr>
              <a:t>[10]	Ai, T., Yang, Z., </a:t>
            </a:r>
            <a:r>
              <a:rPr lang="en-US" dirty="0" err="1">
                <a:latin typeface="Times New Roman" pitchFamily="18" charset="0"/>
                <a:cs typeface="Times New Roman" pitchFamily="18" charset="0"/>
              </a:rPr>
              <a:t>Hou</a:t>
            </a:r>
            <a:r>
              <a:rPr lang="en-US" dirty="0">
                <a:latin typeface="Times New Roman" pitchFamily="18" charset="0"/>
                <a:cs typeface="Times New Roman" pitchFamily="18" charset="0"/>
              </a:rPr>
              <a:t>, H., Zhan, C., Chen, C., </a:t>
            </a:r>
            <a:r>
              <a:rPr lang="en-US" dirty="0" err="1">
                <a:latin typeface="Times New Roman" pitchFamily="18" charset="0"/>
                <a:cs typeface="Times New Roman" pitchFamily="18" charset="0"/>
              </a:rPr>
              <a:t>Lv</a:t>
            </a:r>
            <a:r>
              <a:rPr lang="en-US" dirty="0">
                <a:latin typeface="Times New Roman" pitchFamily="18" charset="0"/>
                <a:cs typeface="Times New Roman" pitchFamily="18" charset="0"/>
              </a:rPr>
              <a:t>, W., Tao, Q., Sun, Z. and Xia, L., 2020. Correlation of chest CT and RT-PCR testing in coronavirus disease 2019 (COVID-19) in China: a report of 1014 cases. Radiology, p.200642</a:t>
            </a:r>
          </a:p>
        </p:txBody>
      </p:sp>
    </p:spTree>
    <p:extLst>
      <p:ext uri="{BB962C8B-B14F-4D97-AF65-F5344CB8AC3E}">
        <p14:creationId xmlns:p14="http://schemas.microsoft.com/office/powerpoint/2010/main" val="252547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70260" y="275043"/>
            <a:ext cx="2209259"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Motivation</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467544" y="736708"/>
            <a:ext cx="8014693" cy="5214974"/>
          </a:xfrm>
          <a:prstGeom prst="rect">
            <a:avLst/>
          </a:prstGeom>
        </p:spPr>
        <p:txBody>
          <a:bodyPr>
            <a:noAutofit/>
          </a:bodyPr>
          <a:lstStyle/>
          <a:p>
            <a:pPr marL="285750" indent="-285750">
              <a:lnSpc>
                <a:spcPct val="150000"/>
              </a:lnSpc>
              <a:buFont typeface="Wingdings" pitchFamily="2" charset="2"/>
              <a:buChar char="Ø"/>
            </a:pPr>
            <a:r>
              <a:rPr lang="en-IN" dirty="0">
                <a:latin typeface="Times New Roman" pitchFamily="18" charset="0"/>
                <a:cs typeface="Times New Roman" pitchFamily="18" charset="0"/>
              </a:rPr>
              <a:t>The primary motivation of COVID19 Identification analysis with Deep Learning on Neural Networks is to detect the find out the Covid19 disease in the hospital dataset.</a:t>
            </a:r>
          </a:p>
          <a:p>
            <a:pPr marL="285750" indent="-285750">
              <a:lnSpc>
                <a:spcPct val="150000"/>
              </a:lnSpc>
              <a:buFont typeface="Wingdings" pitchFamily="2" charset="2"/>
              <a:buChar char="Ø"/>
            </a:pPr>
            <a:r>
              <a:rPr lang="en-IN" dirty="0">
                <a:latin typeface="Times New Roman" pitchFamily="18" charset="0"/>
                <a:cs typeface="Times New Roman" pitchFamily="18" charset="0"/>
              </a:rPr>
              <a:t> In this work, the dataset containing the patient dataset will be taken into consideration. </a:t>
            </a:r>
          </a:p>
          <a:p>
            <a:pPr marL="285750" indent="-285750">
              <a:lnSpc>
                <a:spcPct val="150000"/>
              </a:lnSpc>
              <a:buFont typeface="Wingdings" pitchFamily="2" charset="2"/>
              <a:buChar char="Ø"/>
            </a:pPr>
            <a:r>
              <a:rPr lang="en-IN" dirty="0">
                <a:latin typeface="Times New Roman" pitchFamily="18" charset="0"/>
                <a:cs typeface="Times New Roman" pitchFamily="18" charset="0"/>
              </a:rPr>
              <a:t>The pre-processing will be applied in to the dataset and the noisy and null value data will be removed from the dataset.</a:t>
            </a:r>
          </a:p>
          <a:p>
            <a:pPr marL="285750" indent="-285750">
              <a:lnSpc>
                <a:spcPct val="150000"/>
              </a:lnSpc>
              <a:buFont typeface="Wingdings" pitchFamily="2" charset="2"/>
              <a:buChar char="Ø"/>
            </a:pPr>
            <a:r>
              <a:rPr lang="en-IN" dirty="0">
                <a:latin typeface="Times New Roman" pitchFamily="18" charset="0"/>
                <a:cs typeface="Times New Roman" pitchFamily="18" charset="0"/>
              </a:rPr>
              <a:t> After the data will be analysed and visualized for further processing. The Convolutional Neural Networks algorithm will be chosen to implementation process. </a:t>
            </a:r>
          </a:p>
          <a:p>
            <a:pPr marL="285750" indent="-285750">
              <a:lnSpc>
                <a:spcPct val="150000"/>
              </a:lnSpc>
              <a:buFont typeface="Wingdings" pitchFamily="2" charset="2"/>
              <a:buChar char="Ø"/>
            </a:pPr>
            <a:r>
              <a:rPr lang="en-IN" dirty="0">
                <a:latin typeface="Times New Roman" pitchFamily="18" charset="0"/>
                <a:cs typeface="Times New Roman" pitchFamily="18" charset="0"/>
              </a:rPr>
              <a:t>The project evaluation can be tested with the deep learning algorithm prediction results. Since the Convolutional Neural Networks algorithm will be used to predict the Covid19 disease</a:t>
            </a:r>
            <a:r>
              <a:rPr lang="en-US" dirty="0">
                <a:latin typeface="Times New Roman" pitchFamily="18" charset="0"/>
                <a:cs typeface="Times New Roman" pitchFamily="18" charset="0"/>
              </a:rPr>
              <a:t>.</a:t>
            </a:r>
          </a:p>
          <a:p>
            <a:pPr marL="342900" lvl="0" indent="-342900" algn="just">
              <a:lnSpc>
                <a:spcPct val="150000"/>
              </a:lnSpc>
              <a:spcBef>
                <a:spcPct val="20000"/>
              </a:spcBef>
              <a:buFont typeface="Wingdings" pitchFamily="2" charset="2"/>
              <a:buChar char="§"/>
            </a:pP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8103" y="2890391"/>
            <a:ext cx="3087794" cy="1077218"/>
          </a:xfrm>
          <a:prstGeom prst="rect">
            <a:avLst/>
          </a:prstGeom>
          <a:noFill/>
        </p:spPr>
        <p:txBody>
          <a:bodyPr wrap="square" lIns="91440" tIns="45720" rIns="91440" bIns="45720">
            <a:spAutoFit/>
          </a:bodyPr>
          <a:lstStyle/>
          <a:p>
            <a:pPr algn="ctr"/>
            <a:r>
              <a:rPr lang="en-IN" sz="32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rPr>
              <a:t>Thank YOU !!!</a:t>
            </a:r>
            <a:endParaRPr lang="en-US" sz="32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3093" y="319083"/>
            <a:ext cx="1964000"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OBJECTIVE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6" y="780748"/>
            <a:ext cx="8014693" cy="5214974"/>
          </a:xfrm>
          <a:prstGeom prst="rect">
            <a:avLst/>
          </a:prstGeom>
        </p:spPr>
        <p:txBody>
          <a:bodyPr>
            <a:noAutofit/>
          </a:bodyPr>
          <a:lstStyle/>
          <a:p>
            <a:pPr marL="285750" indent="-285750">
              <a:spcAft>
                <a:spcPts val="1200"/>
              </a:spcAft>
              <a:buFont typeface="Wingdings" pitchFamily="2" charset="2"/>
              <a:buChar char="Ø"/>
            </a:pPr>
            <a:r>
              <a:rPr lang="en-IN" dirty="0">
                <a:latin typeface="Times New Roman" pitchFamily="18" charset="0"/>
                <a:cs typeface="Times New Roman" pitchFamily="18" charset="0"/>
              </a:rPr>
              <a:t>The objective of Covid19 disease identification with deep learning is to detect the Covid19 disease in the early stage itself with the available attributes.</a:t>
            </a:r>
          </a:p>
          <a:p>
            <a:pPr marL="285750" indent="-285750">
              <a:spcAft>
                <a:spcPts val="1200"/>
              </a:spcAft>
              <a:buFont typeface="Wingdings" pitchFamily="2" charset="2"/>
              <a:buChar char="Ø"/>
            </a:pPr>
            <a:r>
              <a:rPr lang="en-IN" dirty="0">
                <a:latin typeface="Times New Roman" pitchFamily="18" charset="0"/>
                <a:cs typeface="Times New Roman" pitchFamily="18" charset="0"/>
              </a:rPr>
              <a:t>In this work, the dataset containing the hospital patient dataset will be taken into consideration.</a:t>
            </a:r>
          </a:p>
          <a:p>
            <a:pPr marL="285750" indent="-285750">
              <a:spcAft>
                <a:spcPts val="1200"/>
              </a:spcAft>
              <a:buFont typeface="Wingdings" pitchFamily="2" charset="2"/>
              <a:buChar char="Ø"/>
            </a:pPr>
            <a:r>
              <a:rPr lang="en-IN" dirty="0">
                <a:latin typeface="Times New Roman" pitchFamily="18" charset="0"/>
                <a:cs typeface="Times New Roman" pitchFamily="18" charset="0"/>
              </a:rPr>
              <a:t>The primary contribution is to apply the deep learning to detect the Covid19 disease.</a:t>
            </a:r>
          </a:p>
          <a:p>
            <a:pPr marL="285750" indent="-285750">
              <a:spcAft>
                <a:spcPts val="1200"/>
              </a:spcAft>
              <a:buFont typeface="Wingdings" pitchFamily="2" charset="2"/>
              <a:buChar char="Ø"/>
            </a:pPr>
            <a:r>
              <a:rPr lang="en-IN" dirty="0">
                <a:latin typeface="Times New Roman" pitchFamily="18" charset="0"/>
                <a:cs typeface="Times New Roman" pitchFamily="18" charset="0"/>
              </a:rPr>
              <a:t>The pre-processing will be applied into the dataset and the noisy and null value data will be removed from the dataset. </a:t>
            </a:r>
          </a:p>
          <a:p>
            <a:pPr marL="285750" indent="-285750">
              <a:spcAft>
                <a:spcPts val="1200"/>
              </a:spcAft>
              <a:buFont typeface="Wingdings" pitchFamily="2" charset="2"/>
              <a:buChar char="Ø"/>
            </a:pPr>
            <a:r>
              <a:rPr lang="en-IN" dirty="0">
                <a:latin typeface="Times New Roman" pitchFamily="18" charset="0"/>
                <a:cs typeface="Times New Roman" pitchFamily="18" charset="0"/>
              </a:rPr>
              <a:t>After the data will be analysed and visualized for further processing.  </a:t>
            </a:r>
          </a:p>
          <a:p>
            <a:pPr marL="285750" indent="-285750">
              <a:spcAft>
                <a:spcPts val="1200"/>
              </a:spcAft>
              <a:buFont typeface="Wingdings" pitchFamily="2" charset="2"/>
              <a:buChar char="Ø"/>
            </a:pPr>
            <a:r>
              <a:rPr lang="en-IN" dirty="0">
                <a:latin typeface="Times New Roman" pitchFamily="18" charset="0"/>
                <a:cs typeface="Times New Roman" pitchFamily="18" charset="0"/>
              </a:rPr>
              <a:t>The Deep Learning neural network algorithm will be chosen to make the good accuracy prediction.</a:t>
            </a:r>
          </a:p>
          <a:p>
            <a:pPr marL="285750" indent="-285750">
              <a:spcAft>
                <a:spcPts val="1200"/>
              </a:spcAft>
              <a:buFont typeface="Wingdings" pitchFamily="2" charset="2"/>
              <a:buChar char="Ø"/>
            </a:pPr>
            <a:r>
              <a:rPr lang="en-IN" dirty="0">
                <a:latin typeface="Times New Roman" pitchFamily="18" charset="0"/>
                <a:cs typeface="Times New Roman" pitchFamily="18" charset="0"/>
              </a:rPr>
              <a:t>It will be helpful in all the hospital patient records to detect the Covid19 disease.</a:t>
            </a:r>
          </a:p>
          <a:p>
            <a:pPr marL="285750" indent="-285750">
              <a:spcAft>
                <a:spcPts val="1200"/>
              </a:spcAft>
              <a:buFont typeface="Wingdings" pitchFamily="2" charset="2"/>
              <a:buChar char="Ø"/>
            </a:pPr>
            <a:r>
              <a:rPr lang="en-IN" dirty="0">
                <a:latin typeface="Times New Roman" pitchFamily="18" charset="0"/>
                <a:cs typeface="Times New Roman" pitchFamily="18" charset="0"/>
              </a:rPr>
              <a:t>The aspect of correlation coefficient data is less sensitive to disease compared to the Covid19 dataset. </a:t>
            </a:r>
          </a:p>
        </p:txBody>
      </p:sp>
    </p:spTree>
    <p:extLst>
      <p:ext uri="{BB962C8B-B14F-4D97-AF65-F5344CB8AC3E}">
        <p14:creationId xmlns:p14="http://schemas.microsoft.com/office/powerpoint/2010/main" val="373794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6658" y="404664"/>
            <a:ext cx="2730684"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64653" y="1052736"/>
            <a:ext cx="8014693" cy="5214974"/>
          </a:xfrm>
          <a:prstGeom prst="rect">
            <a:avLst/>
          </a:prstGeom>
        </p:spPr>
        <p:txBody>
          <a:bodyPr>
            <a:noAutofit/>
          </a:bodyPr>
          <a:lstStyle/>
          <a:p>
            <a:pPr marL="285750" indent="-285750">
              <a:lnSpc>
                <a:spcPct val="150000"/>
              </a:lnSpc>
              <a:buFont typeface="Wingdings" pitchFamily="2" charset="2"/>
              <a:buChar char="Ø"/>
            </a:pPr>
            <a:r>
              <a:rPr lang="en-IN" dirty="0" err="1">
                <a:latin typeface="Times New Roman" pitchFamily="18" charset="0"/>
                <a:cs typeface="Times New Roman" pitchFamily="18" charset="0"/>
              </a:rPr>
              <a:t>Gozes</a:t>
            </a:r>
            <a:r>
              <a:rPr lang="en-IN" dirty="0">
                <a:latin typeface="Times New Roman" pitchFamily="18" charset="0"/>
                <a:cs typeface="Times New Roman" pitchFamily="18" charset="0"/>
              </a:rPr>
              <a:t> et al. (2020) developed a computer-aided tool based on AI that </a:t>
            </a:r>
            <a:r>
              <a:rPr lang="en-IN" dirty="0" err="1">
                <a:latin typeface="Times New Roman" pitchFamily="18" charset="0"/>
                <a:cs typeface="Times New Roman" pitchFamily="18" charset="0"/>
              </a:rPr>
              <a:t>analyzes</a:t>
            </a:r>
            <a:r>
              <a:rPr lang="en-IN" dirty="0">
                <a:latin typeface="Times New Roman" pitchFamily="18" charset="0"/>
                <a:cs typeface="Times New Roman" pitchFamily="18" charset="0"/>
              </a:rPr>
              <a:t> CT images to detect and identify Coronavirus cases automatically.</a:t>
            </a:r>
          </a:p>
          <a:p>
            <a:pPr marL="285750" indent="-285750">
              <a:lnSpc>
                <a:spcPct val="150000"/>
              </a:lnSpc>
              <a:buFont typeface="Wingdings" pitchFamily="2" charset="2"/>
              <a:buChar char="Ø"/>
            </a:pPr>
            <a:r>
              <a:rPr lang="en-IN" dirty="0">
                <a:latin typeface="Times New Roman" pitchFamily="18" charset="0"/>
                <a:cs typeface="Times New Roman" pitchFamily="18" charset="0"/>
              </a:rPr>
              <a:t> The tool has shown high accuracy in diagnosing COVID-19 using datasets of Chinese COVID-19 cases. </a:t>
            </a:r>
          </a:p>
          <a:p>
            <a:pPr marL="285750" indent="-285750">
              <a:lnSpc>
                <a:spcPct val="150000"/>
              </a:lnSpc>
              <a:buFont typeface="Wingdings" pitchFamily="2" charset="2"/>
              <a:buChar char="Ø"/>
            </a:pPr>
            <a:r>
              <a:rPr lang="en-IN" dirty="0">
                <a:latin typeface="Times New Roman" pitchFamily="18" charset="0"/>
                <a:cs typeface="Times New Roman" pitchFamily="18" charset="0"/>
              </a:rPr>
              <a:t>proposed a diagnostic model based on deep learning to diagnose COVID-19 using high-quality CT chest images, with good accuracy, sensitivity, and specificity results</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endParaRPr lang="en-US" dirty="0">
              <a:latin typeface="Times New Roman" pitchFamily="18" charset="0"/>
              <a:cs typeface="Times New Roman" pitchFamily="18" charset="0"/>
            </a:endParaRPr>
          </a:p>
          <a:p>
            <a:pPr marL="342900" lvl="0" indent="-342900" algn="just">
              <a:lnSpc>
                <a:spcPct val="150000"/>
              </a:lnSpc>
              <a:spcBef>
                <a:spcPct val="20000"/>
              </a:spcBef>
              <a:buFont typeface="Wingdings" pitchFamily="2" charset="2"/>
              <a:buChar char="§"/>
            </a:pP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45141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59751" y="404664"/>
            <a:ext cx="2730684"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lnSpc>
                <a:spcPct val="150000"/>
              </a:lnSpc>
              <a:buFont typeface="Wingdings" pitchFamily="2" charset="2"/>
              <a:buChar char="Ø"/>
            </a:pPr>
            <a:r>
              <a:rPr lang="en-IN" dirty="0">
                <a:latin typeface="Times New Roman" pitchFamily="18" charset="0"/>
                <a:cs typeface="Times New Roman" pitchFamily="18" charset="0"/>
              </a:rPr>
              <a:t>Yan et al. (2020) presented a prediction approach based on ML techniques that tracks the severe COVID-19 progress and can even identify potential death cases.</a:t>
            </a:r>
          </a:p>
          <a:p>
            <a:pPr marL="285750" indent="-285750">
              <a:lnSpc>
                <a:spcPct val="150000"/>
              </a:lnSpc>
              <a:buFont typeface="Wingdings" pitchFamily="2" charset="2"/>
              <a:buChar char="Ø"/>
            </a:pPr>
            <a:r>
              <a:rPr lang="en-IN" dirty="0">
                <a:latin typeface="Times New Roman" pitchFamily="18" charset="0"/>
                <a:cs typeface="Times New Roman" pitchFamily="18" charset="0"/>
              </a:rPr>
              <a:t> The proposed model is useful in early diagnosis to avoid the health consequences of COVID-19 and increase the chances of life.</a:t>
            </a:r>
          </a:p>
          <a:p>
            <a:pPr marL="285750" indent="-285750">
              <a:lnSpc>
                <a:spcPct val="150000"/>
              </a:lnSpc>
              <a:buFont typeface="Wingdings" pitchFamily="2" charset="2"/>
              <a:buChar char="Ø"/>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Zheng</a:t>
            </a:r>
            <a:r>
              <a:rPr lang="en-IN" dirty="0">
                <a:latin typeface="Times New Roman" pitchFamily="18" charset="0"/>
                <a:cs typeface="Times New Roman" pitchFamily="18" charset="0"/>
              </a:rPr>
              <a:t> et al. (2020) proposed another COVID-19 diagnostic tool based on supervised deep learning, which detects COVID-19 by identifying Weak Label for 3D CT Chest imaging.</a:t>
            </a:r>
          </a:p>
          <a:p>
            <a:pPr marL="285750" indent="-285750">
              <a:lnSpc>
                <a:spcPct val="150000"/>
              </a:lnSpc>
              <a:buFont typeface="Wingdings" pitchFamily="2" charset="2"/>
              <a:buChar char="Ø"/>
            </a:pPr>
            <a:r>
              <a:rPr lang="en-IN" dirty="0">
                <a:latin typeface="Times New Roman" pitchFamily="18" charset="0"/>
                <a:cs typeface="Times New Roman" pitchFamily="18" charset="0"/>
              </a:rPr>
              <a:t> The tool has shown high accuracy in detecting COVID-19 using collected CT images</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79803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59751" y="476672"/>
            <a:ext cx="2730684"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lnSpc>
                <a:spcPct val="150000"/>
              </a:lnSpc>
              <a:buFont typeface="Wingdings" pitchFamily="2" charset="2"/>
              <a:buChar char="Ø"/>
            </a:pPr>
            <a:r>
              <a:rPr lang="en-IN" dirty="0">
                <a:latin typeface="Times New Roman" pitchFamily="18" charset="0"/>
                <a:cs typeface="Times New Roman" pitchFamily="18" charset="0"/>
              </a:rPr>
              <a:t>In the context of COVID-19 diagnosis, we can use machine learning to classify or cluster data. </a:t>
            </a:r>
          </a:p>
          <a:p>
            <a:pPr marL="285750" indent="-285750">
              <a:lnSpc>
                <a:spcPct val="150000"/>
              </a:lnSpc>
              <a:buFont typeface="Wingdings" pitchFamily="2" charset="2"/>
              <a:buChar char="Ø"/>
            </a:pPr>
            <a:r>
              <a:rPr lang="en-IN" dirty="0">
                <a:latin typeface="Times New Roman" pitchFamily="18" charset="0"/>
                <a:cs typeface="Times New Roman" pitchFamily="18" charset="0"/>
              </a:rPr>
              <a:t>developed a model that simplifies the diagnosis process by reducing it to a limited set of classes that includes COVID-19. </a:t>
            </a:r>
          </a:p>
          <a:p>
            <a:pPr marL="285750" indent="-285750">
              <a:lnSpc>
                <a:spcPct val="150000"/>
              </a:lnSpc>
              <a:buFont typeface="Wingdings" pitchFamily="2" charset="2"/>
              <a:buChar char="Ø"/>
            </a:pPr>
            <a:r>
              <a:rPr lang="en-IN" dirty="0">
                <a:latin typeface="Times New Roman" pitchFamily="18" charset="0"/>
                <a:cs typeface="Times New Roman" pitchFamily="18" charset="0"/>
              </a:rPr>
              <a:t>This approach is more accurate than clustering algorithms and we've explored twelve different machine learning algorithms for this purpose. </a:t>
            </a:r>
          </a:p>
          <a:p>
            <a:pPr marL="285750" indent="-285750">
              <a:lnSpc>
                <a:spcPct val="150000"/>
              </a:lnSpc>
              <a:buFont typeface="Wingdings" pitchFamily="2" charset="2"/>
              <a:buChar char="Ø"/>
            </a:pPr>
            <a:r>
              <a:rPr lang="en-IN" dirty="0">
                <a:latin typeface="Times New Roman" pitchFamily="18" charset="0"/>
                <a:cs typeface="Times New Roman" pitchFamily="18" charset="0"/>
              </a:rPr>
              <a:t>These include Naive Bayes, Neural Network, Support Vector Machine, and K-Nearest Neighbors, among others.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8441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3047" y="404664"/>
            <a:ext cx="3704091"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PROBLEM STATEMENT</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lnSpc>
                <a:spcPct val="150000"/>
              </a:lnSpc>
              <a:buFont typeface="Wingdings" pitchFamily="2" charset="2"/>
              <a:buChar char="Ø"/>
            </a:pPr>
            <a:r>
              <a:rPr lang="en-IN" dirty="0">
                <a:latin typeface="Times New Roman" pitchFamily="18" charset="0"/>
                <a:cs typeface="Times New Roman" pitchFamily="18" charset="0"/>
              </a:rPr>
              <a:t>The coronavirus disease (COVID-19) is a highly transmissible public health concern that requires preventative measures to reduce transmission rates</a:t>
            </a:r>
          </a:p>
          <a:p>
            <a:pPr marL="285750" indent="-285750">
              <a:lnSpc>
                <a:spcPct val="150000"/>
              </a:lnSpc>
              <a:buFont typeface="Wingdings" pitchFamily="2" charset="2"/>
              <a:buChar char="Ø"/>
            </a:pPr>
            <a:r>
              <a:rPr lang="en-IN" dirty="0">
                <a:latin typeface="Times New Roman" pitchFamily="18" charset="0"/>
                <a:cs typeface="Times New Roman" pitchFamily="18" charset="0"/>
              </a:rPr>
              <a:t>One of the critical investigation methods to detect COVID-19 is chest radiography imaging that screens the chest of infected patients. Initial studies have found that chest radiography images can show the abnormalities of the chest of the people infected with COVID-19</a:t>
            </a:r>
          </a:p>
          <a:p>
            <a:pPr marL="285750" indent="-285750">
              <a:lnSpc>
                <a:spcPct val="150000"/>
              </a:lnSpc>
              <a:buFont typeface="Wingdings" pitchFamily="2" charset="2"/>
              <a:buChar char="Ø"/>
            </a:pPr>
            <a:r>
              <a:rPr lang="en-IN" dirty="0">
                <a:latin typeface="Times New Roman" pitchFamily="18" charset="0"/>
                <a:cs typeface="Times New Roman" pitchFamily="18" charset="0"/>
              </a:rPr>
              <a:t>Unfortunately, to the best of the existing work, these current learning approaches can be non-open sourced and not publicly available, which prevent research from accessing and investigating them for further research</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68842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484784"/>
            <a:ext cx="8229600" cy="3590746"/>
          </a:xfrm>
        </p:spPr>
        <p:txBody>
          <a:bodyPr>
            <a:normAutofit/>
          </a:bodyPr>
          <a:lstStyle/>
          <a:p>
            <a:pPr algn="just" defTabSz="914400" fontAlgn="base">
              <a:lnSpc>
                <a:spcPct val="15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Less prediction Performance </a:t>
            </a:r>
          </a:p>
          <a:p>
            <a:pPr algn="just" defTabSz="914400" fontAlgn="base">
              <a:lnSpc>
                <a:spcPct val="15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Less Accuracy</a:t>
            </a:r>
          </a:p>
          <a:p>
            <a:endParaRPr lang="en-US" sz="1400" dirty="0">
              <a:latin typeface="Calibri" pitchFamily="34" charset="0"/>
              <a:cs typeface="Calibri" pitchFamily="34" charset="0"/>
            </a:endParaRPr>
          </a:p>
        </p:txBody>
      </p:sp>
      <p:sp>
        <p:nvSpPr>
          <p:cNvPr id="4" name="Rectangle 3">
            <a:extLst>
              <a:ext uri="{FF2B5EF4-FFF2-40B4-BE49-F238E27FC236}">
                <a16:creationId xmlns:a16="http://schemas.microsoft.com/office/drawing/2014/main" id="{5A70140D-851E-4DE4-89FF-405DC01B8669}"/>
              </a:ext>
            </a:extLst>
          </p:cNvPr>
          <p:cNvSpPr/>
          <p:nvPr/>
        </p:nvSpPr>
        <p:spPr>
          <a:xfrm>
            <a:off x="1817560" y="404664"/>
            <a:ext cx="5508879" cy="461665"/>
          </a:xfrm>
          <a:prstGeom prst="rect">
            <a:avLst/>
          </a:prstGeom>
          <a:noFill/>
        </p:spPr>
        <p:txBody>
          <a:bodyPr wrap="none" lIns="91440" tIns="45720" rIns="91440" bIns="45720">
            <a:spAutoFit/>
          </a:bodyPr>
          <a:lstStyle/>
          <a:p>
            <a:pPr algn="ctr"/>
            <a:r>
              <a:rPr lang="en-US"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L</a:t>
            </a: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IMITATION OF EXISTING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0439" y="476672"/>
            <a:ext cx="3203121"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PROPOSED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75555" y="1268760"/>
            <a:ext cx="7992888" cy="5643602"/>
          </a:xfrm>
          <a:prstGeom prst="rect">
            <a:avLst/>
          </a:prstGeom>
        </p:spPr>
        <p:txBody>
          <a:bodyPr>
            <a:noAutofit/>
          </a:bodyPr>
          <a:lstStyle/>
          <a:p>
            <a:pPr marL="285750" indent="-285750" algn="just">
              <a:lnSpc>
                <a:spcPct val="150000"/>
              </a:lnSpc>
              <a:buFont typeface="Wingdings" pitchFamily="2" charset="2"/>
              <a:buChar char="Ø"/>
            </a:pPr>
            <a:r>
              <a:rPr lang="en-IN" dirty="0">
                <a:latin typeface="Times New Roman" pitchFamily="18" charset="0"/>
                <a:cs typeface="Times New Roman" pitchFamily="18" charset="0"/>
              </a:rPr>
              <a:t>The proposed methods aim to find the Covid19 disease with higher standard. </a:t>
            </a:r>
          </a:p>
          <a:p>
            <a:pPr marL="285750" indent="-285750" algn="just">
              <a:lnSpc>
                <a:spcPct val="150000"/>
              </a:lnSpc>
              <a:buFont typeface="Wingdings" pitchFamily="2" charset="2"/>
              <a:buChar char="Ø"/>
            </a:pPr>
            <a:r>
              <a:rPr lang="en-IN" dirty="0">
                <a:latin typeface="Times New Roman" pitchFamily="18" charset="0"/>
                <a:cs typeface="Times New Roman" pitchFamily="18" charset="0"/>
              </a:rPr>
              <a:t>The accuracy levels of the identification of the Covid19 disease will be improved with the proposed system. </a:t>
            </a:r>
          </a:p>
          <a:p>
            <a:pPr marL="285750" indent="-285750" algn="just">
              <a:lnSpc>
                <a:spcPct val="150000"/>
              </a:lnSpc>
              <a:buFont typeface="Wingdings" pitchFamily="2" charset="2"/>
              <a:buChar char="Ø"/>
            </a:pPr>
            <a:r>
              <a:rPr lang="en-IN" dirty="0">
                <a:latin typeface="Times New Roman" pitchFamily="18" charset="0"/>
                <a:cs typeface="Times New Roman" pitchFamily="18" charset="0"/>
              </a:rPr>
              <a:t>The deep learning on neural network will provide the better solution to solve the problem of identification of the Covid19 disease in the real world hospital data.</a:t>
            </a:r>
          </a:p>
          <a:p>
            <a:pPr marL="285750" indent="-285750" algn="just">
              <a:lnSpc>
                <a:spcPct val="150000"/>
              </a:lnSpc>
              <a:buFont typeface="Wingdings" pitchFamily="2" charset="2"/>
              <a:buChar char="Ø"/>
            </a:pPr>
            <a:r>
              <a:rPr lang="en-IN" dirty="0">
                <a:latin typeface="Times New Roman" pitchFamily="18" charset="0"/>
                <a:cs typeface="Times New Roman" pitchFamily="18" charset="0"/>
              </a:rPr>
              <a:t> The Convolutional Neural Network algorithm will check the data in more compact with training and testing the data. </a:t>
            </a:r>
          </a:p>
          <a:p>
            <a:pPr marL="285750" indent="-285750" algn="just">
              <a:lnSpc>
                <a:spcPct val="150000"/>
              </a:lnSpc>
              <a:buFont typeface="Wingdings" pitchFamily="2" charset="2"/>
              <a:buChar char="Ø"/>
            </a:pPr>
            <a:r>
              <a:rPr lang="en-IN" dirty="0">
                <a:latin typeface="Times New Roman" pitchFamily="18" charset="0"/>
                <a:cs typeface="Times New Roman" pitchFamily="18" charset="0"/>
              </a:rPr>
              <a:t>It will provide more accuracy as compared with the other type of techniques. </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4849</TotalTime>
  <Words>1687</Words>
  <Application>Microsoft Office PowerPoint</Application>
  <PresentationFormat>On-screen Show (4:3)</PresentationFormat>
  <Paragraphs>87</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Calibri</vt:lpstr>
      <vt:lpstr>Lucida Sans Unicode</vt:lpstr>
      <vt:lpstr>Times New Roman</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Ananyaa M</dc:creator>
  <cp:lastModifiedBy>Nithisha Reddy</cp:lastModifiedBy>
  <cp:revision>231</cp:revision>
  <dcterms:created xsi:type="dcterms:W3CDTF">2020-08-27T15:54:55Z</dcterms:created>
  <dcterms:modified xsi:type="dcterms:W3CDTF">2024-04-17T19:41:52Z</dcterms:modified>
</cp:coreProperties>
</file>