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ll\Desktop\project\Graph-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ll\Desktop\project\Graph-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1Node - Load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concurrent users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Sheet1!$A$2:$A$8</c:f>
              <c:numCache>
                <c:formatCode>General</c:formatCode>
                <c:ptCount val="7"/>
                <c:pt idx="0">
                  <c:v>10</c:v>
                </c:pt>
                <c:pt idx="1">
                  <c:v>40</c:v>
                </c:pt>
                <c:pt idx="2">
                  <c:v>80</c:v>
                </c:pt>
                <c:pt idx="3">
                  <c:v>160</c:v>
                </c:pt>
                <c:pt idx="4">
                  <c:v>320</c:v>
                </c:pt>
                <c:pt idx="5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2-4AF4-9DF1-4B99DE7ACE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through-put(ms)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Sheet1!$C$2:$C$8</c:f>
              <c:numCache>
                <c:formatCode>General</c:formatCode>
                <c:ptCount val="7"/>
                <c:pt idx="0">
                  <c:v>12990.5449369</c:v>
                </c:pt>
                <c:pt idx="1">
                  <c:v>15211.365299999999</c:v>
                </c:pt>
                <c:pt idx="2">
                  <c:v>13937.36916548</c:v>
                </c:pt>
                <c:pt idx="3">
                  <c:v>13855.764510000001</c:v>
                </c:pt>
                <c:pt idx="4">
                  <c:v>13770.235704000001</c:v>
                </c:pt>
                <c:pt idx="5">
                  <c:v>13411.578038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2-4AF4-9DF1-4B99DE7ACE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latency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Sheet1!$D$2:$D$8</c:f>
              <c:numCache>
                <c:formatCode>General</c:formatCode>
                <c:ptCount val="7"/>
                <c:pt idx="0">
                  <c:v>48.1</c:v>
                </c:pt>
                <c:pt idx="1">
                  <c:v>44.4</c:v>
                </c:pt>
                <c:pt idx="2">
                  <c:v>47.8</c:v>
                </c:pt>
                <c:pt idx="3">
                  <c:v>48.4</c:v>
                </c:pt>
                <c:pt idx="4">
                  <c:v>44.4</c:v>
                </c:pt>
                <c:pt idx="5">
                  <c:v>45.8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82-4AF4-9DF1-4B99DE7ACE76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Sheet1!$F$2:$F$8</c:f>
              <c:numCache>
                <c:formatCode>General</c:formatCode>
                <c:ptCount val="7"/>
                <c:pt idx="0">
                  <c:v>152</c:v>
                </c:pt>
                <c:pt idx="1">
                  <c:v>139</c:v>
                </c:pt>
                <c:pt idx="2">
                  <c:v>171</c:v>
                </c:pt>
                <c:pt idx="3">
                  <c:v>190</c:v>
                </c:pt>
                <c:pt idx="4">
                  <c:v>131</c:v>
                </c:pt>
                <c:pt idx="5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82-4AF4-9DF1-4B99DE7AC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466560"/>
        <c:axId val="365467392"/>
      </c:lineChart>
      <c:catAx>
        <c:axId val="365466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67392"/>
        <c:crosses val="autoZero"/>
        <c:auto val="1"/>
        <c:lblAlgn val="ctr"/>
        <c:lblOffset val="100"/>
        <c:noMultiLvlLbl val="0"/>
      </c:catAx>
      <c:valAx>
        <c:axId val="3654673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6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6Node</a:t>
            </a:r>
            <a:r>
              <a:rPr lang="en-IN" baseline="0"/>
              <a:t> run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Sheet8!$A$1</c:f>
              <c:strCache>
                <c:ptCount val="1"/>
                <c:pt idx="0">
                  <c:v>concurrent users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Sheet8!$A$2:$A$8</c:f>
              <c:numCache>
                <c:formatCode>General</c:formatCode>
                <c:ptCount val="7"/>
                <c:pt idx="0">
                  <c:v>10</c:v>
                </c:pt>
                <c:pt idx="1">
                  <c:v>40</c:v>
                </c:pt>
                <c:pt idx="2">
                  <c:v>80</c:v>
                </c:pt>
                <c:pt idx="3">
                  <c:v>160</c:v>
                </c:pt>
                <c:pt idx="4">
                  <c:v>320</c:v>
                </c:pt>
                <c:pt idx="5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B-4F5F-9BFC-45475EC81029}"/>
            </c:ext>
          </c:extLst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through-put(ms)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Sheet8!$C$2:$C$8</c:f>
              <c:numCache>
                <c:formatCode>General</c:formatCode>
                <c:ptCount val="7"/>
                <c:pt idx="0">
                  <c:v>6601.5315553199998</c:v>
                </c:pt>
                <c:pt idx="1">
                  <c:v>8752.3521939999991</c:v>
                </c:pt>
                <c:pt idx="2">
                  <c:v>8321.5444786000007</c:v>
                </c:pt>
                <c:pt idx="3">
                  <c:v>7471.3636630000001</c:v>
                </c:pt>
                <c:pt idx="4">
                  <c:v>7605.8641212000002</c:v>
                </c:pt>
                <c:pt idx="5">
                  <c:v>5511.1933197440003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3B-4F5F-9BFC-45475EC81029}"/>
            </c:ext>
          </c:extLst>
        </c:ser>
        <c:ser>
          <c:idx val="2"/>
          <c:order val="2"/>
          <c:tx>
            <c:strRef>
              <c:f>Sheet8!$D$1</c:f>
              <c:strCache>
                <c:ptCount val="1"/>
                <c:pt idx="0">
                  <c:v>Average latency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Sheet8!$D$2:$D$8</c:f>
              <c:numCache>
                <c:formatCode>General</c:formatCode>
                <c:ptCount val="7"/>
                <c:pt idx="0">
                  <c:v>1673.0996729999999</c:v>
                </c:pt>
                <c:pt idx="1">
                  <c:v>1315.3010653199999</c:v>
                </c:pt>
                <c:pt idx="2">
                  <c:v>1393.1902805</c:v>
                </c:pt>
                <c:pt idx="3">
                  <c:v>1561.7812570000001</c:v>
                </c:pt>
                <c:pt idx="4">
                  <c:v>1550.1859658870001</c:v>
                </c:pt>
                <c:pt idx="5">
                  <c:v>2446.0628406300002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3B-4F5F-9BFC-45475EC81029}"/>
            </c:ext>
          </c:extLst>
        </c:ser>
        <c:ser>
          <c:idx val="3"/>
          <c:order val="3"/>
          <c:tx>
            <c:strRef>
              <c:f>Sheet8!$F$1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Sheet8!$F$2:$F$8</c:f>
              <c:numCache>
                <c:formatCode>General</c:formatCode>
                <c:ptCount val="7"/>
                <c:pt idx="0">
                  <c:v>140910</c:v>
                </c:pt>
                <c:pt idx="1">
                  <c:v>84688</c:v>
                </c:pt>
                <c:pt idx="2">
                  <c:v>125323</c:v>
                </c:pt>
                <c:pt idx="3">
                  <c:v>155719</c:v>
                </c:pt>
                <c:pt idx="4">
                  <c:v>163235</c:v>
                </c:pt>
                <c:pt idx="5">
                  <c:v>1548370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3B-4F5F-9BFC-45475EC81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542464"/>
        <c:axId val="307542880"/>
      </c:lineChart>
      <c:catAx>
        <c:axId val="30754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42880"/>
        <c:crosses val="autoZero"/>
        <c:auto val="1"/>
        <c:lblAlgn val="ctr"/>
        <c:lblOffset val="100"/>
        <c:noMultiLvlLbl val="0"/>
      </c:catAx>
      <c:valAx>
        <c:axId val="30754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4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6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8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1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6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0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B5EB-55E7-489D-B0FB-F8192C4C7620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87F1-6DDE-4803-A219-E1F41D351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Distributed Architecture and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4400" y="465613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IN" sz="1600" dirty="0" smtClean="0"/>
              <a:t>By</a:t>
            </a:r>
          </a:p>
          <a:p>
            <a:pPr algn="r"/>
            <a:r>
              <a:rPr lang="en-IN" sz="1600" dirty="0" err="1" smtClean="0"/>
              <a:t>Challa</a:t>
            </a:r>
            <a:r>
              <a:rPr lang="en-IN" sz="1600" dirty="0" smtClean="0"/>
              <a:t> Sampath Kumar(10160)</a:t>
            </a:r>
          </a:p>
          <a:p>
            <a:pPr algn="r"/>
            <a:r>
              <a:rPr lang="en-IN" sz="1600" dirty="0" smtClean="0"/>
              <a:t>Chen </a:t>
            </a:r>
            <a:r>
              <a:rPr lang="en-IN" sz="1600" dirty="0" err="1" smtClean="0"/>
              <a:t>Zirui</a:t>
            </a:r>
            <a:r>
              <a:rPr lang="en-IN" sz="1600" dirty="0" smtClean="0"/>
              <a:t>(9190)</a:t>
            </a:r>
          </a:p>
          <a:p>
            <a:pPr algn="r"/>
            <a:r>
              <a:rPr lang="en-IN" sz="1600" dirty="0" err="1" smtClean="0"/>
              <a:t>Mainak</a:t>
            </a:r>
            <a:r>
              <a:rPr lang="en-IN" sz="1600" dirty="0" smtClean="0"/>
              <a:t> </a:t>
            </a:r>
            <a:r>
              <a:rPr lang="en-IN" sz="1600" dirty="0" err="1" smtClean="0"/>
              <a:t>Misra</a:t>
            </a:r>
            <a:r>
              <a:rPr lang="en-IN" sz="1600" dirty="0" smtClean="0"/>
              <a:t>(10368)</a:t>
            </a:r>
          </a:p>
          <a:p>
            <a:pPr algn="r"/>
            <a:r>
              <a:rPr lang="en-IN" sz="1600" dirty="0" err="1" smtClean="0"/>
              <a:t>Shubham</a:t>
            </a:r>
            <a:r>
              <a:rPr lang="en-IN" sz="1600" dirty="0" smtClean="0"/>
              <a:t> Desai(9879)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7020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1Node-Run</a:t>
            </a:r>
            <a:endParaRPr lang="en-IN" sz="36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60299"/>
              </p:ext>
            </p:extLst>
          </p:nvPr>
        </p:nvGraphicFramePr>
        <p:xfrm>
          <a:off x="838200" y="1690686"/>
          <a:ext cx="10723535" cy="4539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606">
                  <a:extLst>
                    <a:ext uri="{9D8B030D-6E8A-4147-A177-3AD203B41FA5}">
                      <a16:colId xmlns:a16="http://schemas.microsoft.com/office/drawing/2014/main" val="2348006758"/>
                    </a:ext>
                  </a:extLst>
                </a:gridCol>
                <a:gridCol w="1589233">
                  <a:extLst>
                    <a:ext uri="{9D8B030D-6E8A-4147-A177-3AD203B41FA5}">
                      <a16:colId xmlns:a16="http://schemas.microsoft.com/office/drawing/2014/main" val="2122293286"/>
                    </a:ext>
                  </a:extLst>
                </a:gridCol>
                <a:gridCol w="1740588">
                  <a:extLst>
                    <a:ext uri="{9D8B030D-6E8A-4147-A177-3AD203B41FA5}">
                      <a16:colId xmlns:a16="http://schemas.microsoft.com/office/drawing/2014/main" val="3705647263"/>
                    </a:ext>
                  </a:extLst>
                </a:gridCol>
                <a:gridCol w="2194654">
                  <a:extLst>
                    <a:ext uri="{9D8B030D-6E8A-4147-A177-3AD203B41FA5}">
                      <a16:colId xmlns:a16="http://schemas.microsoft.com/office/drawing/2014/main" val="854405008"/>
                    </a:ext>
                  </a:extLst>
                </a:gridCol>
                <a:gridCol w="1759507">
                  <a:extLst>
                    <a:ext uri="{9D8B030D-6E8A-4147-A177-3AD203B41FA5}">
                      <a16:colId xmlns:a16="http://schemas.microsoft.com/office/drawing/2014/main" val="160795956"/>
                    </a:ext>
                  </a:extLst>
                </a:gridCol>
                <a:gridCol w="2031947">
                  <a:extLst>
                    <a:ext uri="{9D8B030D-6E8A-4147-A177-3AD203B41FA5}">
                      <a16:colId xmlns:a16="http://schemas.microsoft.com/office/drawing/2014/main" val="391533996"/>
                    </a:ext>
                  </a:extLst>
                </a:gridCol>
              </a:tblGrid>
              <a:tr h="5674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concurrent users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001931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Runtime(ms)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through-put(ms)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latency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 latency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 latency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025331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11253.65744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924.1636059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83412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647995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15134.31706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673.5263703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578284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63522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12594.0619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835.2516167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65107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933901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158556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10091.07192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1066.164763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103313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101230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291366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10982.75022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998.123314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101158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3484406"/>
                  </a:ext>
                </a:extLst>
              </a:tr>
              <a:tr h="56745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2380461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2688.554863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5651.36468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200434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593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072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0946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052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simple testing process, I can state that a single-node Cassandra instance on the provisioned server VM can sustain the high latency profile for a synthetic write-heavy workload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 algn="r">
              <a:buNone/>
            </a:pPr>
            <a:r>
              <a:rPr lang="en-IN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857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About Scalability</a:t>
            </a:r>
          </a:p>
          <a:p>
            <a:r>
              <a:rPr lang="en-IN" dirty="0" smtClean="0"/>
              <a:t>Installation (Amazon Web Services(AWS))</a:t>
            </a:r>
          </a:p>
          <a:p>
            <a:r>
              <a:rPr lang="en-IN" dirty="0" smtClean="0"/>
              <a:t>Connection of putty</a:t>
            </a:r>
          </a:p>
          <a:p>
            <a:r>
              <a:rPr lang="en-IN" dirty="0" smtClean="0"/>
              <a:t>Creation of tables</a:t>
            </a:r>
          </a:p>
          <a:p>
            <a:r>
              <a:rPr lang="en-IN" dirty="0" smtClean="0"/>
              <a:t>Commands</a:t>
            </a:r>
            <a:endParaRPr lang="en-IN" dirty="0" smtClean="0"/>
          </a:p>
          <a:p>
            <a:r>
              <a:rPr lang="en-IN" dirty="0" smtClean="0"/>
              <a:t>Initial Results</a:t>
            </a:r>
          </a:p>
          <a:p>
            <a:r>
              <a:rPr lang="en-IN" dirty="0" smtClean="0"/>
              <a:t>Graph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01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Apache Cassandra</a:t>
            </a:r>
            <a:r>
              <a:rPr lang="en-IN" dirty="0" smtClean="0"/>
              <a:t> is a open source software Distributed NOSQL database management system designed to handle large amounts of data across many commodity servers</a:t>
            </a:r>
          </a:p>
          <a:p>
            <a:pPr algn="just"/>
            <a:r>
              <a:rPr lang="en-IN" dirty="0" smtClean="0"/>
              <a:t>providing high availability with no single point of failure. Cassandra offers robust support for clusters spanning multiple datacentres</a:t>
            </a:r>
          </a:p>
          <a:p>
            <a:r>
              <a:rPr lang="en-IN" dirty="0" smtClean="0"/>
              <a:t>With asynchronous master less replication allowing low latency operations for all clients.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12" y="1825625"/>
            <a:ext cx="4186983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Scalability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Scalability</a:t>
            </a:r>
            <a:r>
              <a:rPr lang="en-IN" dirty="0" smtClean="0"/>
              <a:t> is the capability of a system, network, or process to handle a growing amount of work, or its potential to be enlarged to accommodate that growth.</a:t>
            </a:r>
          </a:p>
          <a:p>
            <a:r>
              <a:rPr lang="en-IN" dirty="0" smtClean="0"/>
              <a:t> For example, a system is considered scalable if it is capable of increasing its total output under an increased load when resources (typically hardware) are added. </a:t>
            </a:r>
          </a:p>
          <a:p>
            <a:r>
              <a:rPr lang="en-IN" dirty="0" smtClean="0"/>
              <a:t>An analogous meaning is implied when the word is used in an economic context, where a company's scalability implies that the underlying Business model offers the potential for economic growth within the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Amazon Web 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25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Connection with putty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8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Table</a:t>
            </a:r>
            <a:endParaRPr lang="en-IN" dirty="0"/>
          </a:p>
        </p:txBody>
      </p:sp>
      <p:pic>
        <p:nvPicPr>
          <p:cNvPr id="10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304"/>
            <a:ext cx="10515600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/>
              <a:t>Ycsb</a:t>
            </a:r>
            <a:r>
              <a:rPr lang="en-IN" sz="3600" dirty="0" smtClean="0"/>
              <a:t>(Yahoo Cloud Serving Benchmark) commands 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workloads/workload_test10 -p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/load_10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workloads/workload_test10 -p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/run_10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workloads/workload_test40 -p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/load_40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workloads/workload_test40 -p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/run_40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workloads/workload_test80 -p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/load_80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workloads/workload_test80 -p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/run_80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workloads/workload_test160 -p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/load_160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workloads/workload_test160 -p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/run_160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workloads/workload_test320 -p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/load_320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workloads/workload_test320 -p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/run_320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load cassandra-10 -P workloads/workload_test640 -p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/load_640</a:t>
            </a:r>
            <a:endParaRPr lang="en-IN" dirty="0"/>
          </a:p>
          <a:p>
            <a:pPr lvl="0"/>
            <a:r>
              <a:rPr lang="en-US" dirty="0"/>
              <a:t>./bin/</a:t>
            </a:r>
            <a:r>
              <a:rPr lang="en-US" dirty="0" err="1"/>
              <a:t>ycsb</a:t>
            </a:r>
            <a:r>
              <a:rPr lang="en-US" dirty="0"/>
              <a:t> run cassandra-10 -P workloads/workload_test640 -p hosts=172.31.44.1 -threads 10 -p </a:t>
            </a:r>
            <a:r>
              <a:rPr lang="en-US" dirty="0" err="1"/>
              <a:t>columnfamily</a:t>
            </a:r>
            <a:r>
              <a:rPr lang="en-US" dirty="0"/>
              <a:t>=data -s &gt; </a:t>
            </a:r>
            <a:r>
              <a:rPr lang="en-US" dirty="0" err="1"/>
              <a:t>results_Cassandra</a:t>
            </a:r>
            <a:r>
              <a:rPr lang="en-US" dirty="0"/>
              <a:t>/run_640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6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for 1Node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90" y="250666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ubuntu@ip-172-31-35-183:~/ycsb-0.12.0/</a:t>
            </a:r>
            <a:r>
              <a:rPr lang="en-IN" dirty="0" err="1" smtClean="0"/>
              <a:t>results_Cassandra</a:t>
            </a:r>
            <a:r>
              <a:rPr lang="en-IN" dirty="0" smtClean="0"/>
              <a:t>$ head load_10</a:t>
            </a:r>
          </a:p>
          <a:p>
            <a:r>
              <a:rPr lang="en-IN" dirty="0" smtClean="0"/>
              <a:t>YCSB Client 0.1</a:t>
            </a:r>
          </a:p>
          <a:p>
            <a:r>
              <a:rPr lang="en-IN" dirty="0" smtClean="0"/>
              <a:t>Command line: -</a:t>
            </a:r>
            <a:r>
              <a:rPr lang="en-IN" dirty="0" err="1" smtClean="0"/>
              <a:t>db</a:t>
            </a:r>
            <a:r>
              <a:rPr lang="en-IN" dirty="0" smtClean="0"/>
              <a:t> com.yahoo.ycsb.db.CassandraClient10 -P workloads/workload_test10 -p hosts=172.31.44.1 -threads 10 -p </a:t>
            </a:r>
            <a:r>
              <a:rPr lang="en-IN" dirty="0" err="1" smtClean="0"/>
              <a:t>columnfamily</a:t>
            </a:r>
            <a:r>
              <a:rPr lang="en-IN" dirty="0" smtClean="0"/>
              <a:t>=data -s -load</a:t>
            </a:r>
          </a:p>
          <a:p>
            <a:r>
              <a:rPr lang="en-IN" dirty="0" smtClean="0"/>
              <a:t>[OVERALL], </a:t>
            </a:r>
            <a:r>
              <a:rPr lang="en-IN" dirty="0" err="1" smtClean="0"/>
              <a:t>RunTime</a:t>
            </a:r>
            <a:r>
              <a:rPr lang="en-IN" dirty="0" smtClean="0"/>
              <a:t>(</a:t>
            </a:r>
            <a:r>
              <a:rPr lang="en-IN" dirty="0" err="1" smtClean="0"/>
              <a:t>ms</a:t>
            </a:r>
            <a:r>
              <a:rPr lang="en-IN" dirty="0" smtClean="0"/>
              <a:t>), 19672.0</a:t>
            </a:r>
          </a:p>
          <a:p>
            <a:r>
              <a:rPr lang="en-IN" dirty="0" smtClean="0"/>
              <a:t>[OVERALL], Throughput(ops/sec), 12990.544936966246</a:t>
            </a:r>
          </a:p>
          <a:p>
            <a:r>
              <a:rPr lang="en-IN" dirty="0" smtClean="0"/>
              <a:t>[CLEANUP], Operations, 10</a:t>
            </a:r>
          </a:p>
          <a:p>
            <a:r>
              <a:rPr lang="en-IN" dirty="0" smtClean="0"/>
              <a:t>[CLEANUP], </a:t>
            </a:r>
            <a:r>
              <a:rPr lang="en-IN" dirty="0" err="1" smtClean="0"/>
              <a:t>AverageLatency</a:t>
            </a:r>
            <a:r>
              <a:rPr lang="en-IN" dirty="0" smtClean="0"/>
              <a:t>(us), 48.1</a:t>
            </a:r>
          </a:p>
          <a:p>
            <a:r>
              <a:rPr lang="en-IN" dirty="0" smtClean="0"/>
              <a:t>[CLEANUP], </a:t>
            </a:r>
            <a:r>
              <a:rPr lang="en-IN" dirty="0" err="1" smtClean="0"/>
              <a:t>MinLatency</a:t>
            </a:r>
            <a:r>
              <a:rPr lang="en-IN" dirty="0" smtClean="0"/>
              <a:t>(us), 24</a:t>
            </a:r>
          </a:p>
          <a:p>
            <a:r>
              <a:rPr lang="en-IN" dirty="0" smtClean="0"/>
              <a:t>[CLEANUP], </a:t>
            </a:r>
            <a:r>
              <a:rPr lang="en-IN" dirty="0" err="1" smtClean="0"/>
              <a:t>MaxLatency</a:t>
            </a:r>
            <a:r>
              <a:rPr lang="en-IN" dirty="0" smtClean="0"/>
              <a:t>(us), 152</a:t>
            </a:r>
          </a:p>
          <a:p>
            <a:r>
              <a:rPr lang="en-IN" dirty="0" smtClean="0"/>
              <a:t>[CLEANUP], 95thPercentileLatency(</a:t>
            </a:r>
            <a:r>
              <a:rPr lang="en-IN" dirty="0" err="1" smtClean="0"/>
              <a:t>ms</a:t>
            </a:r>
            <a:r>
              <a:rPr lang="en-IN" dirty="0" smtClean="0"/>
              <a:t>), 0</a:t>
            </a:r>
          </a:p>
          <a:p>
            <a:r>
              <a:rPr lang="en-IN" dirty="0" smtClean="0"/>
              <a:t>[CLEANUP], 99thPercentileLatency(</a:t>
            </a:r>
            <a:r>
              <a:rPr lang="en-IN" dirty="0" err="1" smtClean="0"/>
              <a:t>ms</a:t>
            </a:r>
            <a:r>
              <a:rPr lang="en-IN" dirty="0" smtClean="0"/>
              <a:t>),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61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473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Distributed Architecture and programming</vt:lpstr>
      <vt:lpstr>Objectives</vt:lpstr>
      <vt:lpstr>Introduction</vt:lpstr>
      <vt:lpstr>Scalability </vt:lpstr>
      <vt:lpstr>Amazon Web Services</vt:lpstr>
      <vt:lpstr>Connection with putty</vt:lpstr>
      <vt:lpstr>Creating Table</vt:lpstr>
      <vt:lpstr>Ycsb(Yahoo Cloud Serving Benchmark) commands </vt:lpstr>
      <vt:lpstr>Load for 1Node </vt:lpstr>
      <vt:lpstr>1Node-Run</vt:lpstr>
      <vt:lpstr>Graph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 and programming</dc:title>
  <dc:creator>sampath kumar</dc:creator>
  <cp:lastModifiedBy>sampath kumar</cp:lastModifiedBy>
  <cp:revision>14</cp:revision>
  <dcterms:created xsi:type="dcterms:W3CDTF">2018-01-28T18:25:21Z</dcterms:created>
  <dcterms:modified xsi:type="dcterms:W3CDTF">2018-01-29T02:34:06Z</dcterms:modified>
</cp:coreProperties>
</file>