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23"/>
  </p:notesMasterIdLst>
  <p:handoutMasterIdLst>
    <p:handoutMasterId r:id="rId24"/>
  </p:handoutMasterIdLst>
  <p:sldIdLst>
    <p:sldId id="256" r:id="rId2"/>
    <p:sldId id="257" r:id="rId3"/>
    <p:sldId id="259" r:id="rId4"/>
    <p:sldId id="260" r:id="rId5"/>
    <p:sldId id="263" r:id="rId6"/>
    <p:sldId id="264" r:id="rId7"/>
    <p:sldId id="274" r:id="rId8"/>
    <p:sldId id="265" r:id="rId9"/>
    <p:sldId id="275" r:id="rId10"/>
    <p:sldId id="266" r:id="rId11"/>
    <p:sldId id="276" r:id="rId12"/>
    <p:sldId id="268" r:id="rId13"/>
    <p:sldId id="277" r:id="rId14"/>
    <p:sldId id="278" r:id="rId15"/>
    <p:sldId id="269" r:id="rId16"/>
    <p:sldId id="279" r:id="rId17"/>
    <p:sldId id="271" r:id="rId18"/>
    <p:sldId id="280" r:id="rId19"/>
    <p:sldId id="272" r:id="rId20"/>
    <p:sldId id="281" r:id="rId21"/>
    <p:sldId id="273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4FA28-26D5-4BDF-9A75-C27596ADE055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07CFE-5866-4B40-8953-42375E9B5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D6F-8584-4A53-833D-DCA47225B220}" type="datetimeFigureOut">
              <a:rPr lang="en-US" smtClean="0"/>
              <a:t>8/8/2025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3874D-A20A-4B3E-9C12-F524953D5B7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7464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7464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/>
          <a:lstStyle/>
          <a:p>
            <a:fld id="{2D202488-4139-4052-B998-251C9C912739}" type="datetimeFigureOut">
              <a:rPr lang="en-US" noProof="0" smtClean="0"/>
              <a:t>8/8/2025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77464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Gallery 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0394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3638" y="5144980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8/8/2025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0210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873638" y="3128470"/>
            <a:ext cx="3024000" cy="1906565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/>
          </p:nvPr>
        </p:nvSpPr>
        <p:spPr>
          <a:xfrm>
            <a:off x="4595889" y="5144979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1306587" y="5144978"/>
            <a:ext cx="3036438" cy="80740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90908" y="1617663"/>
            <a:ext cx="9618391" cy="1336675"/>
          </a:xfrm>
        </p:spPr>
        <p:txBody>
          <a:bodyPr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/>
          <a:lstStyle>
            <a:lvl1pPr algn="r">
              <a:defRPr/>
            </a:lvl1pPr>
          </a:lstStyle>
          <a:p>
            <a:fld id="{2D202488-4139-4052-B998-251C9C912739}" type="datetimeFigureOut">
              <a:rPr lang="en-US" noProof="0" smtClean="0"/>
              <a:pPr/>
              <a:t>8/8/2025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0777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2239" y="2161853"/>
            <a:ext cx="4645152" cy="3448595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8679" y="2168318"/>
            <a:ext cx="4645152" cy="3441520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8/8/2025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7315" y="1950795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7315" y="2755515"/>
            <a:ext cx="4645152" cy="264445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2486" y="1954249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2486" y="2752737"/>
            <a:ext cx="4645152" cy="2637371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8/8/2025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l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8/8/2025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8/8/2025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694656" y="1865037"/>
            <a:ext cx="8802688" cy="312792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8/8/2025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 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5246" y="1645522"/>
            <a:ext cx="5807176" cy="3840852"/>
          </a:xfrm>
        </p:spPr>
        <p:txBody>
          <a:bodyPr anchor="ctr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3600000" cy="3836725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02488-4139-4052-B998-251C9C912739}" type="datetimeFigureOut">
              <a:rPr lang="en-US" noProof="0" smtClean="0"/>
              <a:t>8/8/2025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Footer Here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13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screen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b="-1562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4363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96923" y="6340793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fld id="{2D202488-4139-4052-B998-251C9C912739}" type="datetimeFigureOut">
              <a:rPr lang="en-US" noProof="0" smtClean="0"/>
              <a:pPr/>
              <a:t>8/8/2025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4364" y="6339730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Add Footer Here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scikit-learn.org/stable/modules/clustering.html#hdbscan" TargetMode="External"/><Relationship Id="rId3" Type="http://schemas.openxmlformats.org/officeDocument/2006/relationships/image" Target="../media/image12.svg"/><Relationship Id="rId7" Type="http://schemas.openxmlformats.org/officeDocument/2006/relationships/hyperlink" Target="https://scikit-learn.org/stable/modules/clustering.html#dbscan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scikit-learn.org/stable/modules/clustering.html#hierarchical-clustering" TargetMode="External"/><Relationship Id="rId11" Type="http://schemas.openxmlformats.org/officeDocument/2006/relationships/image" Target="../media/image13.png"/><Relationship Id="rId5" Type="http://schemas.openxmlformats.org/officeDocument/2006/relationships/hyperlink" Target="https://scikit-learn.org/stable/modules/clustering.html#affinity-propagation" TargetMode="External"/><Relationship Id="rId10" Type="http://schemas.openxmlformats.org/officeDocument/2006/relationships/hyperlink" Target="https://scikit-learn.org/stable/modules/clustering.html#birch" TargetMode="External"/><Relationship Id="rId4" Type="http://schemas.openxmlformats.org/officeDocument/2006/relationships/hyperlink" Target="https://scikit-learn.org/stable/modules/clustering.html#k-means" TargetMode="External"/><Relationship Id="rId9" Type="http://schemas.openxmlformats.org/officeDocument/2006/relationships/hyperlink" Target="https://scikit-learn.org/stable/modules/clustering.html#optics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CA56C-7A25-4BD4-AA72-5256E68BE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Clustering In ml</a:t>
            </a:r>
          </a:p>
        </p:txBody>
      </p:sp>
      <p:pic>
        <p:nvPicPr>
          <p:cNvPr id="5" name="Graphic 4" descr="Brain in head icon&#10;">
            <a:extLst>
              <a:ext uri="{FF2B5EF4-FFF2-40B4-BE49-F238E27FC236}">
                <a16:creationId xmlns:a16="http://schemas.microsoft.com/office/drawing/2014/main" id="{D011E263-3212-4780-A140-E652B108B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107471" y="198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29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639D0-2546-02FD-709E-B602B3A35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4612-EB6C-4BC2-DDFE-F8C849FD4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Mean Shift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AC9366BC-26D4-D891-D05D-FCAA16AC06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80DF1-022E-BD07-8CE5-04990ABCC9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9364650" cy="901735"/>
          </a:xfrm>
        </p:spPr>
        <p:txBody>
          <a:bodyPr>
            <a:normAutofit/>
          </a:bodyPr>
          <a:lstStyle/>
          <a:p>
            <a:r>
              <a:rPr lang="en-US" dirty="0"/>
              <a:t>The </a:t>
            </a:r>
            <a:r>
              <a:rPr lang="en-US" b="1" dirty="0"/>
              <a:t>Mean Shift clustering algorithm</a:t>
            </a:r>
            <a:r>
              <a:rPr lang="en-US" dirty="0"/>
              <a:t> is a powerful, non-parametric, density-based clustering technique used to identify clusters in a dataset. Here's a concise overview: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3249FA4-A323-9FC5-3515-253B3C89ADA2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F80E114-CA2F-E629-6F46-A25F1A3A319B}"/>
              </a:ext>
            </a:extLst>
          </p:cNvPr>
          <p:cNvSpPr txBox="1">
            <a:spLocks/>
          </p:cNvSpPr>
          <p:nvPr/>
        </p:nvSpPr>
        <p:spPr>
          <a:xfrm>
            <a:off x="1290909" y="2337827"/>
            <a:ext cx="5554799" cy="2712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0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Non-Parametric</a:t>
            </a:r>
            <a:r>
              <a:rPr lang="en-US" sz="1400" dirty="0"/>
              <a:t>: Unlike K-Means, it does not require specifying the number of clusters beforehand.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Density-Based</a:t>
            </a:r>
            <a:r>
              <a:rPr lang="en-US" sz="1400" dirty="0"/>
              <a:t>: It identifies clusters by locating the modes (peaks) of the data's density distribution.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Arbitrary Shapes</a:t>
            </a:r>
            <a:r>
              <a:rPr lang="en-US" sz="1400" dirty="0"/>
              <a:t>: It works well with clusters of arbitrary shapes, making it versatile for complex datasets.</a:t>
            </a:r>
          </a:p>
          <a:p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9480F0-79F6-CA8B-F653-737F1E3E94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4851" y="2307248"/>
            <a:ext cx="4038950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65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31F2E-CB9D-DA14-F239-B2BF3BEFF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4782A-45CF-DCC8-8B3E-4F183F4B4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Mean Shift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6ACED0B9-ADDA-AC8C-F637-9474E700A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BED5C-5EDB-C68B-8039-4EB0DA63F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4727336" cy="1783478"/>
          </a:xfrm>
        </p:spPr>
        <p:txBody>
          <a:bodyPr>
            <a:noAutofit/>
          </a:bodyPr>
          <a:lstStyle/>
          <a:p>
            <a:r>
              <a:rPr lang="en-US" b="1" dirty="0"/>
              <a:t>Advantages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No need to predefine the number of clusters.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Handles non-linear and arbitrarily shaped clusters.</a:t>
            </a:r>
          </a:p>
          <a:p>
            <a:pPr marL="742950" lvl="1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dirty="0"/>
              <a:t>Robust to outliers.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756DBF-862E-0565-3810-0C7CCBDACA56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AAE2B3-FAD1-7F22-70ED-4EC5C40573C0}"/>
              </a:ext>
            </a:extLst>
          </p:cNvPr>
          <p:cNvSpPr txBox="1"/>
          <p:nvPr/>
        </p:nvSpPr>
        <p:spPr>
          <a:xfrm>
            <a:off x="1290909" y="2861966"/>
            <a:ext cx="520319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Applications</a:t>
            </a:r>
          </a:p>
          <a:p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Image segmentation.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Object tracking in computer vision.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Anomaly detection.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Customer segmentation in marketing.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5D36CAF-F61C-F761-D874-6985149FE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59769"/>
            <a:ext cx="4214225" cy="245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355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A29C3-F194-7903-78F1-F81B342D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CD005-6B90-B4D3-7E37-720850CC4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E8C888A5-5F06-E0CB-F8AD-FC69C7C20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71B217-0ABE-FAC2-4525-D03BB913E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645523"/>
            <a:ext cx="9610181" cy="1069686"/>
          </a:xfrm>
        </p:spPr>
        <p:txBody>
          <a:bodyPr>
            <a:normAutofit/>
          </a:bodyPr>
          <a:lstStyle/>
          <a:p>
            <a:r>
              <a:rPr lang="en-US" dirty="0"/>
              <a:t>Hierarchical clustering is a method of cluster analysis that seeks to build a hierarchy of clusters. It is widely used in data mining and statistics to group similar data points based on their similarity, creating a tree-like structure known as a dendrogram.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3C5430-8E72-95A9-1129-B39B94797E0B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9C27CE-D5A5-9197-6565-0D1EDCDBE758}"/>
              </a:ext>
            </a:extLst>
          </p:cNvPr>
          <p:cNvSpPr txBox="1"/>
          <p:nvPr/>
        </p:nvSpPr>
        <p:spPr>
          <a:xfrm>
            <a:off x="1290908" y="2627154"/>
            <a:ext cx="9834465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Types of Hierarchical Clustering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Agglomerative Clustering</a:t>
            </a:r>
            <a:r>
              <a:rPr lang="en-US" sz="1600" dirty="0"/>
              <a:t>: This is a "bottom-up" approach where each data point starts as its own cluster, and pairs of clusters are merged as one moves up the hierarchy. It does not require a predefined number of clusters.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Divisive Clustering</a:t>
            </a:r>
            <a:r>
              <a:rPr lang="en-US" sz="1600" dirty="0"/>
              <a:t>: This is a "top-down" approach where all data points start in one cluster, and splits are performed recursively as one moves down the hierarchy. It also does not require a predefined number of clusters.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811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FEECE-8682-6DB3-B6F4-632005C6F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5F414-CE06-9964-AF3A-F2453A0A4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703D9ABB-0ED4-8293-501A-66C1E066B3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3F03F4-6D7F-9DA6-EE7B-5B7ABDF9A1F1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BB93EC-54CF-B547-24E9-37FE2F8D5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1791" y="1452462"/>
            <a:ext cx="5901227" cy="3836725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Workflow for Hierarchical Agglomerative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Start with individual points</a:t>
            </a:r>
            <a:r>
              <a:rPr lang="en-US" dirty="0"/>
              <a:t>: Each data point is its own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Calculate distances between clusters</a:t>
            </a:r>
            <a:r>
              <a:rPr lang="en-US" dirty="0"/>
              <a:t>: Calculate the distance between every pair of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Merge the closest clusters</a:t>
            </a:r>
            <a:r>
              <a:rPr lang="en-US" dirty="0"/>
              <a:t>: Identify the two clusters with the smallest distance and merge them into a single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Update distance matrix</a:t>
            </a:r>
            <a:r>
              <a:rPr lang="en-US" dirty="0"/>
              <a:t>: Recalculate the distances between the new cluster and the remaining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Repeat steps 3 and 4</a:t>
            </a:r>
            <a:r>
              <a:rPr lang="en-US" dirty="0"/>
              <a:t>: Continue merging the closest clusters and updating the distance matrix until only one cluster is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 a dendrogram</a:t>
            </a:r>
            <a:r>
              <a:rPr lang="en-US" dirty="0"/>
              <a:t>: Visualize the merging of clusters using a dendrogram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631CDB-A69D-681E-4098-4E56B7B497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3018" y="1783675"/>
            <a:ext cx="4496190" cy="975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850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161E2-A43E-E9B1-E5AF-2F92720A2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5726-BB1A-B313-1305-2FBF347A3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Hierarchical clustering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39B8A0A1-972E-8305-1037-235095E8A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01E374-A842-F88A-8208-3D648D935305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8937F5-F03D-F5C3-EC3F-08C215704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41791" y="1452463"/>
            <a:ext cx="9217825" cy="2055848"/>
          </a:xfrm>
        </p:spPr>
        <p:txBody>
          <a:bodyPr>
            <a:normAutofit/>
          </a:bodyPr>
          <a:lstStyle/>
          <a:p>
            <a:r>
              <a:rPr lang="en-US" b="1" dirty="0"/>
              <a:t>Workflow for Hierarchical Divisive Clustering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Start with all data points in one cluster</a:t>
            </a:r>
            <a:r>
              <a:rPr lang="en-US" dirty="0"/>
              <a:t>: Treat the entire dataset as a single large cluster.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Split the cluster</a:t>
            </a:r>
            <a:r>
              <a:rPr lang="en-US" dirty="0"/>
              <a:t>: Divide the cluster into two smaller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Repeat the process</a:t>
            </a:r>
            <a:r>
              <a:rPr lang="en-US" dirty="0"/>
              <a:t>: For each of the new clusters, repeat the splitting process until every data point is its own cluster or the stopping condition is met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6460B-AA46-BC09-3F49-43A7E1021AD1}"/>
              </a:ext>
            </a:extLst>
          </p:cNvPr>
          <p:cNvSpPr txBox="1"/>
          <p:nvPr/>
        </p:nvSpPr>
        <p:spPr>
          <a:xfrm>
            <a:off x="1356222" y="3402711"/>
            <a:ext cx="44287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Advantages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create more complex shaped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Does not require a predefined number of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Provides a structured way to explore data similarity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0E63B4-8FFD-4BDB-BAAD-1D77EB2B8D80}"/>
              </a:ext>
            </a:extLst>
          </p:cNvPr>
          <p:cNvSpPr txBox="1"/>
          <p:nvPr/>
        </p:nvSpPr>
        <p:spPr>
          <a:xfrm>
            <a:off x="5907919" y="3340016"/>
            <a:ext cx="4428757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Disadvantages</a:t>
            </a:r>
            <a:r>
              <a:rPr lang="en-US" sz="16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Heavily driven by heuristics, requiring manual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Computationally intensive due to the need to calculate distances between data samples/subclusters.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Difficult to visually analyze dendrograms with a large number of data samples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0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8C829-647C-C809-4357-1C18A83FA0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A1AFD-3A47-1302-A681-5C3682E84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DBSCAN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5C74C61C-8D71-1BB2-F4EF-0498AFD92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AF173-CC35-16DE-2DDD-4EDF5A04D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9610182" cy="995041"/>
          </a:xfrm>
        </p:spPr>
        <p:txBody>
          <a:bodyPr>
            <a:normAutofit/>
          </a:bodyPr>
          <a:lstStyle/>
          <a:p>
            <a:r>
              <a:rPr lang="en-US" dirty="0"/>
              <a:t>DBSCAN (Density-Based Spatial Clustering of Applications with Noise) is a powerful and widely used clustering algorithm in machine learning. It is particularly effective for identifying clusters of varying shapes and sizes in datasets with noise.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B28CEB-CAA5-CACF-F796-25C3F44E75FF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0B2BE6-49B8-25D9-F9C3-36C9F9D2B3CB}"/>
              </a:ext>
            </a:extLst>
          </p:cNvPr>
          <p:cNvSpPr txBox="1"/>
          <p:nvPr/>
        </p:nvSpPr>
        <p:spPr>
          <a:xfrm>
            <a:off x="1290909" y="2640563"/>
            <a:ext cx="4805091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Density-Based Clustering</a:t>
            </a:r>
            <a:r>
              <a:rPr lang="en-US" sz="1600" dirty="0"/>
              <a:t>: Groups points that are closely packed together (high density) and separates regions of lower density.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Non-Parametric</a:t>
            </a:r>
            <a:r>
              <a:rPr lang="en-US" sz="1600" dirty="0"/>
              <a:t>: Does not require specifying the number of clusters beforehand, unlike algorithms like K-Means.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Outlier Detection</a:t>
            </a:r>
            <a:r>
              <a:rPr lang="en-US" sz="1600" dirty="0"/>
              <a:t>: Marks points in low-density regions as noise or outliers.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4B96B-ED45-A79E-D6E3-94039C5184A0}"/>
              </a:ext>
            </a:extLst>
          </p:cNvPr>
          <p:cNvSpPr txBox="1"/>
          <p:nvPr/>
        </p:nvSpPr>
        <p:spPr>
          <a:xfrm>
            <a:off x="6096000" y="2332785"/>
            <a:ext cx="494335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How DBSCAN Works</a:t>
            </a:r>
          </a:p>
          <a:p>
            <a:r>
              <a:rPr lang="en-US" sz="1600" dirty="0"/>
              <a:t>1. Parameters: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Epsilon (ε): The maximum distance between two points to be considered neighbors.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MinPts</a:t>
            </a:r>
            <a:r>
              <a:rPr lang="en-US" sz="1600" dirty="0"/>
              <a:t>: The minimum number of points required to form a dense region (a cluster).</a:t>
            </a:r>
          </a:p>
          <a:p>
            <a:r>
              <a:rPr lang="en-US" sz="1600" dirty="0"/>
              <a:t>2. Steps: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Identify core points: Points with at least </a:t>
            </a:r>
            <a:r>
              <a:rPr lang="en-US" sz="1600" dirty="0" err="1"/>
              <a:t>MinPts</a:t>
            </a:r>
            <a:r>
              <a:rPr lang="en-US" sz="1600" dirty="0"/>
              <a:t> neighbors within a distance of ε.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Expand clusters: Connect core points and their neighbors to form clusters.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Label points that are not part of any cluster as noise.</a:t>
            </a:r>
          </a:p>
        </p:txBody>
      </p:sp>
    </p:spTree>
    <p:extLst>
      <p:ext uri="{BB962C8B-B14F-4D97-AF65-F5344CB8AC3E}">
        <p14:creationId xmlns:p14="http://schemas.microsoft.com/office/powerpoint/2010/main" val="1391259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6EC52-0CDB-D8BD-B506-AE521A2318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C842-6B2E-B2C5-E015-CDBF15B94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DBSCAN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374A7B8F-3A46-7FBA-CB9E-1AF6C1D67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CD60709-64F3-6ED7-001F-AAA34EA6FD70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1A2B1A-D42C-7415-743F-7FA59886BB85}"/>
              </a:ext>
            </a:extLst>
          </p:cNvPr>
          <p:cNvSpPr txBox="1"/>
          <p:nvPr/>
        </p:nvSpPr>
        <p:spPr>
          <a:xfrm>
            <a:off x="1290909" y="1631999"/>
            <a:ext cx="4805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Advantages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Handles clusters of arbitrary shapes.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Robust to noise and outliers.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No need to predefine the number of clusters.</a:t>
            </a:r>
          </a:p>
          <a:p>
            <a:endParaRPr lang="en-US" sz="16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C5B981-9C3D-69B0-F46C-B3AF2E44F5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311" y="1826949"/>
            <a:ext cx="5578323" cy="2720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72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60CED-69D3-E4EF-2B2B-17C4E552D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ACB4-D129-647B-441F-A93671614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Optics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2C970D2F-E59B-294D-93DF-0A10E454B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CB7E9-9A00-8476-E4AC-0D6C5FE3F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645523"/>
            <a:ext cx="9748445" cy="1517556"/>
          </a:xfrm>
        </p:spPr>
        <p:txBody>
          <a:bodyPr>
            <a:normAutofit/>
          </a:bodyPr>
          <a:lstStyle/>
          <a:p>
            <a:r>
              <a:rPr lang="en-US" dirty="0"/>
              <a:t>OPTICS (Ordering Points To Identify the Clustering Structure) is a </a:t>
            </a:r>
            <a:r>
              <a:rPr lang="en-US" b="1" dirty="0"/>
              <a:t>density-based clustering algorithm</a:t>
            </a:r>
            <a:r>
              <a:rPr lang="en-US" dirty="0"/>
              <a:t> that is particularly useful for identifying clusters of varying densities and shapes in large, high-dimensional datasets. It is an extension of the DBSCAN (Density-Based Spatial Clustering of Applications with Noise) algorithm, addressing some of its limitations.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91F709-9DF6-0586-AE13-E8FA9B7F5B2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CD28B5-1BB1-97C4-2A36-EB384D29031E}"/>
              </a:ext>
            </a:extLst>
          </p:cNvPr>
          <p:cNvSpPr txBox="1"/>
          <p:nvPr/>
        </p:nvSpPr>
        <p:spPr>
          <a:xfrm>
            <a:off x="1290908" y="3004459"/>
            <a:ext cx="422676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Core Distance</a:t>
            </a:r>
            <a:r>
              <a:rPr lang="en-US" sz="1600" dirty="0"/>
              <a:t>: The minimum radius required to classify a point as a core point. If a point is not a core point, its core distance is undefined.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Reachability Distance</a:t>
            </a:r>
            <a:r>
              <a:rPr lang="en-US" sz="1600" dirty="0"/>
              <a:t>: The maximum of the core distance of a point and the distance between two points. It is undefined if the second point is not a core point.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782B57-9305-9E82-3769-2A68A660C4FB}"/>
              </a:ext>
            </a:extLst>
          </p:cNvPr>
          <p:cNvSpPr txBox="1"/>
          <p:nvPr/>
        </p:nvSpPr>
        <p:spPr>
          <a:xfrm>
            <a:off x="5886211" y="2579906"/>
            <a:ext cx="53851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Algorithm Steps:</a:t>
            </a:r>
          </a:p>
          <a:p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Define Parameters</a:t>
            </a:r>
            <a:r>
              <a:rPr lang="en-US" sz="1600" dirty="0"/>
              <a:t>: Set the density threshold parameter (Eps) and the minimum number of points (</a:t>
            </a:r>
            <a:r>
              <a:rPr lang="en-US" sz="1600" dirty="0" err="1"/>
              <a:t>MinPts</a:t>
            </a:r>
            <a:r>
              <a:rPr lang="en-US" sz="16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Calculate Distances</a:t>
            </a:r>
            <a:r>
              <a:rPr lang="en-US" sz="1600" dirty="0"/>
              <a:t>: For each point, calculate the distance to its k-nearest neighbors.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Compute Reachability Distances</a:t>
            </a:r>
            <a:r>
              <a:rPr lang="en-US" sz="1600" dirty="0"/>
              <a:t>: Starting with an arbitrary point, calculate the reachability distance of each point based on the density of its neighbors.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Order Points</a:t>
            </a:r>
            <a:r>
              <a:rPr lang="en-US" sz="1600" dirty="0"/>
              <a:t>: Order the points based on their reachability distance and create the reachability plot.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Extract Clusters</a:t>
            </a:r>
            <a:r>
              <a:rPr lang="en-US" sz="1600" dirty="0"/>
              <a:t>: Group points that are close to each other and have similar reachability distances.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074547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35092-F9C4-D92B-07C7-504637B85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3C1E-95C3-63E1-05B8-E072817EA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Optics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7E2D498-0E17-7F2F-2118-328BE55559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D4FA224-B71F-C714-ADA4-4396EE792EBD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0C8DD44-CCC7-DE92-28D5-188B67BAD5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4941940" cy="3836725"/>
          </a:xfrm>
        </p:spPr>
        <p:txBody>
          <a:bodyPr>
            <a:normAutofit fontScale="70000" lnSpcReduction="20000"/>
          </a:bodyPr>
          <a:lstStyle/>
          <a:p>
            <a:r>
              <a:rPr lang="en-US" sz="2100" b="1" dirty="0"/>
              <a:t>Advantages </a:t>
            </a:r>
            <a:endParaRPr lang="en-US" sz="2100" dirty="0"/>
          </a:p>
          <a:p>
            <a:r>
              <a:rPr lang="en-US" sz="2100" b="1" dirty="0"/>
              <a:t>Flexibility</a:t>
            </a:r>
            <a:r>
              <a:rPr lang="en-US" sz="2100" dirty="0"/>
              <a:t>: Unlike DBSCAN, OPTICS does not require the number of clusters to be set in advance. It produces a reachability plot, allowing for more flexible cluster selection</a:t>
            </a:r>
          </a:p>
          <a:p>
            <a:r>
              <a:rPr lang="en-US" sz="2100" b="1" dirty="0"/>
              <a:t>Handling Varying Densities</a:t>
            </a:r>
            <a:r>
              <a:rPr lang="en-US" sz="2100" dirty="0"/>
              <a:t>: OPTICS can handle clusters of different densities and shapes, making it more versatile than DBSCAN</a:t>
            </a:r>
          </a:p>
          <a:p>
            <a:r>
              <a:rPr lang="en-US" sz="2100" b="1" dirty="0"/>
              <a:t>Memory and Computational Cost</a:t>
            </a:r>
            <a:r>
              <a:rPr lang="en-US" sz="2100" dirty="0"/>
              <a:t>: OPTICS requires more memory and computational power due to the use of a priority queue and more complex nearest neighbor queries</a:t>
            </a:r>
          </a:p>
          <a:p>
            <a:r>
              <a:rPr lang="en-US" sz="2100" b="1" dirty="0"/>
              <a:t>Manual Interpretation</a:t>
            </a:r>
            <a:r>
              <a:rPr lang="en-US" sz="2100" dirty="0"/>
              <a:t>: Extracting clusters from the reachability plot requires manual interpretation and decision-making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E76820-B9BD-61BB-DE62-142BCCEFE8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9710" y="1534423"/>
            <a:ext cx="4610500" cy="25681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D053587-8159-ADFB-6B24-5C67B985C62A}"/>
              </a:ext>
            </a:extLst>
          </p:cNvPr>
          <p:cNvSpPr txBox="1"/>
          <p:nvPr/>
        </p:nvSpPr>
        <p:spPr>
          <a:xfrm>
            <a:off x="6232849" y="4268095"/>
            <a:ext cx="54490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OPTICS is a powerful clustering algorithm that extends the capabilities of DBSCAN by handling varying densities and shapes in datasets. It provides a flexible and robust approach to clustering, especially for large and complex datasets</a:t>
            </a:r>
          </a:p>
        </p:txBody>
      </p:sp>
    </p:spTree>
    <p:extLst>
      <p:ext uri="{BB962C8B-B14F-4D97-AF65-F5344CB8AC3E}">
        <p14:creationId xmlns:p14="http://schemas.microsoft.com/office/powerpoint/2010/main" val="2093440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33E58-3C07-B9B3-0ED9-514684722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3ED2-D65A-764F-E17B-CADA7FBAE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birth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2FEBAFD9-ABAE-A118-7DBC-3EA72941FD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BA422-4898-0F1B-5402-F5845C174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9207758" cy="3836725"/>
          </a:xfrm>
        </p:spPr>
        <p:txBody>
          <a:bodyPr>
            <a:normAutofit/>
          </a:bodyPr>
          <a:lstStyle/>
          <a:p>
            <a:r>
              <a:rPr lang="en-US" b="1" dirty="0"/>
              <a:t>BIRCH (Balanced Iterative Reducing and Clustering using Hierarchies)</a:t>
            </a:r>
            <a:r>
              <a:rPr lang="en-US" dirty="0"/>
              <a:t> is an unsupervised data mining algorithm designed for hierarchical clustering of large datasets. It is particularly effective for clustering large datasets by creating a compact summary of the data, which can then be clustered using other algorithms like K-means or Agglomerative Clustering</a:t>
            </a:r>
          </a:p>
          <a:p>
            <a:r>
              <a:rPr lang="en-US" b="1" dirty="0"/>
              <a:t>Algorithm Stages</a:t>
            </a:r>
          </a:p>
          <a:p>
            <a:r>
              <a:rPr lang="en-US" b="1" dirty="0"/>
              <a:t>Building the CF Tree</a:t>
            </a:r>
            <a:r>
              <a:rPr lang="en-US" dirty="0"/>
              <a:t>: The algorithm compresses the data into CF nodes, which are then organized into a CF tree. This tree structure allows efficient clustering by summarizing the data into smaller, manageable sub-clusters</a:t>
            </a:r>
            <a:r>
              <a:rPr lang="en-US" baseline="30000" dirty="0"/>
              <a:t>.</a:t>
            </a:r>
            <a:endParaRPr lang="en-US" dirty="0"/>
          </a:p>
          <a:p>
            <a:r>
              <a:rPr lang="en-US" b="1" dirty="0"/>
              <a:t>Global Clustering</a:t>
            </a:r>
            <a:r>
              <a:rPr lang="en-US" dirty="0"/>
              <a:t>: An existing clustering algorithm is applied to the leaves of the CF tree to combine the sub-clusters into final clusters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EA6F44-A8F8-5DFD-552A-585946B2FE69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70605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 bwMode="ltGray">
      <p:bgPr>
        <a:blipFill dpi="0" rotWithShape="1">
          <a:blip r:embed="rId2" cstate="screen">
            <a:alphaModFix amt="45000"/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Clustering In ml</a:t>
            </a:r>
          </a:p>
        </p:txBody>
      </p:sp>
      <p:pic>
        <p:nvPicPr>
          <p:cNvPr id="4" name="Graphic 3" descr="Lightbulb icon">
            <a:extLst>
              <a:ext uri="{FF2B5EF4-FFF2-40B4-BE49-F238E27FC236}">
                <a16:creationId xmlns:a16="http://schemas.microsoft.com/office/drawing/2014/main" id="{5E124F8C-3984-4EEC-9BA8-3B255731F2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28262" y="206686"/>
            <a:ext cx="1122450" cy="11224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Clustering is an unsupervised machine learning technique.</a:t>
            </a:r>
          </a:p>
          <a:p>
            <a:r>
              <a:rPr lang="en-US" dirty="0"/>
              <a:t>It used to group of data points into clusters based on their similarities or patterns</a:t>
            </a:r>
          </a:p>
          <a:p>
            <a:r>
              <a:rPr lang="en-US" dirty="0"/>
              <a:t>Clustering works with unlabeled dataset</a:t>
            </a:r>
          </a:p>
        </p:txBody>
      </p:sp>
    </p:spTree>
    <p:extLst>
      <p:ext uri="{BB962C8B-B14F-4D97-AF65-F5344CB8AC3E}">
        <p14:creationId xmlns:p14="http://schemas.microsoft.com/office/powerpoint/2010/main" val="2094298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0855C-8241-1185-A3ED-F488F5BA4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4B53-66D0-B0BB-8E54-FEB5F0809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birth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C87DE974-E89D-1AD0-64CF-F6D1D2C9CF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0E6967-2D45-B47E-36E8-CCA9889DED6E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DB84AE-5EEA-4DAB-FEC0-4FFD7F81F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645522"/>
            <a:ext cx="4372773" cy="3836725"/>
          </a:xfrm>
        </p:spPr>
        <p:txBody>
          <a:bodyPr/>
          <a:lstStyle/>
          <a:p>
            <a:r>
              <a:rPr lang="en-US" b="1" dirty="0"/>
              <a:t>Advantages</a:t>
            </a:r>
            <a:r>
              <a:rPr lang="en-US" dirty="0"/>
              <a:t>:</a:t>
            </a:r>
          </a:p>
          <a:p>
            <a:r>
              <a:rPr lang="en-US" b="1" dirty="0"/>
              <a:t>Efficiency</a:t>
            </a:r>
            <a:r>
              <a:rPr lang="en-US" dirty="0"/>
              <a:t>: BIRCH is efficient in terms of memory and time, making it suitable for large datasets</a:t>
            </a:r>
            <a:r>
              <a:rPr lang="en-US" baseline="30000" dirty="0"/>
              <a:t>.</a:t>
            </a:r>
            <a:endParaRPr lang="en-US" dirty="0"/>
          </a:p>
          <a:p>
            <a:r>
              <a:rPr lang="en-US" b="1" dirty="0"/>
              <a:t>Incremental Clustering</a:t>
            </a:r>
            <a:r>
              <a:rPr lang="en-US" dirty="0"/>
              <a:t>: It can incrementally and dynamically cluster incoming data points</a:t>
            </a:r>
          </a:p>
          <a:p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r>
              <a:rPr lang="en-US" b="1" dirty="0"/>
              <a:t>Metric Attributes Only</a:t>
            </a:r>
            <a:r>
              <a:rPr lang="en-US" dirty="0"/>
              <a:t>: BIRCH can only process metric attributes, meaning it cannot handle categorical data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CCFCB0-9C6F-C6CD-D25E-E2E8BE9980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2953" y="1645522"/>
            <a:ext cx="5037257" cy="30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5335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F844A-F795-B7B2-3AC5-977D716F9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295E1-9EBD-02EF-FE4A-4ED9E714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Performance evaluation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7BDEA8F7-2C7E-594E-2E77-F0BEF5DCA7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F9F2F-6EC9-0A1F-32EC-CA8961C598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9207758" cy="383672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6CB92C-7FA9-A965-C4AA-2CCEFCD7E374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383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CD3E-5E33-4EB5-A2CE-C636605E6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3" y="804519"/>
            <a:ext cx="9603275" cy="1049235"/>
          </a:xfrm>
        </p:spPr>
        <p:txBody>
          <a:bodyPr/>
          <a:lstStyle/>
          <a:p>
            <a:r>
              <a:rPr lang="en-US" dirty="0"/>
              <a:t>Common clustering methods</a:t>
            </a:r>
          </a:p>
        </p:txBody>
      </p:sp>
      <p:pic>
        <p:nvPicPr>
          <p:cNvPr id="6" name="Graphic 5" descr="Tools icon">
            <a:extLst>
              <a:ext uri="{FF2B5EF4-FFF2-40B4-BE49-F238E27FC236}">
                <a16:creationId xmlns:a16="http://schemas.microsoft.com/office/drawing/2014/main" id="{A0524D64-7C99-4DD6-A26E-C33BE01EC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84045" y="340011"/>
            <a:ext cx="1044000" cy="1044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0199F-A274-44C6-BF37-784A855E6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3065" y="1703693"/>
            <a:ext cx="9603275" cy="345061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Centroid-Based Clustering</a:t>
            </a:r>
            <a:r>
              <a:rPr lang="en-US" dirty="0"/>
              <a:t>: Groups data points around centroids (e.g., K-Means). It is efficient but requires predefining the number of clusters and struggles with irregularly shaped clusters.</a:t>
            </a:r>
          </a:p>
          <a:p>
            <a:r>
              <a:rPr lang="en-US" b="1" dirty="0"/>
              <a:t>Density-Based Clustering</a:t>
            </a:r>
            <a:r>
              <a:rPr lang="en-US" dirty="0"/>
              <a:t>: Identifies clusters as dense regions separated by sparse areas (e.g., DBSCAN). It handles noise and irregular shapes well but may struggle with varying densities.</a:t>
            </a:r>
          </a:p>
          <a:p>
            <a:r>
              <a:rPr lang="en-US" b="1" dirty="0"/>
              <a:t>Hierarchical Clustering</a:t>
            </a:r>
            <a:r>
              <a:rPr lang="en-US" dirty="0"/>
              <a:t>: Builds a tree-like structure (dendrogram) to represent data relationships. It can be agglomerative (bottom-up) or divisive (top-down) and does not require predefining the number of clusters.</a:t>
            </a:r>
          </a:p>
          <a:p>
            <a:r>
              <a:rPr lang="en-US" b="1" dirty="0"/>
              <a:t>Distribution-Based Clustering</a:t>
            </a:r>
            <a:r>
              <a:rPr lang="en-US" dirty="0"/>
              <a:t>: Assumes data points are generated from probability distributions (e.g., Gaussian Mixture Models). It is flexible but computationally expensive.</a:t>
            </a:r>
          </a:p>
          <a:p>
            <a:r>
              <a:rPr lang="en-US" b="1" dirty="0"/>
              <a:t>Fuzzy Clustering</a:t>
            </a:r>
            <a:r>
              <a:rPr lang="en-US" dirty="0"/>
              <a:t>: Allows data points to belong to multiple clusters with membership probabilities, making it suitable for overlapping data.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36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E978-9605-417C-951F-53F4926C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Application of clustering</a:t>
            </a:r>
          </a:p>
        </p:txBody>
      </p:sp>
      <p:pic>
        <p:nvPicPr>
          <p:cNvPr id="7" name="Graphic 6" descr="Gears icon">
            <a:extLst>
              <a:ext uri="{FF2B5EF4-FFF2-40B4-BE49-F238E27FC236}">
                <a16:creationId xmlns:a16="http://schemas.microsoft.com/office/drawing/2014/main" id="{DA9595F8-50AF-4C85-9BC5-B52646E113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16904" y="243287"/>
            <a:ext cx="1122450" cy="112245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6B87E-83DC-455A-94FE-3896589031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9" y="1645522"/>
            <a:ext cx="9207758" cy="3836725"/>
          </a:xfrm>
        </p:spPr>
        <p:txBody>
          <a:bodyPr>
            <a:normAutofit/>
          </a:bodyPr>
          <a:lstStyle/>
          <a:p>
            <a:r>
              <a:rPr lang="en-US" b="1" dirty="0"/>
              <a:t>Market Segmentation</a:t>
            </a:r>
            <a:r>
              <a:rPr lang="en-US" dirty="0"/>
              <a:t>: Grouping customers for targeted marketing.</a:t>
            </a:r>
          </a:p>
          <a:p>
            <a:r>
              <a:rPr lang="en-US" b="1" dirty="0"/>
              <a:t>Anomaly Detection</a:t>
            </a:r>
            <a:r>
              <a:rPr lang="en-US" dirty="0"/>
              <a:t>: Identifying outliers in datasets, such as fraudulent transactions.</a:t>
            </a:r>
          </a:p>
          <a:p>
            <a:r>
              <a:rPr lang="en-US" b="1" dirty="0"/>
              <a:t>Medical Imaging</a:t>
            </a:r>
            <a:r>
              <a:rPr lang="en-US" dirty="0"/>
              <a:t>: Segmenting diagnostic images to detect diseased areas.</a:t>
            </a:r>
          </a:p>
          <a:p>
            <a:r>
              <a:rPr lang="en-US" b="1" dirty="0"/>
              <a:t>Social Network Analysis</a:t>
            </a:r>
            <a:r>
              <a:rPr lang="en-US" dirty="0"/>
              <a:t>: Understanding user behavior and recommending connections.</a:t>
            </a:r>
          </a:p>
          <a:p>
            <a:r>
              <a:rPr lang="en-US" b="1" dirty="0"/>
              <a:t>Data Compression</a:t>
            </a:r>
            <a:r>
              <a:rPr lang="en-US" dirty="0"/>
              <a:t>: Reducing dataset complexity by replacing features with cluster IDs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24C14A-E496-4FF0-8939-7E31F6B95C48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098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F222A-0050-42E6-8C3E-86E3C365C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>
            <a:normAutofit/>
          </a:bodyPr>
          <a:lstStyle/>
          <a:p>
            <a:r>
              <a:rPr lang="en-US" dirty="0"/>
              <a:t>clustering algorithms</a:t>
            </a:r>
          </a:p>
        </p:txBody>
      </p:sp>
      <p:pic>
        <p:nvPicPr>
          <p:cNvPr id="10" name="Graphic 9" descr="Star icon">
            <a:extLst>
              <a:ext uri="{FF2B5EF4-FFF2-40B4-BE49-F238E27FC236}">
                <a16:creationId xmlns:a16="http://schemas.microsoft.com/office/drawing/2014/main" id="{F76D2371-447B-414B-9273-61F2CA39AC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97703" y="280289"/>
            <a:ext cx="1044000" cy="1044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103F99-1AE9-F737-4D62-97500229C9AF}"/>
              </a:ext>
            </a:extLst>
          </p:cNvPr>
          <p:cNvSpPr txBox="1"/>
          <p:nvPr/>
        </p:nvSpPr>
        <p:spPr>
          <a:xfrm>
            <a:off x="1726163" y="2313992"/>
            <a:ext cx="277691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K-Means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Affinity propagation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Agglomerative clustering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DBSCAN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8"/>
              </a:rPr>
              <a:t>HDBSCAN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9"/>
              </a:rPr>
              <a:t>OPTICS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10"/>
              </a:rPr>
              <a:t>BIRCH</a:t>
            </a:r>
            <a:endParaRPr lang="en-US" dirty="0"/>
          </a:p>
        </p:txBody>
      </p:sp>
      <p:pic>
        <p:nvPicPr>
          <p:cNvPr id="1026" name="Picture 2" descr="MiniBatch KMeans, Affinity Propagation, MeanShift, Spectral Clustering, Ward, Agglomerative Clustering, DBSCAN, HDBSCAN, OPTICS, BIRCH, Gaussian Mixture">
            <a:extLst>
              <a:ext uri="{FF2B5EF4-FFF2-40B4-BE49-F238E27FC236}">
                <a16:creationId xmlns:a16="http://schemas.microsoft.com/office/drawing/2014/main" id="{3E68C889-16B1-CB73-3623-A0DD2216A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981" y="1696746"/>
            <a:ext cx="5955557" cy="3687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2294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31D49A-4BE6-E6B9-E5EE-2E8DC1AE6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0846-3D31-E9C0-2AE3-AAF47BFA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6671D-43D8-099E-826A-50D69F9C5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08" y="1645523"/>
            <a:ext cx="9610181" cy="9110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K-Means clustering is a popular </a:t>
            </a:r>
            <a:r>
              <a:rPr lang="en-US" b="1" dirty="0"/>
              <a:t>unsupervised machine learning algorithm</a:t>
            </a:r>
            <a:r>
              <a:rPr lang="en-US" dirty="0"/>
              <a:t> used to group data into clusters based on similarity. It is widely applied in fields like customer segmentation, image compression, and pattern recognition. 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B60183F-2B87-4E7F-2F47-06F1843F4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5437" y="2638914"/>
            <a:ext cx="2751537" cy="16624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42648E-8DFD-CCCF-4EC3-54A80CEFC306}"/>
              </a:ext>
            </a:extLst>
          </p:cNvPr>
          <p:cNvSpPr txBox="1"/>
          <p:nvPr/>
        </p:nvSpPr>
        <p:spPr>
          <a:xfrm>
            <a:off x="1290908" y="2556589"/>
            <a:ext cx="8776823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Choose the Number of Clusters (K):</a:t>
            </a:r>
            <a:endParaRPr lang="en-US" sz="1600" dirty="0"/>
          </a:p>
          <a:p>
            <a:pPr lvl="1"/>
            <a:r>
              <a:rPr lang="en-US" sz="1600" dirty="0"/>
              <a:t>Decide how many clusters you want to divide the data into.</a:t>
            </a:r>
          </a:p>
          <a:p>
            <a:r>
              <a:rPr lang="en-US" sz="1600" b="1" dirty="0"/>
              <a:t>Initialize Centroids:</a:t>
            </a:r>
            <a:endParaRPr lang="en-US" sz="1600" dirty="0"/>
          </a:p>
          <a:p>
            <a:pPr lvl="1"/>
            <a:r>
              <a:rPr lang="en-US" sz="1600" dirty="0"/>
              <a:t>Randomly select K data points as the initial cluster centroids (centers).</a:t>
            </a:r>
          </a:p>
          <a:p>
            <a:r>
              <a:rPr lang="en-US" sz="1600" b="1" dirty="0"/>
              <a:t>Assign Data Points to Clusters:</a:t>
            </a:r>
            <a:endParaRPr lang="en-US" sz="1600" dirty="0"/>
          </a:p>
          <a:p>
            <a:pPr lvl="1"/>
            <a:r>
              <a:rPr lang="en-US" sz="1600" dirty="0"/>
              <a:t>For each data point, calculate its distance to each centroid.</a:t>
            </a:r>
          </a:p>
          <a:p>
            <a:pPr lvl="1"/>
            <a:r>
              <a:rPr lang="en-US" sz="1600" dirty="0"/>
              <a:t>Assign the data point to the cluster with the nearest centroid.</a:t>
            </a:r>
          </a:p>
          <a:p>
            <a:r>
              <a:rPr lang="en-US" sz="1600" b="1" dirty="0"/>
              <a:t>Update Centroids:</a:t>
            </a:r>
            <a:endParaRPr lang="en-US" sz="1600" dirty="0"/>
          </a:p>
          <a:p>
            <a:pPr lvl="1"/>
            <a:r>
              <a:rPr lang="en-US" sz="1600" dirty="0"/>
              <a:t>Recalculate the centroid of each cluster by taking the mean of all data points assigned to it.</a:t>
            </a:r>
          </a:p>
          <a:p>
            <a:r>
              <a:rPr lang="en-US" sz="1600" b="1" dirty="0"/>
              <a:t>Repeat:</a:t>
            </a:r>
            <a:endParaRPr lang="en-US" sz="1600" dirty="0"/>
          </a:p>
          <a:p>
            <a:pPr lvl="1"/>
            <a:r>
              <a:rPr lang="en-US" sz="1600" dirty="0"/>
              <a:t>Repeat steps 3 and 4 until the centroids no longer change significantly or a maximum number of iterations is reached.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67880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AC708-261D-0AE8-ADB0-4E4BFBC66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5C360-744A-D501-C8C0-6746B3647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K-means clustering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E9E66-E3A0-44F0-E66F-C12374FA1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84689" y="1545631"/>
            <a:ext cx="8730169" cy="1125669"/>
          </a:xfrm>
        </p:spPr>
        <p:txBody>
          <a:bodyPr>
            <a:noAutofit/>
          </a:bodyPr>
          <a:lstStyle/>
          <a:p>
            <a:r>
              <a:rPr lang="en-US" b="1" dirty="0"/>
              <a:t>Distance Metric:</a:t>
            </a:r>
            <a:r>
              <a:rPr lang="en-US" dirty="0"/>
              <a:t> Typically uses Euclidean distance to measure similarity.</a:t>
            </a:r>
          </a:p>
          <a:p>
            <a:r>
              <a:rPr lang="en-US" b="1" dirty="0"/>
              <a:t>Output:</a:t>
            </a:r>
            <a:r>
              <a:rPr lang="en-US" dirty="0"/>
              <a:t> Divides the dataset into K clusters, where each cluster has a centroid representing its center.</a:t>
            </a:r>
          </a:p>
          <a:p>
            <a:r>
              <a:rPr lang="en-US" b="1" dirty="0"/>
              <a:t>Unsupervised:</a:t>
            </a:r>
            <a:r>
              <a:rPr lang="en-US" dirty="0"/>
              <a:t> Works without labeled data.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AC19E1-6E38-DA11-695D-A8E0D88D7479}"/>
              </a:ext>
            </a:extLst>
          </p:cNvPr>
          <p:cNvSpPr txBox="1"/>
          <p:nvPr/>
        </p:nvSpPr>
        <p:spPr>
          <a:xfrm>
            <a:off x="1290909" y="2816732"/>
            <a:ext cx="7343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Advantages</a:t>
            </a:r>
            <a:r>
              <a:rPr lang="en-US" sz="1600" dirty="0"/>
              <a:t>:</a:t>
            </a:r>
          </a:p>
          <a:p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Simple and easy to implement.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Scales well to large datasets.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Works well when clusters are spherical and evenly distributed.</a:t>
            </a:r>
          </a:p>
          <a:p>
            <a:endParaRPr lang="en-US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BE40873-7AB7-744E-B7A9-8AE3C9FF319D}"/>
              </a:ext>
            </a:extLst>
          </p:cNvPr>
          <p:cNvSpPr txBox="1"/>
          <p:nvPr/>
        </p:nvSpPr>
        <p:spPr>
          <a:xfrm>
            <a:off x="1284689" y="4243144"/>
            <a:ext cx="90100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Applications</a:t>
            </a:r>
            <a:r>
              <a:rPr lang="en-US" sz="1600" dirty="0"/>
              <a:t>:</a:t>
            </a:r>
          </a:p>
          <a:p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Market segmentation.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Image compression.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Document clustering.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Anomaly detection.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971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59CDB-98E1-54D7-8674-354F720CB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F967E-63E8-5013-B18A-567BA1E72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Affinity propagation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C42CF-A9B1-94DA-1FF0-38313EBF0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0910" y="1645522"/>
            <a:ext cx="7535849" cy="3836725"/>
          </a:xfrm>
        </p:spPr>
        <p:txBody>
          <a:bodyPr>
            <a:normAutofit/>
          </a:bodyPr>
          <a:lstStyle/>
          <a:p>
            <a:r>
              <a:rPr lang="en-US" dirty="0"/>
              <a:t>Affinity Propagation is a clustering algorithm that groups data points based on their similarity, using a unique approach called "message passing." </a:t>
            </a:r>
          </a:p>
          <a:p>
            <a:r>
              <a:rPr lang="en-US" sz="1400" b="1" dirty="0"/>
              <a:t>Key Features:</a:t>
            </a:r>
          </a:p>
          <a:p>
            <a:r>
              <a:rPr lang="en-US" sz="1400" dirty="0"/>
              <a:t>Unlike K-Means, you don't need to specify the number of clusters beforehand. The algorithm determines the optimal number of clusters automatically.</a:t>
            </a:r>
          </a:p>
          <a:p>
            <a:r>
              <a:rPr lang="en-US" sz="1400" b="1" dirty="0"/>
              <a:t>Message Passing</a:t>
            </a:r>
            <a:r>
              <a:rPr lang="en-US" sz="1400" dirty="0"/>
              <a:t>: Data points exchange two types of messages:</a:t>
            </a:r>
          </a:p>
          <a:p>
            <a:pPr lvl="1"/>
            <a:r>
              <a:rPr lang="en-US" b="1" dirty="0"/>
              <a:t>Responsibility</a:t>
            </a:r>
            <a:r>
              <a:rPr lang="en-US" dirty="0"/>
              <a:t>: Indicates how well-suited a point is to be the exemplar (cluster center) for another point.</a:t>
            </a:r>
          </a:p>
          <a:p>
            <a:pPr lvl="1"/>
            <a:r>
              <a:rPr lang="en-US" b="1" dirty="0"/>
              <a:t>Availability</a:t>
            </a:r>
            <a:r>
              <a:rPr lang="en-US" dirty="0"/>
              <a:t>: Reflects how appropriate it is for a point to choose another as its exemplar.</a:t>
            </a:r>
          </a:p>
          <a:p>
            <a:r>
              <a:rPr lang="en-US" sz="1400" b="1" dirty="0"/>
              <a:t>Exemplars</a:t>
            </a:r>
            <a:r>
              <a:rPr lang="en-US" sz="1400" dirty="0"/>
              <a:t>: Instead of centroids, the algorithm identifies actual data points as cluster centers (exemplars).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636DF8-0178-97BB-0772-6504ED86F60F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4A14D2-23B1-4009-41CD-E0F13700B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6173" y="1780521"/>
            <a:ext cx="3044432" cy="226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485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81468-5A13-B50D-BDDE-31B48CBE7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89B9-4DB8-4E58-BAD6-120E1B06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09" y="798974"/>
            <a:ext cx="9610182" cy="601226"/>
          </a:xfrm>
        </p:spPr>
        <p:txBody>
          <a:bodyPr/>
          <a:lstStyle/>
          <a:p>
            <a:r>
              <a:rPr lang="en-US" dirty="0"/>
              <a:t>Affinity propagation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6B26FEF-C521-2A6E-83C9-D213A16FB982}"/>
              </a:ext>
            </a:extLst>
          </p:cNvPr>
          <p:cNvSpPr txBox="1">
            <a:spLocks/>
          </p:cNvSpPr>
          <p:nvPr/>
        </p:nvSpPr>
        <p:spPr>
          <a:xfrm>
            <a:off x="5048983" y="5510822"/>
            <a:ext cx="5901227" cy="778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600"/>
              </a:spcBef>
            </a:pPr>
            <a:endParaRPr lang="en-US" sz="1400" dirty="0"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E2EEDE-E9AE-D50A-FE8D-0D30660C5E3D}"/>
              </a:ext>
            </a:extLst>
          </p:cNvPr>
          <p:cNvSpPr txBox="1"/>
          <p:nvPr/>
        </p:nvSpPr>
        <p:spPr>
          <a:xfrm>
            <a:off x="1215142" y="1645522"/>
            <a:ext cx="97350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Algorithm Steps:</a:t>
            </a:r>
          </a:p>
          <a:p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Similarity Computation</a:t>
            </a:r>
            <a:r>
              <a:rPr lang="en-US" sz="1600" dirty="0"/>
              <a:t>: Calculate the similarity matrix which quantifies the similarity between pairs of data points.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Responsibility Update</a:t>
            </a:r>
            <a:r>
              <a:rPr lang="en-US" sz="1600" dirty="0"/>
              <a:t>: Initialize and update the responsibility matrix iteratively.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Availability Update</a:t>
            </a:r>
            <a:r>
              <a:rPr lang="en-US" sz="1600" dirty="0"/>
              <a:t>: Initialize and update the availability matrix iteratively.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Net Responsibility Calculation</a:t>
            </a:r>
            <a:r>
              <a:rPr lang="en-US" sz="1600" dirty="0"/>
              <a:t>: Calculate the net responsibility for each data point by summing its responsibility and availability.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Exemplar Selection</a:t>
            </a:r>
            <a:r>
              <a:rPr lang="en-US" sz="1600" dirty="0"/>
              <a:t>: Identify exemplars as data points with high net responsibility.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Cluster Assignment</a:t>
            </a:r>
            <a:r>
              <a:rPr lang="en-US" sz="1600" dirty="0"/>
              <a:t>: Assign each data point to the nearest exemplar to form clusters.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8376E3-6667-34EB-99E0-B839040077B8}"/>
              </a:ext>
            </a:extLst>
          </p:cNvPr>
          <p:cNvSpPr txBox="1"/>
          <p:nvPr/>
        </p:nvSpPr>
        <p:spPr>
          <a:xfrm>
            <a:off x="1215142" y="4310742"/>
            <a:ext cx="952016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Advantages:</a:t>
            </a:r>
          </a:p>
          <a:p>
            <a:endParaRPr lang="en-US" sz="1600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Automatically determines the number of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Works well with non-convex clusters.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Identifies actual data points as exemplars, making results interpretable.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72398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f66921596_win32_fixed.potx" id="{F81442EF-054B-43F2-9D42-4AC72B9AFB37}" vid="{A487745B-CFD4-4F4A-9F31-FD463ACA8A6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invention</Template>
  <TotalTime>1316</TotalTime>
  <Words>1937</Words>
  <Application>Microsoft Office PowerPoint</Application>
  <PresentationFormat>Widescreen</PresentationFormat>
  <Paragraphs>169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Gill Sans MT</vt:lpstr>
      <vt:lpstr>Tahoma</vt:lpstr>
      <vt:lpstr>Gallery</vt:lpstr>
      <vt:lpstr>Clustering In ml</vt:lpstr>
      <vt:lpstr>Clustering In ml</vt:lpstr>
      <vt:lpstr>Common clustering methods</vt:lpstr>
      <vt:lpstr>Application of clustering</vt:lpstr>
      <vt:lpstr>clustering algorithms</vt:lpstr>
      <vt:lpstr>K-means clustering</vt:lpstr>
      <vt:lpstr>K-means clustering</vt:lpstr>
      <vt:lpstr>Affinity propagation</vt:lpstr>
      <vt:lpstr>Affinity propagation</vt:lpstr>
      <vt:lpstr>Mean Shift</vt:lpstr>
      <vt:lpstr>Mean Shift</vt:lpstr>
      <vt:lpstr>Hierarchical clustering</vt:lpstr>
      <vt:lpstr>Hierarchical clustering</vt:lpstr>
      <vt:lpstr>Hierarchical clustering</vt:lpstr>
      <vt:lpstr>DBSCAN</vt:lpstr>
      <vt:lpstr>DBSCAN</vt:lpstr>
      <vt:lpstr>Optics</vt:lpstr>
      <vt:lpstr>Optics</vt:lpstr>
      <vt:lpstr>birth</vt:lpstr>
      <vt:lpstr>birth</vt:lpstr>
      <vt:lpstr>Performance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Sampath Durairaj</dc:creator>
  <cp:lastModifiedBy>Sampath Durairaj</cp:lastModifiedBy>
  <cp:revision>81</cp:revision>
  <dcterms:created xsi:type="dcterms:W3CDTF">2025-08-03T09:34:37Z</dcterms:created>
  <dcterms:modified xsi:type="dcterms:W3CDTF">2025-08-09T00:28:31Z</dcterms:modified>
</cp:coreProperties>
</file>