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igicherla Venkata Krishna Sampath Sampath" initials="KVKSS" lastIdx="1" clrIdx="0">
    <p:extLst>
      <p:ext uri="{19B8F6BF-5375-455C-9EA6-DF929625EA0E}">
        <p15:presenceInfo xmlns:p15="http://schemas.microsoft.com/office/powerpoint/2012/main" userId="4460de087d066e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AD421-C7DB-45BC-9630-09E8774E4682}" type="datetimeFigureOut">
              <a:rPr lang="en-IN" smtClean="0"/>
              <a:t>26-10-2022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834B3-434A-4369-B06B-2BDB89EE7EC6}" type="slidenum">
              <a:rPr lang="en-IN" smtClean="0"/>
              <a:t>‹#›</a:t>
            </a:fld>
            <a:endParaRPr lang="en-IN"/>
          </a:p>
        </p:txBody>
      </p:sp>
    </p:spTree>
    <p:extLst>
      <p:ext uri="{BB962C8B-B14F-4D97-AF65-F5344CB8AC3E}">
        <p14:creationId xmlns:p14="http://schemas.microsoft.com/office/powerpoint/2010/main" val="3080679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5AD2-DC23-4227-E1D4-E309E9BD8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FACDA2-167C-7FF7-FF4C-F95D1353C0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31A216-3EBC-7DC7-0F44-822A0D0E13FE}"/>
              </a:ext>
            </a:extLst>
          </p:cNvPr>
          <p:cNvSpPr>
            <a:spLocks noGrp="1"/>
          </p:cNvSpPr>
          <p:nvPr>
            <p:ph type="dt" sz="half" idx="10"/>
          </p:nvPr>
        </p:nvSpPr>
        <p:spPr/>
        <p:txBody>
          <a:bodyPr/>
          <a:lstStyle/>
          <a:p>
            <a:fld id="{EAC55E9B-6818-478E-9E0E-F3781FEB0AAF}" type="datetimeFigureOut">
              <a:rPr lang="en-IN" smtClean="0"/>
              <a:t>26-10-2022</a:t>
            </a:fld>
            <a:endParaRPr lang="en-IN"/>
          </a:p>
        </p:txBody>
      </p:sp>
      <p:sp>
        <p:nvSpPr>
          <p:cNvPr id="5" name="Footer Placeholder 4">
            <a:extLst>
              <a:ext uri="{FF2B5EF4-FFF2-40B4-BE49-F238E27FC236}">
                <a16:creationId xmlns:a16="http://schemas.microsoft.com/office/drawing/2014/main" id="{658DBDD1-00CC-18CB-B119-846840A551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66CA8D-8C27-1FC8-A6A2-C64B94BDE3BC}"/>
              </a:ext>
            </a:extLst>
          </p:cNvPr>
          <p:cNvSpPr>
            <a:spLocks noGrp="1"/>
          </p:cNvSpPr>
          <p:nvPr>
            <p:ph type="sldNum" sz="quarter" idx="12"/>
          </p:nvPr>
        </p:nvSpPr>
        <p:spPr/>
        <p:txBody>
          <a:bodyPr/>
          <a:lstStyle/>
          <a:p>
            <a:fld id="{34818163-E248-49E1-964D-84A02761FDDD}" type="slidenum">
              <a:rPr lang="en-IN" smtClean="0"/>
              <a:t>‹#›</a:t>
            </a:fld>
            <a:endParaRPr lang="en-IN"/>
          </a:p>
        </p:txBody>
      </p:sp>
    </p:spTree>
    <p:extLst>
      <p:ext uri="{BB962C8B-B14F-4D97-AF65-F5344CB8AC3E}">
        <p14:creationId xmlns:p14="http://schemas.microsoft.com/office/powerpoint/2010/main" val="139710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3450-CD98-CCB4-57F3-2EAF43F81F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2FD89E-9A1C-99E8-C1A8-8648255F92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179AA2-E8C3-60CC-5A3B-BD7B333D0241}"/>
              </a:ext>
            </a:extLst>
          </p:cNvPr>
          <p:cNvSpPr>
            <a:spLocks noGrp="1"/>
          </p:cNvSpPr>
          <p:nvPr>
            <p:ph type="dt" sz="half" idx="10"/>
          </p:nvPr>
        </p:nvSpPr>
        <p:spPr/>
        <p:txBody>
          <a:bodyPr/>
          <a:lstStyle/>
          <a:p>
            <a:fld id="{EAC55E9B-6818-478E-9E0E-F3781FEB0AAF}" type="datetimeFigureOut">
              <a:rPr lang="en-IN" smtClean="0"/>
              <a:t>26-10-2022</a:t>
            </a:fld>
            <a:endParaRPr lang="en-IN"/>
          </a:p>
        </p:txBody>
      </p:sp>
      <p:sp>
        <p:nvSpPr>
          <p:cNvPr id="5" name="Footer Placeholder 4">
            <a:extLst>
              <a:ext uri="{FF2B5EF4-FFF2-40B4-BE49-F238E27FC236}">
                <a16:creationId xmlns:a16="http://schemas.microsoft.com/office/drawing/2014/main" id="{5265F1FB-EB93-CB6C-274D-1825C47EC8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E6711-B6B4-C061-2234-6E71D866B066}"/>
              </a:ext>
            </a:extLst>
          </p:cNvPr>
          <p:cNvSpPr>
            <a:spLocks noGrp="1"/>
          </p:cNvSpPr>
          <p:nvPr>
            <p:ph type="sldNum" sz="quarter" idx="12"/>
          </p:nvPr>
        </p:nvSpPr>
        <p:spPr/>
        <p:txBody>
          <a:bodyPr/>
          <a:lstStyle/>
          <a:p>
            <a:fld id="{34818163-E248-49E1-964D-84A02761FDDD}" type="slidenum">
              <a:rPr lang="en-IN" smtClean="0"/>
              <a:t>‹#›</a:t>
            </a:fld>
            <a:endParaRPr lang="en-IN"/>
          </a:p>
        </p:txBody>
      </p:sp>
    </p:spTree>
    <p:extLst>
      <p:ext uri="{BB962C8B-B14F-4D97-AF65-F5344CB8AC3E}">
        <p14:creationId xmlns:p14="http://schemas.microsoft.com/office/powerpoint/2010/main" val="188405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BABD79-DCD2-E7C4-8620-F0F2CED4E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5493CA-4981-0B44-66EF-198061A13A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35965-EDFD-51A2-D154-10E903833D8C}"/>
              </a:ext>
            </a:extLst>
          </p:cNvPr>
          <p:cNvSpPr>
            <a:spLocks noGrp="1"/>
          </p:cNvSpPr>
          <p:nvPr>
            <p:ph type="dt" sz="half" idx="10"/>
          </p:nvPr>
        </p:nvSpPr>
        <p:spPr/>
        <p:txBody>
          <a:bodyPr/>
          <a:lstStyle/>
          <a:p>
            <a:fld id="{EAC55E9B-6818-478E-9E0E-F3781FEB0AAF}" type="datetimeFigureOut">
              <a:rPr lang="en-IN" smtClean="0"/>
              <a:t>26-10-2022</a:t>
            </a:fld>
            <a:endParaRPr lang="en-IN"/>
          </a:p>
        </p:txBody>
      </p:sp>
      <p:sp>
        <p:nvSpPr>
          <p:cNvPr id="5" name="Footer Placeholder 4">
            <a:extLst>
              <a:ext uri="{FF2B5EF4-FFF2-40B4-BE49-F238E27FC236}">
                <a16:creationId xmlns:a16="http://schemas.microsoft.com/office/drawing/2014/main" id="{3BB09AAF-E159-5E10-BAF9-89E9C0079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608EA-1EBC-AB26-C8B0-09ABBC9286D5}"/>
              </a:ext>
            </a:extLst>
          </p:cNvPr>
          <p:cNvSpPr>
            <a:spLocks noGrp="1"/>
          </p:cNvSpPr>
          <p:nvPr>
            <p:ph type="sldNum" sz="quarter" idx="12"/>
          </p:nvPr>
        </p:nvSpPr>
        <p:spPr/>
        <p:txBody>
          <a:bodyPr/>
          <a:lstStyle/>
          <a:p>
            <a:fld id="{34818163-E248-49E1-964D-84A02761FDDD}" type="slidenum">
              <a:rPr lang="en-IN" smtClean="0"/>
              <a:t>‹#›</a:t>
            </a:fld>
            <a:endParaRPr lang="en-IN"/>
          </a:p>
        </p:txBody>
      </p:sp>
    </p:spTree>
    <p:extLst>
      <p:ext uri="{BB962C8B-B14F-4D97-AF65-F5344CB8AC3E}">
        <p14:creationId xmlns:p14="http://schemas.microsoft.com/office/powerpoint/2010/main" val="28239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C4F0-59FA-1AD2-2E66-EEED37E3F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637B81-865F-B44F-2FC8-E4BA15F6A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59439A-BC90-0E8F-A416-2F551CB66D96}"/>
              </a:ext>
            </a:extLst>
          </p:cNvPr>
          <p:cNvSpPr>
            <a:spLocks noGrp="1"/>
          </p:cNvSpPr>
          <p:nvPr>
            <p:ph type="dt" sz="half" idx="10"/>
          </p:nvPr>
        </p:nvSpPr>
        <p:spPr/>
        <p:txBody>
          <a:bodyPr/>
          <a:lstStyle/>
          <a:p>
            <a:fld id="{EAC55E9B-6818-478E-9E0E-F3781FEB0AAF}" type="datetimeFigureOut">
              <a:rPr lang="en-IN" smtClean="0"/>
              <a:t>26-10-2022</a:t>
            </a:fld>
            <a:endParaRPr lang="en-IN"/>
          </a:p>
        </p:txBody>
      </p:sp>
      <p:sp>
        <p:nvSpPr>
          <p:cNvPr id="5" name="Footer Placeholder 4">
            <a:extLst>
              <a:ext uri="{FF2B5EF4-FFF2-40B4-BE49-F238E27FC236}">
                <a16:creationId xmlns:a16="http://schemas.microsoft.com/office/drawing/2014/main" id="{80732C08-EB36-2461-2C4C-23A0A3499A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9ECF82-EFD3-45AF-A10C-BDE9271166CC}"/>
              </a:ext>
            </a:extLst>
          </p:cNvPr>
          <p:cNvSpPr>
            <a:spLocks noGrp="1"/>
          </p:cNvSpPr>
          <p:nvPr>
            <p:ph type="sldNum" sz="quarter" idx="12"/>
          </p:nvPr>
        </p:nvSpPr>
        <p:spPr/>
        <p:txBody>
          <a:bodyPr/>
          <a:lstStyle/>
          <a:p>
            <a:fld id="{34818163-E248-49E1-964D-84A02761FDDD}" type="slidenum">
              <a:rPr lang="en-IN" smtClean="0"/>
              <a:t>‹#›</a:t>
            </a:fld>
            <a:endParaRPr lang="en-IN"/>
          </a:p>
        </p:txBody>
      </p:sp>
    </p:spTree>
    <p:extLst>
      <p:ext uri="{BB962C8B-B14F-4D97-AF65-F5344CB8AC3E}">
        <p14:creationId xmlns:p14="http://schemas.microsoft.com/office/powerpoint/2010/main" val="197822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7E80-A0E8-178B-7A3A-23B9FCF02A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46D7EA-9943-3AF9-A1CC-D66F76D5D4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A6694-46AC-F198-3550-06C77B071405}"/>
              </a:ext>
            </a:extLst>
          </p:cNvPr>
          <p:cNvSpPr>
            <a:spLocks noGrp="1"/>
          </p:cNvSpPr>
          <p:nvPr>
            <p:ph type="dt" sz="half" idx="10"/>
          </p:nvPr>
        </p:nvSpPr>
        <p:spPr/>
        <p:txBody>
          <a:bodyPr/>
          <a:lstStyle/>
          <a:p>
            <a:fld id="{EAC55E9B-6818-478E-9E0E-F3781FEB0AAF}" type="datetimeFigureOut">
              <a:rPr lang="en-IN" smtClean="0"/>
              <a:t>26-10-2022</a:t>
            </a:fld>
            <a:endParaRPr lang="en-IN"/>
          </a:p>
        </p:txBody>
      </p:sp>
      <p:sp>
        <p:nvSpPr>
          <p:cNvPr id="5" name="Footer Placeholder 4">
            <a:extLst>
              <a:ext uri="{FF2B5EF4-FFF2-40B4-BE49-F238E27FC236}">
                <a16:creationId xmlns:a16="http://schemas.microsoft.com/office/drawing/2014/main" id="{C5490CE2-D99E-FC5F-BB97-0B63731472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57837E-AD5D-B4F0-9B67-CE90450418C6}"/>
              </a:ext>
            </a:extLst>
          </p:cNvPr>
          <p:cNvSpPr>
            <a:spLocks noGrp="1"/>
          </p:cNvSpPr>
          <p:nvPr>
            <p:ph type="sldNum" sz="quarter" idx="12"/>
          </p:nvPr>
        </p:nvSpPr>
        <p:spPr/>
        <p:txBody>
          <a:bodyPr/>
          <a:lstStyle/>
          <a:p>
            <a:fld id="{34818163-E248-49E1-964D-84A02761FDDD}" type="slidenum">
              <a:rPr lang="en-IN" smtClean="0"/>
              <a:t>‹#›</a:t>
            </a:fld>
            <a:endParaRPr lang="en-IN"/>
          </a:p>
        </p:txBody>
      </p:sp>
    </p:spTree>
    <p:extLst>
      <p:ext uri="{BB962C8B-B14F-4D97-AF65-F5344CB8AC3E}">
        <p14:creationId xmlns:p14="http://schemas.microsoft.com/office/powerpoint/2010/main" val="124508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F0E7-F440-C6E1-B7B4-54CAD97DA5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977E21-532D-0A78-7ECE-18FEE3899C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8D2386-9D44-DC72-E02C-852EBC7BBF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F2A309-177F-56B9-BD8F-01206D70D81E}"/>
              </a:ext>
            </a:extLst>
          </p:cNvPr>
          <p:cNvSpPr>
            <a:spLocks noGrp="1"/>
          </p:cNvSpPr>
          <p:nvPr>
            <p:ph type="dt" sz="half" idx="10"/>
          </p:nvPr>
        </p:nvSpPr>
        <p:spPr/>
        <p:txBody>
          <a:bodyPr/>
          <a:lstStyle/>
          <a:p>
            <a:fld id="{EAC55E9B-6818-478E-9E0E-F3781FEB0AAF}" type="datetimeFigureOut">
              <a:rPr lang="en-IN" smtClean="0"/>
              <a:t>26-10-2022</a:t>
            </a:fld>
            <a:endParaRPr lang="en-IN"/>
          </a:p>
        </p:txBody>
      </p:sp>
      <p:sp>
        <p:nvSpPr>
          <p:cNvPr id="6" name="Footer Placeholder 5">
            <a:extLst>
              <a:ext uri="{FF2B5EF4-FFF2-40B4-BE49-F238E27FC236}">
                <a16:creationId xmlns:a16="http://schemas.microsoft.com/office/drawing/2014/main" id="{0AC69425-D109-BDD7-4442-4236F4517C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CE0D6D-6193-3E53-D853-7A2CE90A4715}"/>
              </a:ext>
            </a:extLst>
          </p:cNvPr>
          <p:cNvSpPr>
            <a:spLocks noGrp="1"/>
          </p:cNvSpPr>
          <p:nvPr>
            <p:ph type="sldNum" sz="quarter" idx="12"/>
          </p:nvPr>
        </p:nvSpPr>
        <p:spPr/>
        <p:txBody>
          <a:bodyPr/>
          <a:lstStyle/>
          <a:p>
            <a:fld id="{34818163-E248-49E1-964D-84A02761FDDD}" type="slidenum">
              <a:rPr lang="en-IN" smtClean="0"/>
              <a:t>‹#›</a:t>
            </a:fld>
            <a:endParaRPr lang="en-IN"/>
          </a:p>
        </p:txBody>
      </p:sp>
    </p:spTree>
    <p:extLst>
      <p:ext uri="{BB962C8B-B14F-4D97-AF65-F5344CB8AC3E}">
        <p14:creationId xmlns:p14="http://schemas.microsoft.com/office/powerpoint/2010/main" val="390277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DCB9-CCFC-1894-7146-9B69432908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B2CCF3-6139-FECB-6653-059714448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749273-70E0-89BB-E2C2-533D0304EA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29F5C2-7438-3C0A-9462-171AB3A0D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4F3E1D-B247-AE26-8E95-CECE2B706E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F86F2-65B0-D82C-8A20-9DFFCFBCD578}"/>
              </a:ext>
            </a:extLst>
          </p:cNvPr>
          <p:cNvSpPr>
            <a:spLocks noGrp="1"/>
          </p:cNvSpPr>
          <p:nvPr>
            <p:ph type="dt" sz="half" idx="10"/>
          </p:nvPr>
        </p:nvSpPr>
        <p:spPr/>
        <p:txBody>
          <a:bodyPr/>
          <a:lstStyle/>
          <a:p>
            <a:fld id="{EAC55E9B-6818-478E-9E0E-F3781FEB0AAF}" type="datetimeFigureOut">
              <a:rPr lang="en-IN" smtClean="0"/>
              <a:t>26-10-2022</a:t>
            </a:fld>
            <a:endParaRPr lang="en-IN"/>
          </a:p>
        </p:txBody>
      </p:sp>
      <p:sp>
        <p:nvSpPr>
          <p:cNvPr id="8" name="Footer Placeholder 7">
            <a:extLst>
              <a:ext uri="{FF2B5EF4-FFF2-40B4-BE49-F238E27FC236}">
                <a16:creationId xmlns:a16="http://schemas.microsoft.com/office/drawing/2014/main" id="{5FEE89CE-7792-C506-8618-FCF1F78E5F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F0B51E-960B-F478-C0CC-27F3E5468D7B}"/>
              </a:ext>
            </a:extLst>
          </p:cNvPr>
          <p:cNvSpPr>
            <a:spLocks noGrp="1"/>
          </p:cNvSpPr>
          <p:nvPr>
            <p:ph type="sldNum" sz="quarter" idx="12"/>
          </p:nvPr>
        </p:nvSpPr>
        <p:spPr/>
        <p:txBody>
          <a:bodyPr/>
          <a:lstStyle/>
          <a:p>
            <a:fld id="{34818163-E248-49E1-964D-84A02761FDDD}" type="slidenum">
              <a:rPr lang="en-IN" smtClean="0"/>
              <a:t>‹#›</a:t>
            </a:fld>
            <a:endParaRPr lang="en-IN"/>
          </a:p>
        </p:txBody>
      </p:sp>
    </p:spTree>
    <p:extLst>
      <p:ext uri="{BB962C8B-B14F-4D97-AF65-F5344CB8AC3E}">
        <p14:creationId xmlns:p14="http://schemas.microsoft.com/office/powerpoint/2010/main" val="223848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187B-AB73-82DD-5C85-72F4B9FEC5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CCD3C6-D0D6-7338-91D2-B965678BF482}"/>
              </a:ext>
            </a:extLst>
          </p:cNvPr>
          <p:cNvSpPr>
            <a:spLocks noGrp="1"/>
          </p:cNvSpPr>
          <p:nvPr>
            <p:ph type="dt" sz="half" idx="10"/>
          </p:nvPr>
        </p:nvSpPr>
        <p:spPr/>
        <p:txBody>
          <a:bodyPr/>
          <a:lstStyle/>
          <a:p>
            <a:fld id="{EAC55E9B-6818-478E-9E0E-F3781FEB0AAF}" type="datetimeFigureOut">
              <a:rPr lang="en-IN" smtClean="0"/>
              <a:t>26-10-2022</a:t>
            </a:fld>
            <a:endParaRPr lang="en-IN"/>
          </a:p>
        </p:txBody>
      </p:sp>
      <p:sp>
        <p:nvSpPr>
          <p:cNvPr id="4" name="Footer Placeholder 3">
            <a:extLst>
              <a:ext uri="{FF2B5EF4-FFF2-40B4-BE49-F238E27FC236}">
                <a16:creationId xmlns:a16="http://schemas.microsoft.com/office/drawing/2014/main" id="{B92E807E-262C-D065-A081-6FBAF72AF9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F5869E-1BAE-DF7E-01BC-D020D7D9BA75}"/>
              </a:ext>
            </a:extLst>
          </p:cNvPr>
          <p:cNvSpPr>
            <a:spLocks noGrp="1"/>
          </p:cNvSpPr>
          <p:nvPr>
            <p:ph type="sldNum" sz="quarter" idx="12"/>
          </p:nvPr>
        </p:nvSpPr>
        <p:spPr/>
        <p:txBody>
          <a:bodyPr/>
          <a:lstStyle/>
          <a:p>
            <a:fld id="{34818163-E248-49E1-964D-84A02761FDDD}" type="slidenum">
              <a:rPr lang="en-IN" smtClean="0"/>
              <a:t>‹#›</a:t>
            </a:fld>
            <a:endParaRPr lang="en-IN"/>
          </a:p>
        </p:txBody>
      </p:sp>
    </p:spTree>
    <p:extLst>
      <p:ext uri="{BB962C8B-B14F-4D97-AF65-F5344CB8AC3E}">
        <p14:creationId xmlns:p14="http://schemas.microsoft.com/office/powerpoint/2010/main" val="295010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46240E-36BD-419A-A605-5295BFAA5DFA}"/>
              </a:ext>
            </a:extLst>
          </p:cNvPr>
          <p:cNvSpPr>
            <a:spLocks noGrp="1"/>
          </p:cNvSpPr>
          <p:nvPr>
            <p:ph type="dt" sz="half" idx="10"/>
          </p:nvPr>
        </p:nvSpPr>
        <p:spPr/>
        <p:txBody>
          <a:bodyPr/>
          <a:lstStyle/>
          <a:p>
            <a:fld id="{EAC55E9B-6818-478E-9E0E-F3781FEB0AAF}" type="datetimeFigureOut">
              <a:rPr lang="en-IN" smtClean="0"/>
              <a:t>26-10-2022</a:t>
            </a:fld>
            <a:endParaRPr lang="en-IN"/>
          </a:p>
        </p:txBody>
      </p:sp>
      <p:sp>
        <p:nvSpPr>
          <p:cNvPr id="3" name="Footer Placeholder 2">
            <a:extLst>
              <a:ext uri="{FF2B5EF4-FFF2-40B4-BE49-F238E27FC236}">
                <a16:creationId xmlns:a16="http://schemas.microsoft.com/office/drawing/2014/main" id="{CC17AE81-A263-0553-878E-9492B2D5C2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130C9D-6873-E836-234B-43F977B796F7}"/>
              </a:ext>
            </a:extLst>
          </p:cNvPr>
          <p:cNvSpPr>
            <a:spLocks noGrp="1"/>
          </p:cNvSpPr>
          <p:nvPr>
            <p:ph type="sldNum" sz="quarter" idx="12"/>
          </p:nvPr>
        </p:nvSpPr>
        <p:spPr/>
        <p:txBody>
          <a:bodyPr/>
          <a:lstStyle/>
          <a:p>
            <a:fld id="{34818163-E248-49E1-964D-84A02761FDDD}" type="slidenum">
              <a:rPr lang="en-IN" smtClean="0"/>
              <a:t>‹#›</a:t>
            </a:fld>
            <a:endParaRPr lang="en-IN"/>
          </a:p>
        </p:txBody>
      </p:sp>
    </p:spTree>
    <p:extLst>
      <p:ext uri="{BB962C8B-B14F-4D97-AF65-F5344CB8AC3E}">
        <p14:creationId xmlns:p14="http://schemas.microsoft.com/office/powerpoint/2010/main" val="60752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3EC7-B219-FA51-CBF7-558007868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A9A839-234F-0783-5D76-875E4E74C4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B8E124-20E5-87BB-3522-90F522F72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F2746B-46D1-FA98-35FE-273720A991BB}"/>
              </a:ext>
            </a:extLst>
          </p:cNvPr>
          <p:cNvSpPr>
            <a:spLocks noGrp="1"/>
          </p:cNvSpPr>
          <p:nvPr>
            <p:ph type="dt" sz="half" idx="10"/>
          </p:nvPr>
        </p:nvSpPr>
        <p:spPr/>
        <p:txBody>
          <a:bodyPr/>
          <a:lstStyle/>
          <a:p>
            <a:fld id="{EAC55E9B-6818-478E-9E0E-F3781FEB0AAF}" type="datetimeFigureOut">
              <a:rPr lang="en-IN" smtClean="0"/>
              <a:t>26-10-2022</a:t>
            </a:fld>
            <a:endParaRPr lang="en-IN"/>
          </a:p>
        </p:txBody>
      </p:sp>
      <p:sp>
        <p:nvSpPr>
          <p:cNvPr id="6" name="Footer Placeholder 5">
            <a:extLst>
              <a:ext uri="{FF2B5EF4-FFF2-40B4-BE49-F238E27FC236}">
                <a16:creationId xmlns:a16="http://schemas.microsoft.com/office/drawing/2014/main" id="{B893755D-3287-D773-623F-B40C21CB3F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019DC0-D571-E7E6-B6AD-6BA031B30F12}"/>
              </a:ext>
            </a:extLst>
          </p:cNvPr>
          <p:cNvSpPr>
            <a:spLocks noGrp="1"/>
          </p:cNvSpPr>
          <p:nvPr>
            <p:ph type="sldNum" sz="quarter" idx="12"/>
          </p:nvPr>
        </p:nvSpPr>
        <p:spPr/>
        <p:txBody>
          <a:bodyPr/>
          <a:lstStyle/>
          <a:p>
            <a:fld id="{34818163-E248-49E1-964D-84A02761FDDD}" type="slidenum">
              <a:rPr lang="en-IN" smtClean="0"/>
              <a:t>‹#›</a:t>
            </a:fld>
            <a:endParaRPr lang="en-IN"/>
          </a:p>
        </p:txBody>
      </p:sp>
    </p:spTree>
    <p:extLst>
      <p:ext uri="{BB962C8B-B14F-4D97-AF65-F5344CB8AC3E}">
        <p14:creationId xmlns:p14="http://schemas.microsoft.com/office/powerpoint/2010/main" val="410321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9D08-B5EE-6E0C-F323-D24CE2DF8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BAD5AE-B0B3-4A86-F54F-483BAA8B9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0035B0-E2A7-C42D-E039-439CD8DE3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AF7945-92DC-5DEF-8AFE-06F2FA221EF0}"/>
              </a:ext>
            </a:extLst>
          </p:cNvPr>
          <p:cNvSpPr>
            <a:spLocks noGrp="1"/>
          </p:cNvSpPr>
          <p:nvPr>
            <p:ph type="dt" sz="half" idx="10"/>
          </p:nvPr>
        </p:nvSpPr>
        <p:spPr/>
        <p:txBody>
          <a:bodyPr/>
          <a:lstStyle/>
          <a:p>
            <a:fld id="{EAC55E9B-6818-478E-9E0E-F3781FEB0AAF}" type="datetimeFigureOut">
              <a:rPr lang="en-IN" smtClean="0"/>
              <a:t>26-10-2022</a:t>
            </a:fld>
            <a:endParaRPr lang="en-IN"/>
          </a:p>
        </p:txBody>
      </p:sp>
      <p:sp>
        <p:nvSpPr>
          <p:cNvPr id="6" name="Footer Placeholder 5">
            <a:extLst>
              <a:ext uri="{FF2B5EF4-FFF2-40B4-BE49-F238E27FC236}">
                <a16:creationId xmlns:a16="http://schemas.microsoft.com/office/drawing/2014/main" id="{4EF2568E-3F96-4A34-29A1-F86D218012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4E6383-E0FE-EF7A-DF8E-B883CD01831F}"/>
              </a:ext>
            </a:extLst>
          </p:cNvPr>
          <p:cNvSpPr>
            <a:spLocks noGrp="1"/>
          </p:cNvSpPr>
          <p:nvPr>
            <p:ph type="sldNum" sz="quarter" idx="12"/>
          </p:nvPr>
        </p:nvSpPr>
        <p:spPr/>
        <p:txBody>
          <a:bodyPr/>
          <a:lstStyle/>
          <a:p>
            <a:fld id="{34818163-E248-49E1-964D-84A02761FDDD}" type="slidenum">
              <a:rPr lang="en-IN" smtClean="0"/>
              <a:t>‹#›</a:t>
            </a:fld>
            <a:endParaRPr lang="en-IN"/>
          </a:p>
        </p:txBody>
      </p:sp>
    </p:spTree>
    <p:extLst>
      <p:ext uri="{BB962C8B-B14F-4D97-AF65-F5344CB8AC3E}">
        <p14:creationId xmlns:p14="http://schemas.microsoft.com/office/powerpoint/2010/main" val="210976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3CE5E-2D46-EE87-C861-1A24BDD128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085C8D-3986-AD82-6FF7-D0182FBE3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F4FAA7-DA03-FD35-7834-E247C02EC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55E9B-6818-478E-9E0E-F3781FEB0AAF}" type="datetimeFigureOut">
              <a:rPr lang="en-IN" smtClean="0"/>
              <a:t>26-10-2022</a:t>
            </a:fld>
            <a:endParaRPr lang="en-IN"/>
          </a:p>
        </p:txBody>
      </p:sp>
      <p:sp>
        <p:nvSpPr>
          <p:cNvPr id="5" name="Footer Placeholder 4">
            <a:extLst>
              <a:ext uri="{FF2B5EF4-FFF2-40B4-BE49-F238E27FC236}">
                <a16:creationId xmlns:a16="http://schemas.microsoft.com/office/drawing/2014/main" id="{9C7DF6C0-3603-2F4C-E8D5-698FECAED6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F68EA6-4A0E-9C40-68E4-5BEC67B1B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18163-E248-49E1-964D-84A02761FDDD}" type="slidenum">
              <a:rPr lang="en-IN" smtClean="0"/>
              <a:t>‹#›</a:t>
            </a:fld>
            <a:endParaRPr lang="en-IN"/>
          </a:p>
        </p:txBody>
      </p:sp>
    </p:spTree>
    <p:extLst>
      <p:ext uri="{BB962C8B-B14F-4D97-AF65-F5344CB8AC3E}">
        <p14:creationId xmlns:p14="http://schemas.microsoft.com/office/powerpoint/2010/main" val="360279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eoplematters.in/article/life-at-work/employee-experience-is-about-providing-a-sense-of-purpose-21688"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og.toright.com/posts/1214/mysql-%E6%96%B0%E5%A2%9E%E4%BD%BF%E7%94%A8%E8%80%85%E8%88%87%E6%AC%8A%E9%99%90%E8%A8%AD%E5%AE%9A-%E7%AD%86%E8%A8%98.html"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ask.hellobi.com/article/9928"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technofaq.org/posts/2018/01/top-10-free-and-open-source-business-intelligence-software/"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11B9-8222-8481-524B-94BF875823DC}"/>
              </a:ext>
            </a:extLst>
          </p:cNvPr>
          <p:cNvSpPr>
            <a:spLocks noGrp="1"/>
          </p:cNvSpPr>
          <p:nvPr>
            <p:ph type="ctrTitle"/>
          </p:nvPr>
        </p:nvSpPr>
        <p:spPr/>
        <p:txBody>
          <a:bodyPr/>
          <a:lstStyle/>
          <a:p>
            <a:r>
              <a:rPr lang="en-US" dirty="0">
                <a:solidFill>
                  <a:schemeClr val="accent2">
                    <a:lumMod val="60000"/>
                    <a:lumOff val="40000"/>
                  </a:schemeClr>
                </a:solidFill>
              </a:rPr>
              <a:t>Data analysis using power BI</a:t>
            </a:r>
            <a:endParaRPr lang="en-IN"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51FDF773-77B7-2940-0B41-E3CC3A9E9052}"/>
              </a:ext>
            </a:extLst>
          </p:cNvPr>
          <p:cNvSpPr>
            <a:spLocks noGrp="1"/>
          </p:cNvSpPr>
          <p:nvPr>
            <p:ph type="subTitle" idx="1"/>
          </p:nvPr>
        </p:nvSpPr>
        <p:spPr>
          <a:xfrm>
            <a:off x="1524000" y="3641795"/>
            <a:ext cx="9144000" cy="1655762"/>
          </a:xfrm>
        </p:spPr>
        <p:txBody>
          <a:bodyPr/>
          <a:lstStyle/>
          <a:p>
            <a:r>
              <a:rPr lang="en-US" dirty="0"/>
              <a:t>   </a:t>
            </a:r>
            <a:r>
              <a:rPr lang="en-US" sz="1800" dirty="0"/>
              <a:t>Team Members:</a:t>
            </a:r>
          </a:p>
          <a:p>
            <a:r>
              <a:rPr lang="en-US" sz="1800" dirty="0"/>
              <a:t>KANIGICHERLA VENKATA KRISHNA SAMPATH(RA2011042010047)</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B.ASRITH GANESH(RA2011042010025)</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LALITH MUTTINENI(RA2011042010061)</a:t>
            </a:r>
          </a:p>
          <a:p>
            <a:endParaRPr lang="en-IN" sz="1800" dirty="0"/>
          </a:p>
        </p:txBody>
      </p:sp>
    </p:spTree>
    <p:extLst>
      <p:ext uri="{BB962C8B-B14F-4D97-AF65-F5344CB8AC3E}">
        <p14:creationId xmlns:p14="http://schemas.microsoft.com/office/powerpoint/2010/main" val="33460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EBEA-694D-3FE4-9E06-8D822DECF226}"/>
              </a:ext>
            </a:extLst>
          </p:cNvPr>
          <p:cNvSpPr>
            <a:spLocks noGrp="1"/>
          </p:cNvSpPr>
          <p:nvPr>
            <p:ph type="title"/>
          </p:nvPr>
        </p:nvSpPr>
        <p:spPr/>
        <p:txBody>
          <a:bodyPr/>
          <a:lstStyle/>
          <a:p>
            <a:r>
              <a:rPr lang="en-IN" dirty="0">
                <a:solidFill>
                  <a:schemeClr val="accent2"/>
                </a:solidFill>
              </a:rPr>
              <a:t>Description:</a:t>
            </a:r>
          </a:p>
        </p:txBody>
      </p:sp>
      <p:sp>
        <p:nvSpPr>
          <p:cNvPr id="3" name="Content Placeholder 2">
            <a:extLst>
              <a:ext uri="{FF2B5EF4-FFF2-40B4-BE49-F238E27FC236}">
                <a16:creationId xmlns:a16="http://schemas.microsoft.com/office/drawing/2014/main" id="{FB43981D-B4C4-B944-410B-7155778CD758}"/>
              </a:ext>
            </a:extLst>
          </p:cNvPr>
          <p:cNvSpPr>
            <a:spLocks noGrp="1"/>
          </p:cNvSpPr>
          <p:nvPr>
            <p:ph idx="1"/>
          </p:nvPr>
        </p:nvSpPr>
        <p:spPr>
          <a:xfrm>
            <a:off x="838200" y="1825625"/>
            <a:ext cx="6685722" cy="4108036"/>
          </a:xfrm>
        </p:spPr>
        <p:txBody>
          <a:bodyPr>
            <a:normAutofit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Computer manufacturing company’s are facing lot’s of problems due to market is growing in dynamically (forces that will impact prices and the </a:t>
            </a: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behaviours </a:t>
            </a:r>
            <a:r>
              <a:rPr lang="en-IN" sz="1800" dirty="0">
                <a:effectLst/>
                <a:latin typeface="Calibri" panose="020F0502020204030204" pitchFamily="34" charset="0"/>
                <a:ea typeface="Calibri" panose="020F0502020204030204" pitchFamily="34" charset="0"/>
                <a:cs typeface="Times New Roman" panose="02020603050405020304" pitchFamily="18" charset="0"/>
              </a:rPr>
              <a:t>of producers and consumers).and company’s are facing issues in terms of tracing the sales in this dynamically growing market and company’s also having issues with insights of business like when company’s want’s the insights of sales the manager try to point a rosy picture you know they don’t want to look bad so sometimes they will lie or even if they are not lying they will try sugar-coat with wrong calculations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that company sales director must want some analysis on sales data. To unlock sales insights that are not visible to sales team for decision support and automate them to reduce manual time spent in data gathering.</a:t>
            </a:r>
          </a:p>
          <a:p>
            <a:pPr marL="0" indent="0">
              <a:buNone/>
            </a:pPr>
            <a:endParaRPr lang="en-IN" dirty="0"/>
          </a:p>
        </p:txBody>
      </p:sp>
    </p:spTree>
    <p:extLst>
      <p:ext uri="{BB962C8B-B14F-4D97-AF65-F5344CB8AC3E}">
        <p14:creationId xmlns:p14="http://schemas.microsoft.com/office/powerpoint/2010/main" val="384963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B9BC-776D-B79A-4939-A37A88369BE8}"/>
              </a:ext>
            </a:extLst>
          </p:cNvPr>
          <p:cNvSpPr>
            <a:spLocks noGrp="1"/>
          </p:cNvSpPr>
          <p:nvPr>
            <p:ph type="title"/>
          </p:nvPr>
        </p:nvSpPr>
        <p:spPr/>
        <p:txBody>
          <a:bodyPr/>
          <a:lstStyle/>
          <a:p>
            <a:r>
              <a:rPr lang="en-US" dirty="0">
                <a:solidFill>
                  <a:schemeClr val="accent2"/>
                </a:solidFill>
              </a:rPr>
              <a:t>PURPOSE:</a:t>
            </a:r>
            <a:endParaRPr lang="en-IN" dirty="0">
              <a:solidFill>
                <a:schemeClr val="accent2"/>
              </a:solidFill>
            </a:endParaRPr>
          </a:p>
        </p:txBody>
      </p:sp>
      <p:pic>
        <p:nvPicPr>
          <p:cNvPr id="5" name="Content Placeholder 4">
            <a:extLst>
              <a:ext uri="{FF2B5EF4-FFF2-40B4-BE49-F238E27FC236}">
                <a16:creationId xmlns:a16="http://schemas.microsoft.com/office/drawing/2014/main" id="{89C86649-EFA4-2468-67CB-87A6F3A9BB6D}"/>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07277" y="1697460"/>
            <a:ext cx="4369106" cy="2457622"/>
          </a:xfrm>
        </p:spPr>
      </p:pic>
      <p:sp>
        <p:nvSpPr>
          <p:cNvPr id="6" name="TextBox 5">
            <a:extLst>
              <a:ext uri="{FF2B5EF4-FFF2-40B4-BE49-F238E27FC236}">
                <a16:creationId xmlns:a16="http://schemas.microsoft.com/office/drawing/2014/main" id="{C8B61BF1-98DD-D3AA-6719-9F6CA3CFD302}"/>
              </a:ext>
            </a:extLst>
          </p:cNvPr>
          <p:cNvSpPr txBox="1"/>
          <p:nvPr/>
        </p:nvSpPr>
        <p:spPr>
          <a:xfrm>
            <a:off x="715617" y="1908313"/>
            <a:ext cx="4810540" cy="2246769"/>
          </a:xfrm>
          <a:prstGeom prst="rect">
            <a:avLst/>
          </a:prstGeom>
          <a:noFill/>
        </p:spPr>
        <p:txBody>
          <a:bodyPr wrap="square" rtlCol="0">
            <a:spAutoFit/>
          </a:bodyPr>
          <a:lstStyle/>
          <a:p>
            <a:r>
              <a:rPr lang="en-IN" sz="2800" dirty="0">
                <a:effectLst/>
                <a:latin typeface="Calibri" panose="020F0502020204030204" pitchFamily="34" charset="0"/>
                <a:ea typeface="Calibri" panose="020F0502020204030204" pitchFamily="34" charset="0"/>
                <a:cs typeface="Times New Roman" panose="02020603050405020304" pitchFamily="18" charset="0"/>
              </a:rPr>
              <a:t>To unlock sales insights that are not visible to sales team for decision support and automate them to reduce manual time spent in data gathering</a:t>
            </a:r>
            <a:endParaRPr lang="en-IN" sz="2800" dirty="0"/>
          </a:p>
        </p:txBody>
      </p:sp>
    </p:spTree>
    <p:extLst>
      <p:ext uri="{BB962C8B-B14F-4D97-AF65-F5344CB8AC3E}">
        <p14:creationId xmlns:p14="http://schemas.microsoft.com/office/powerpoint/2010/main" val="337662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F6F11-9107-0EF3-DDF2-3F8DB111FAAC}"/>
              </a:ext>
            </a:extLst>
          </p:cNvPr>
          <p:cNvSpPr txBox="1"/>
          <p:nvPr/>
        </p:nvSpPr>
        <p:spPr>
          <a:xfrm>
            <a:off x="1202635" y="427382"/>
            <a:ext cx="7126356" cy="584775"/>
          </a:xfrm>
          <a:prstGeom prst="rect">
            <a:avLst/>
          </a:prstGeom>
          <a:noFill/>
        </p:spPr>
        <p:txBody>
          <a:bodyPr wrap="square" rtlCol="0">
            <a:spAutoFit/>
          </a:bodyPr>
          <a:lstStyle/>
          <a:p>
            <a:r>
              <a:rPr lang="en-US" sz="3200" dirty="0">
                <a:solidFill>
                  <a:schemeClr val="accent2"/>
                </a:solidFill>
              </a:rPr>
              <a:t>Tools we are using in the project:</a:t>
            </a:r>
            <a:endParaRPr lang="en-IN" sz="3200" dirty="0">
              <a:solidFill>
                <a:schemeClr val="accent2"/>
              </a:solidFill>
            </a:endParaRPr>
          </a:p>
        </p:txBody>
      </p:sp>
      <p:pic>
        <p:nvPicPr>
          <p:cNvPr id="5" name="Picture 4">
            <a:extLst>
              <a:ext uri="{FF2B5EF4-FFF2-40B4-BE49-F238E27FC236}">
                <a16:creationId xmlns:a16="http://schemas.microsoft.com/office/drawing/2014/main" id="{C7B614AD-3836-11A5-1F3D-B74F0711D67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43260" y="491168"/>
            <a:ext cx="3031435" cy="3031435"/>
          </a:xfrm>
          <a:prstGeom prst="rect">
            <a:avLst/>
          </a:prstGeom>
        </p:spPr>
      </p:pic>
      <p:sp>
        <p:nvSpPr>
          <p:cNvPr id="8" name="TextBox 7">
            <a:extLst>
              <a:ext uri="{FF2B5EF4-FFF2-40B4-BE49-F238E27FC236}">
                <a16:creationId xmlns:a16="http://schemas.microsoft.com/office/drawing/2014/main" id="{592DB927-98A4-FB1F-25CD-305691B746ED}"/>
              </a:ext>
            </a:extLst>
          </p:cNvPr>
          <p:cNvSpPr txBox="1"/>
          <p:nvPr/>
        </p:nvSpPr>
        <p:spPr>
          <a:xfrm>
            <a:off x="1504123" y="1582889"/>
            <a:ext cx="4459355" cy="1323439"/>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accent6">
                    <a:lumMod val="75000"/>
                  </a:schemeClr>
                </a:solidFill>
              </a:rPr>
              <a:t>MYSQL</a:t>
            </a:r>
          </a:p>
          <a:p>
            <a:r>
              <a:rPr lang="en-US" sz="2400" dirty="0"/>
              <a:t> by using MYSQL we are finding           the data discovery.</a:t>
            </a:r>
            <a:endParaRPr lang="en-IN" sz="2400" dirty="0"/>
          </a:p>
        </p:txBody>
      </p:sp>
      <p:pic>
        <p:nvPicPr>
          <p:cNvPr id="10" name="Picture 9">
            <a:extLst>
              <a:ext uri="{FF2B5EF4-FFF2-40B4-BE49-F238E27FC236}">
                <a16:creationId xmlns:a16="http://schemas.microsoft.com/office/drawing/2014/main" id="{1984D093-1A24-0006-6789-B06EF449B44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763577" y="3996153"/>
            <a:ext cx="2360545" cy="1900586"/>
          </a:xfrm>
          <a:prstGeom prst="rect">
            <a:avLst/>
          </a:prstGeom>
        </p:spPr>
      </p:pic>
      <p:sp>
        <p:nvSpPr>
          <p:cNvPr id="12" name="TextBox 11">
            <a:extLst>
              <a:ext uri="{FF2B5EF4-FFF2-40B4-BE49-F238E27FC236}">
                <a16:creationId xmlns:a16="http://schemas.microsoft.com/office/drawing/2014/main" id="{BBAB4E50-293D-DFC6-1659-EF600290EFDB}"/>
              </a:ext>
            </a:extLst>
          </p:cNvPr>
          <p:cNvSpPr txBox="1"/>
          <p:nvPr/>
        </p:nvSpPr>
        <p:spPr>
          <a:xfrm>
            <a:off x="1504123" y="4059393"/>
            <a:ext cx="2912165" cy="2431435"/>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accent4">
                    <a:lumMod val="60000"/>
                    <a:lumOff val="40000"/>
                  </a:schemeClr>
                </a:solidFill>
              </a:rPr>
              <a:t>POWER BI</a:t>
            </a:r>
          </a:p>
          <a:p>
            <a:r>
              <a:rPr lang="en-US" sz="2400" dirty="0"/>
              <a:t>By using POWER BI we are generating the dash boards based on analysis done by using MYSQL</a:t>
            </a:r>
            <a:endParaRPr lang="en-IN" sz="2400" dirty="0"/>
          </a:p>
        </p:txBody>
      </p:sp>
    </p:spTree>
    <p:extLst>
      <p:ext uri="{BB962C8B-B14F-4D97-AF65-F5344CB8AC3E}">
        <p14:creationId xmlns:p14="http://schemas.microsoft.com/office/powerpoint/2010/main" val="244178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DA5BD8-C664-6E18-50F3-D75F46B6951C}"/>
              </a:ext>
            </a:extLst>
          </p:cNvPr>
          <p:cNvSpPr txBox="1"/>
          <p:nvPr/>
        </p:nvSpPr>
        <p:spPr>
          <a:xfrm>
            <a:off x="1416938" y="468478"/>
            <a:ext cx="9185991" cy="707886"/>
          </a:xfrm>
          <a:prstGeom prst="rect">
            <a:avLst/>
          </a:prstGeom>
          <a:noFill/>
        </p:spPr>
        <p:txBody>
          <a:bodyPr wrap="square" rtlCol="0">
            <a:spAutoFit/>
          </a:bodyPr>
          <a:lstStyle/>
          <a:p>
            <a:r>
              <a:rPr lang="en-US" sz="4000" dirty="0">
                <a:solidFill>
                  <a:schemeClr val="accent2"/>
                </a:solidFill>
              </a:rPr>
              <a:t>STEPS TO COMPLETE THE DASHBOARD:</a:t>
            </a:r>
            <a:endParaRPr lang="en-IN" sz="4000" dirty="0">
              <a:solidFill>
                <a:schemeClr val="accent2"/>
              </a:solidFill>
            </a:endParaRPr>
          </a:p>
        </p:txBody>
      </p:sp>
      <p:sp>
        <p:nvSpPr>
          <p:cNvPr id="4" name="TextBox 3">
            <a:extLst>
              <a:ext uri="{FF2B5EF4-FFF2-40B4-BE49-F238E27FC236}">
                <a16:creationId xmlns:a16="http://schemas.microsoft.com/office/drawing/2014/main" id="{F515B9A8-704F-9CB6-E086-E36CD4510B0D}"/>
              </a:ext>
            </a:extLst>
          </p:cNvPr>
          <p:cNvSpPr txBox="1"/>
          <p:nvPr/>
        </p:nvSpPr>
        <p:spPr>
          <a:xfrm>
            <a:off x="678094" y="1602769"/>
            <a:ext cx="6328881" cy="2123658"/>
          </a:xfrm>
          <a:prstGeom prst="rect">
            <a:avLst/>
          </a:prstGeom>
          <a:noFill/>
        </p:spPr>
        <p:txBody>
          <a:bodyPr wrap="square" rtlCol="0">
            <a:spAutoFit/>
          </a:bodyPr>
          <a:lstStyle/>
          <a:p>
            <a:r>
              <a:rPr lang="en-US" sz="3600" dirty="0"/>
              <a:t>DATA DISCOVERY:</a:t>
            </a:r>
          </a:p>
          <a:p>
            <a:pPr marL="342900" indent="-342900">
              <a:buFont typeface="Arial" panose="020B0604020202020204" pitchFamily="34" charset="0"/>
              <a:buChar char="•"/>
            </a:pPr>
            <a:r>
              <a:rPr lang="en-US" sz="2400" dirty="0"/>
              <a:t>In this step we are finding the useful data for analysis of sales insights of the company by using MYSQL.</a:t>
            </a:r>
          </a:p>
          <a:p>
            <a:endParaRPr lang="en-US" sz="2400" dirty="0"/>
          </a:p>
        </p:txBody>
      </p:sp>
      <p:sp>
        <p:nvSpPr>
          <p:cNvPr id="5" name="TextBox 4">
            <a:extLst>
              <a:ext uri="{FF2B5EF4-FFF2-40B4-BE49-F238E27FC236}">
                <a16:creationId xmlns:a16="http://schemas.microsoft.com/office/drawing/2014/main" id="{79B0F459-D04A-1C20-981F-D42A6916869C}"/>
              </a:ext>
            </a:extLst>
          </p:cNvPr>
          <p:cNvSpPr txBox="1"/>
          <p:nvPr/>
        </p:nvSpPr>
        <p:spPr>
          <a:xfrm>
            <a:off x="678094" y="3429000"/>
            <a:ext cx="8035085" cy="1692771"/>
          </a:xfrm>
          <a:prstGeom prst="rect">
            <a:avLst/>
          </a:prstGeom>
          <a:noFill/>
        </p:spPr>
        <p:txBody>
          <a:bodyPr wrap="none" rtlCol="0">
            <a:spAutoFit/>
          </a:bodyPr>
          <a:lstStyle/>
          <a:p>
            <a:r>
              <a:rPr lang="en-US" sz="3200" dirty="0">
                <a:solidFill>
                  <a:schemeClr val="accent5">
                    <a:lumMod val="75000"/>
                  </a:schemeClr>
                </a:solidFill>
              </a:rPr>
              <a:t>The analysis based on:</a:t>
            </a:r>
          </a:p>
          <a:p>
            <a:pPr marL="457200" indent="-457200">
              <a:buFont typeface="Arial" panose="020B0604020202020204" pitchFamily="34" charset="0"/>
              <a:buChar char="•"/>
            </a:pPr>
            <a:r>
              <a:rPr lang="en-US" sz="2400" dirty="0"/>
              <a:t>Tracking revenue numbers and sales insights year over year</a:t>
            </a:r>
          </a:p>
          <a:p>
            <a:pPr marL="457200" indent="-457200">
              <a:buFont typeface="Arial" panose="020B0604020202020204" pitchFamily="34" charset="0"/>
              <a:buChar char="•"/>
            </a:pPr>
            <a:r>
              <a:rPr lang="en-US" sz="2400" dirty="0"/>
              <a:t>Revenue break down by </a:t>
            </a:r>
            <a:r>
              <a:rPr lang="en-US" sz="2400" dirty="0" err="1"/>
              <a:t>regian</a:t>
            </a:r>
            <a:r>
              <a:rPr lang="en-US" sz="2400" dirty="0"/>
              <a:t> by different products</a:t>
            </a:r>
          </a:p>
          <a:p>
            <a:pPr marL="457200" indent="-457200">
              <a:buFont typeface="Arial" panose="020B0604020202020204" pitchFamily="34" charset="0"/>
              <a:buChar char="•"/>
            </a:pPr>
            <a:r>
              <a:rPr lang="en-US" sz="2400" dirty="0"/>
              <a:t>Tracking the revenue trends </a:t>
            </a:r>
            <a:r>
              <a:rPr lang="en-US" sz="2400" dirty="0" err="1"/>
              <a:t>etc</a:t>
            </a:r>
            <a:r>
              <a:rPr lang="en-US" sz="2400" dirty="0"/>
              <a:t>…</a:t>
            </a:r>
            <a:endParaRPr lang="en-IN" sz="2400" dirty="0"/>
          </a:p>
        </p:txBody>
      </p:sp>
      <p:pic>
        <p:nvPicPr>
          <p:cNvPr id="7" name="Picture 6">
            <a:extLst>
              <a:ext uri="{FF2B5EF4-FFF2-40B4-BE49-F238E27FC236}">
                <a16:creationId xmlns:a16="http://schemas.microsoft.com/office/drawing/2014/main" id="{B2A9206F-ADFC-F1AE-6699-EDF1FB6B2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0957" y="1441774"/>
            <a:ext cx="3524036" cy="2025754"/>
          </a:xfrm>
          <a:prstGeom prst="rect">
            <a:avLst/>
          </a:prstGeom>
        </p:spPr>
      </p:pic>
    </p:spTree>
    <p:extLst>
      <p:ext uri="{BB962C8B-B14F-4D97-AF65-F5344CB8AC3E}">
        <p14:creationId xmlns:p14="http://schemas.microsoft.com/office/powerpoint/2010/main" val="78850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9F89C0-CF41-8877-4184-1E4F68749FB4}"/>
              </a:ext>
            </a:extLst>
          </p:cNvPr>
          <p:cNvSpPr txBox="1"/>
          <p:nvPr/>
        </p:nvSpPr>
        <p:spPr>
          <a:xfrm>
            <a:off x="976046" y="708917"/>
            <a:ext cx="5013788" cy="4955203"/>
          </a:xfrm>
          <a:prstGeom prst="rect">
            <a:avLst/>
          </a:prstGeom>
          <a:noFill/>
        </p:spPr>
        <p:txBody>
          <a:bodyPr wrap="square" rtlCol="0">
            <a:spAutoFit/>
          </a:bodyPr>
          <a:lstStyle/>
          <a:p>
            <a:r>
              <a:rPr lang="en-IN" sz="3200" dirty="0"/>
              <a:t>DATA CLEANING AND MERGING:</a:t>
            </a:r>
          </a:p>
          <a:p>
            <a:endParaRPr lang="en-IN" sz="3200" dirty="0"/>
          </a:p>
          <a:p>
            <a:pPr marL="457200" indent="-457200">
              <a:buFont typeface="Arial" panose="020B0604020202020204" pitchFamily="34" charset="0"/>
              <a:buChar char="•"/>
            </a:pPr>
            <a:r>
              <a:rPr lang="en-US" sz="2000" b="0" i="0" dirty="0">
                <a:solidFill>
                  <a:srgbClr val="202124"/>
                </a:solidFill>
                <a:effectLst/>
              </a:rPr>
              <a:t>Data cleaning is </a:t>
            </a:r>
            <a:r>
              <a:rPr lang="en-US" sz="2000" b="1" i="0" dirty="0">
                <a:solidFill>
                  <a:srgbClr val="202124"/>
                </a:solidFill>
                <a:effectLst/>
              </a:rPr>
              <a:t>the process of fixing or removing incorrect, corrupted, incorrectly formatted, duplicate, or incomplete data within a dataset(dataset is analyzed data created by MYSQL)</a:t>
            </a:r>
            <a:r>
              <a:rPr lang="en-US" sz="2000" b="0" i="0" dirty="0">
                <a:solidFill>
                  <a:srgbClr val="202124"/>
                </a:solidFill>
                <a:effectLst/>
              </a:rPr>
              <a:t> by using POWER QUREY EDITOR(it is inbuilt in POWER BI).</a:t>
            </a:r>
          </a:p>
          <a:p>
            <a:pPr marL="457200" indent="-457200">
              <a:buFont typeface="Arial" panose="020B0604020202020204" pitchFamily="34" charset="0"/>
              <a:buChar char="•"/>
            </a:pPr>
            <a:r>
              <a:rPr lang="en-US" sz="2000" dirty="0">
                <a:solidFill>
                  <a:srgbClr val="202124"/>
                </a:solidFill>
              </a:rPr>
              <a:t>After cleaning we are finding the relationships.</a:t>
            </a:r>
          </a:p>
          <a:p>
            <a:pPr marL="457200" indent="-457200">
              <a:buFont typeface="Arial" panose="020B0604020202020204" pitchFamily="34" charset="0"/>
              <a:buChar char="•"/>
            </a:pPr>
            <a:r>
              <a:rPr lang="en-US" sz="2000" dirty="0">
                <a:solidFill>
                  <a:srgbClr val="202124"/>
                </a:solidFill>
              </a:rPr>
              <a:t>After we are merging the data based on relationships </a:t>
            </a:r>
            <a:endParaRPr lang="en-IN" sz="2000" dirty="0"/>
          </a:p>
        </p:txBody>
      </p:sp>
      <p:pic>
        <p:nvPicPr>
          <p:cNvPr id="4" name="Picture 3">
            <a:extLst>
              <a:ext uri="{FF2B5EF4-FFF2-40B4-BE49-F238E27FC236}">
                <a16:creationId xmlns:a16="http://schemas.microsoft.com/office/drawing/2014/main" id="{3B73F988-0FD3-CC38-63D0-282BCAB55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299" y="606176"/>
            <a:ext cx="3489283" cy="2321959"/>
          </a:xfrm>
          <a:prstGeom prst="rect">
            <a:avLst/>
          </a:prstGeom>
        </p:spPr>
      </p:pic>
      <p:pic>
        <p:nvPicPr>
          <p:cNvPr id="6" name="Picture 5">
            <a:extLst>
              <a:ext uri="{FF2B5EF4-FFF2-40B4-BE49-F238E27FC236}">
                <a16:creationId xmlns:a16="http://schemas.microsoft.com/office/drawing/2014/main" id="{A1ADE975-D7D3-2323-3D97-E8AC8C8AB7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1300" y="3610160"/>
            <a:ext cx="3587128" cy="2002345"/>
          </a:xfrm>
          <a:prstGeom prst="rect">
            <a:avLst/>
          </a:prstGeom>
        </p:spPr>
      </p:pic>
    </p:spTree>
    <p:extLst>
      <p:ext uri="{BB962C8B-B14F-4D97-AF65-F5344CB8AC3E}">
        <p14:creationId xmlns:p14="http://schemas.microsoft.com/office/powerpoint/2010/main" val="424420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F96E58-0C4E-1248-DE7F-8D32595283AD}"/>
              </a:ext>
            </a:extLst>
          </p:cNvPr>
          <p:cNvSpPr txBox="1"/>
          <p:nvPr/>
        </p:nvSpPr>
        <p:spPr>
          <a:xfrm>
            <a:off x="544531" y="534256"/>
            <a:ext cx="6441896" cy="584775"/>
          </a:xfrm>
          <a:prstGeom prst="rect">
            <a:avLst/>
          </a:prstGeom>
          <a:noFill/>
        </p:spPr>
        <p:txBody>
          <a:bodyPr wrap="square" rtlCol="0">
            <a:spAutoFit/>
          </a:bodyPr>
          <a:lstStyle/>
          <a:p>
            <a:r>
              <a:rPr lang="en-US" sz="3200" dirty="0"/>
              <a:t>GENERATING THE DASHBOARDS:</a:t>
            </a:r>
          </a:p>
        </p:txBody>
      </p:sp>
      <p:sp>
        <p:nvSpPr>
          <p:cNvPr id="3" name="TextBox 2">
            <a:extLst>
              <a:ext uri="{FF2B5EF4-FFF2-40B4-BE49-F238E27FC236}">
                <a16:creationId xmlns:a16="http://schemas.microsoft.com/office/drawing/2014/main" id="{34EABEE7-9F4A-FAB6-8F35-037453570F6B}"/>
              </a:ext>
            </a:extLst>
          </p:cNvPr>
          <p:cNvSpPr txBox="1"/>
          <p:nvPr/>
        </p:nvSpPr>
        <p:spPr>
          <a:xfrm>
            <a:off x="123289" y="1500027"/>
            <a:ext cx="5578868" cy="3693319"/>
          </a:xfrm>
          <a:prstGeom prst="rect">
            <a:avLst/>
          </a:prstGeom>
          <a:noFill/>
        </p:spPr>
        <p:txBody>
          <a:bodyPr wrap="square" rtlCol="0">
            <a:spAutoFit/>
          </a:bodyPr>
          <a:lstStyle/>
          <a:p>
            <a:pPr marL="342900" indent="-342900">
              <a:buFont typeface="Arial" panose="020B0604020202020204" pitchFamily="34" charset="0"/>
              <a:buChar char="•"/>
            </a:pPr>
            <a:r>
              <a:rPr lang="en-US" sz="2400" dirty="0"/>
              <a:t>Generating the dashboards based on fulfilling the need to know the </a:t>
            </a:r>
            <a:r>
              <a:rPr lang="en-US" sz="2400" dirty="0" err="1"/>
              <a:t>insigths</a:t>
            </a:r>
            <a:r>
              <a:rPr lang="en-US" sz="2400" dirty="0"/>
              <a:t> of the company</a:t>
            </a:r>
          </a:p>
          <a:p>
            <a:pPr marL="342900" indent="-342900">
              <a:buFont typeface="Arial" panose="020B0604020202020204" pitchFamily="34" charset="0"/>
              <a:buChar char="•"/>
            </a:pPr>
            <a:r>
              <a:rPr lang="en-US" sz="2400" dirty="0"/>
              <a:t>The dash board consists of factors influencing the sales of the company</a:t>
            </a:r>
          </a:p>
          <a:p>
            <a:pPr marL="342900" indent="-342900">
              <a:buFont typeface="Arial" panose="020B0604020202020204" pitchFamily="34" charset="0"/>
              <a:buChar char="•"/>
            </a:pPr>
            <a:r>
              <a:rPr lang="en-US" sz="2400" dirty="0"/>
              <a:t>By using this dashboard we can easily understand the sales insights of the company when market is growing in dynamically. </a:t>
            </a:r>
            <a:endParaRPr lang="en-IN" sz="2400" dirty="0"/>
          </a:p>
          <a:p>
            <a:endParaRPr lang="en-IN" dirty="0"/>
          </a:p>
        </p:txBody>
      </p:sp>
      <p:pic>
        <p:nvPicPr>
          <p:cNvPr id="5" name="Picture 4">
            <a:extLst>
              <a:ext uri="{FF2B5EF4-FFF2-40B4-BE49-F238E27FC236}">
                <a16:creationId xmlns:a16="http://schemas.microsoft.com/office/drawing/2014/main" id="{3DF56106-A3E8-E42B-2B24-B5685A13035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69079" y="1822204"/>
            <a:ext cx="5341055" cy="3213591"/>
          </a:xfrm>
          <a:prstGeom prst="rect">
            <a:avLst/>
          </a:prstGeom>
        </p:spPr>
      </p:pic>
    </p:spTree>
    <p:extLst>
      <p:ext uri="{BB962C8B-B14F-4D97-AF65-F5344CB8AC3E}">
        <p14:creationId xmlns:p14="http://schemas.microsoft.com/office/powerpoint/2010/main" val="84433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6339AE-3CCD-EACB-FE22-3ED1B128E3B4}"/>
              </a:ext>
            </a:extLst>
          </p:cNvPr>
          <p:cNvSpPr txBox="1"/>
          <p:nvPr/>
        </p:nvSpPr>
        <p:spPr>
          <a:xfrm>
            <a:off x="698643" y="1366463"/>
            <a:ext cx="7401963" cy="861774"/>
          </a:xfrm>
          <a:prstGeom prst="rect">
            <a:avLst/>
          </a:prstGeom>
          <a:noFill/>
        </p:spPr>
        <p:txBody>
          <a:bodyPr wrap="none" rtlCol="0">
            <a:spAutoFit/>
          </a:bodyPr>
          <a:lstStyle/>
          <a:p>
            <a:r>
              <a:rPr lang="en-US" sz="3200" dirty="0">
                <a:solidFill>
                  <a:schemeClr val="accent2"/>
                </a:solidFill>
              </a:rPr>
              <a:t>STACKHOLDERS DEPENDS ON DASHBOARD:</a:t>
            </a:r>
          </a:p>
          <a:p>
            <a:endParaRPr lang="en-IN" dirty="0">
              <a:solidFill>
                <a:schemeClr val="accent2"/>
              </a:solidFill>
            </a:endParaRPr>
          </a:p>
        </p:txBody>
      </p:sp>
      <p:sp>
        <p:nvSpPr>
          <p:cNvPr id="4" name="TextBox 3">
            <a:extLst>
              <a:ext uri="{FF2B5EF4-FFF2-40B4-BE49-F238E27FC236}">
                <a16:creationId xmlns:a16="http://schemas.microsoft.com/office/drawing/2014/main" id="{5F3B31A7-DA98-2D16-83D6-D24A07CAB7E9}"/>
              </a:ext>
            </a:extLst>
          </p:cNvPr>
          <p:cNvSpPr txBox="1"/>
          <p:nvPr/>
        </p:nvSpPr>
        <p:spPr>
          <a:xfrm>
            <a:off x="1387009" y="2459504"/>
            <a:ext cx="406856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Sale director</a:t>
            </a:r>
          </a:p>
          <a:p>
            <a:pPr marL="285750" indent="-285750">
              <a:buFont typeface="Arial" panose="020B0604020202020204" pitchFamily="34" charset="0"/>
              <a:buChar char="•"/>
            </a:pPr>
            <a:r>
              <a:rPr lang="en-US" sz="2400" dirty="0"/>
              <a:t>Marketing team</a:t>
            </a:r>
          </a:p>
          <a:p>
            <a:pPr marL="285750" indent="-285750">
              <a:buFont typeface="Arial" panose="020B0604020202020204" pitchFamily="34" charset="0"/>
              <a:buChar char="•"/>
            </a:pPr>
            <a:r>
              <a:rPr lang="en-US" sz="2400" dirty="0"/>
              <a:t>Customer service team </a:t>
            </a:r>
          </a:p>
          <a:p>
            <a:pPr marL="285750" indent="-285750">
              <a:buFont typeface="Arial" panose="020B0604020202020204" pitchFamily="34" charset="0"/>
              <a:buChar char="•"/>
            </a:pPr>
            <a:r>
              <a:rPr lang="en-US" sz="2400" dirty="0"/>
              <a:t>Data analytics team</a:t>
            </a:r>
          </a:p>
          <a:p>
            <a:pPr marL="285750" indent="-285750">
              <a:buFont typeface="Arial" panose="020B0604020202020204" pitchFamily="34" charset="0"/>
              <a:buChar char="•"/>
            </a:pPr>
            <a:r>
              <a:rPr lang="en-US" sz="2400" dirty="0"/>
              <a:t>It team</a:t>
            </a:r>
            <a:endParaRPr lang="en-IN" sz="2400" dirty="0"/>
          </a:p>
        </p:txBody>
      </p:sp>
      <p:pic>
        <p:nvPicPr>
          <p:cNvPr id="6" name="Picture 5">
            <a:extLst>
              <a:ext uri="{FF2B5EF4-FFF2-40B4-BE49-F238E27FC236}">
                <a16:creationId xmlns:a16="http://schemas.microsoft.com/office/drawing/2014/main" id="{852814AC-328D-A33C-CC17-50FD3413B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719" y="2562592"/>
            <a:ext cx="4887341" cy="2747133"/>
          </a:xfrm>
          <a:prstGeom prst="rect">
            <a:avLst/>
          </a:prstGeom>
        </p:spPr>
      </p:pic>
    </p:spTree>
    <p:extLst>
      <p:ext uri="{BB962C8B-B14F-4D97-AF65-F5344CB8AC3E}">
        <p14:creationId xmlns:p14="http://schemas.microsoft.com/office/powerpoint/2010/main" val="228956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67036A-C06F-D7CC-C09D-DF22B9AD368A}"/>
              </a:ext>
            </a:extLst>
          </p:cNvPr>
          <p:cNvSpPr txBox="1"/>
          <p:nvPr/>
        </p:nvSpPr>
        <p:spPr>
          <a:xfrm>
            <a:off x="4078840" y="2424701"/>
            <a:ext cx="5558320" cy="1569660"/>
          </a:xfrm>
          <a:prstGeom prst="rect">
            <a:avLst/>
          </a:prstGeom>
          <a:noFill/>
        </p:spPr>
        <p:txBody>
          <a:bodyPr wrap="square" rtlCol="0">
            <a:spAutoFit/>
          </a:bodyPr>
          <a:lstStyle/>
          <a:p>
            <a:r>
              <a:rPr lang="en-US" sz="9600" dirty="0">
                <a:solidFill>
                  <a:schemeClr val="accent4"/>
                </a:solidFill>
              </a:rPr>
              <a:t>THE END</a:t>
            </a:r>
            <a:endParaRPr lang="en-IN" sz="9600" dirty="0">
              <a:solidFill>
                <a:schemeClr val="accent4"/>
              </a:solidFill>
            </a:endParaRPr>
          </a:p>
        </p:txBody>
      </p:sp>
    </p:spTree>
    <p:extLst>
      <p:ext uri="{BB962C8B-B14F-4D97-AF65-F5344CB8AC3E}">
        <p14:creationId xmlns:p14="http://schemas.microsoft.com/office/powerpoint/2010/main" val="730654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430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Data analysis using power BI</vt:lpstr>
      <vt:lpstr>Description:</vt:lpstr>
      <vt:lpstr>PURPOSE: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by using power BI</dc:title>
  <dc:creator>Kanigicherla Venkata Krishna Sampath Sampath</dc:creator>
  <cp:lastModifiedBy>Kanigicherla Venkata Krishna Sampath Sampath</cp:lastModifiedBy>
  <cp:revision>2</cp:revision>
  <dcterms:created xsi:type="dcterms:W3CDTF">2022-10-18T07:04:02Z</dcterms:created>
  <dcterms:modified xsi:type="dcterms:W3CDTF">2022-10-26T06:49:12Z</dcterms:modified>
</cp:coreProperties>
</file>