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0" r:id="rId2"/>
    <p:sldId id="258" r:id="rId3"/>
    <p:sldId id="257" r:id="rId4"/>
    <p:sldId id="259" r:id="rId5"/>
    <p:sldId id="261" r:id="rId6"/>
    <p:sldId id="262" r:id="rId7"/>
    <p:sldId id="266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785EA-AABD-49DA-A0CA-7D3B3B58893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8C0998-8393-4F60-B77D-237613084286}">
      <dgm:prSet/>
      <dgm:spPr/>
      <dgm:t>
        <a:bodyPr/>
        <a:lstStyle/>
        <a:p>
          <a:r>
            <a:rPr lang="en-IN" dirty="0"/>
            <a:t>1. It's about so much more then money.</a:t>
          </a:r>
          <a:endParaRPr lang="en-US" dirty="0"/>
        </a:p>
      </dgm:t>
    </dgm:pt>
    <dgm:pt modelId="{7FF4E43D-3564-425A-8581-F7F6E0B48C4A}" type="parTrans" cxnId="{2F31C6C5-72FD-46CE-8FC6-6F03A8E13123}">
      <dgm:prSet/>
      <dgm:spPr/>
      <dgm:t>
        <a:bodyPr/>
        <a:lstStyle/>
        <a:p>
          <a:endParaRPr lang="en-US"/>
        </a:p>
      </dgm:t>
    </dgm:pt>
    <dgm:pt modelId="{4CD0880E-822C-4519-AF7A-E6EEA463D135}" type="sibTrans" cxnId="{2F31C6C5-72FD-46CE-8FC6-6F03A8E13123}">
      <dgm:prSet/>
      <dgm:spPr/>
      <dgm:t>
        <a:bodyPr/>
        <a:lstStyle/>
        <a:p>
          <a:endParaRPr lang="en-US"/>
        </a:p>
      </dgm:t>
    </dgm:pt>
    <dgm:pt modelId="{072CA873-CEDA-4B7F-9420-6432EA736F88}">
      <dgm:prSet/>
      <dgm:spPr/>
      <dgm:t>
        <a:bodyPr/>
        <a:lstStyle/>
        <a:p>
          <a:r>
            <a:rPr lang="en-IN" dirty="0"/>
            <a:t>2. A free page dedicated to your business.</a:t>
          </a:r>
          <a:endParaRPr lang="en-US" dirty="0"/>
        </a:p>
      </dgm:t>
    </dgm:pt>
    <dgm:pt modelId="{0E1E4912-FFF0-4F04-A436-CB57DAA5E934}" type="parTrans" cxnId="{7EBC8967-C592-4D54-8BD3-0137466BA1D7}">
      <dgm:prSet/>
      <dgm:spPr/>
      <dgm:t>
        <a:bodyPr/>
        <a:lstStyle/>
        <a:p>
          <a:endParaRPr lang="en-US"/>
        </a:p>
      </dgm:t>
    </dgm:pt>
    <dgm:pt modelId="{AC597174-7EFF-485D-9E57-91CD4CA59C77}" type="sibTrans" cxnId="{7EBC8967-C592-4D54-8BD3-0137466BA1D7}">
      <dgm:prSet/>
      <dgm:spPr/>
      <dgm:t>
        <a:bodyPr/>
        <a:lstStyle/>
        <a:p>
          <a:endParaRPr lang="en-US"/>
        </a:p>
      </dgm:t>
    </dgm:pt>
    <dgm:pt modelId="{B804D4F5-CE98-472E-8F0A-C2AE1AB5A4C0}">
      <dgm:prSet/>
      <dgm:spPr/>
      <dgm:t>
        <a:bodyPr/>
        <a:lstStyle/>
        <a:p>
          <a:r>
            <a:rPr lang="en-IN" dirty="0"/>
            <a:t>3. Investor groups regularly Surf crowd funding platforms Feedback and sense of community.</a:t>
          </a:r>
          <a:endParaRPr lang="en-US" dirty="0"/>
        </a:p>
      </dgm:t>
    </dgm:pt>
    <dgm:pt modelId="{D4EABA3E-97FE-4FEF-BB01-D74C94B36935}" type="parTrans" cxnId="{9DB60067-8E30-4A6B-8326-73191BF5372C}">
      <dgm:prSet/>
      <dgm:spPr/>
      <dgm:t>
        <a:bodyPr/>
        <a:lstStyle/>
        <a:p>
          <a:endParaRPr lang="en-US"/>
        </a:p>
      </dgm:t>
    </dgm:pt>
    <dgm:pt modelId="{5B3FE807-C271-4AB0-A839-B021EA23B19C}" type="sibTrans" cxnId="{9DB60067-8E30-4A6B-8326-73191BF5372C}">
      <dgm:prSet/>
      <dgm:spPr/>
      <dgm:t>
        <a:bodyPr/>
        <a:lstStyle/>
        <a:p>
          <a:endParaRPr lang="en-US"/>
        </a:p>
      </dgm:t>
    </dgm:pt>
    <dgm:pt modelId="{70564DC8-9A73-4883-8A2B-F0AFA79162E1}">
      <dgm:prSet/>
      <dgm:spPr/>
      <dgm:t>
        <a:bodyPr/>
        <a:lstStyle/>
        <a:p>
          <a:r>
            <a:rPr lang="en-IN" dirty="0"/>
            <a:t>4. A willing audience interested in you and success.</a:t>
          </a:r>
          <a:endParaRPr lang="en-US" dirty="0"/>
        </a:p>
      </dgm:t>
    </dgm:pt>
    <dgm:pt modelId="{6331CB76-E0E8-42C7-A995-EDC359B04AA9}" type="parTrans" cxnId="{1D6D0B10-582B-4CC9-BA4E-00CDB6BA2D16}">
      <dgm:prSet/>
      <dgm:spPr/>
      <dgm:t>
        <a:bodyPr/>
        <a:lstStyle/>
        <a:p>
          <a:endParaRPr lang="en-US"/>
        </a:p>
      </dgm:t>
    </dgm:pt>
    <dgm:pt modelId="{B30BAAE7-EA1B-4050-B3E4-A1B2B4434466}" type="sibTrans" cxnId="{1D6D0B10-582B-4CC9-BA4E-00CDB6BA2D16}">
      <dgm:prSet/>
      <dgm:spPr/>
      <dgm:t>
        <a:bodyPr/>
        <a:lstStyle/>
        <a:p>
          <a:endParaRPr lang="en-US"/>
        </a:p>
      </dgm:t>
    </dgm:pt>
    <dgm:pt modelId="{A9E4CACC-CCDE-4814-9C61-3E683B815E27}">
      <dgm:prSet/>
      <dgm:spPr/>
      <dgm:t>
        <a:bodyPr/>
        <a:lstStyle/>
        <a:p>
          <a:r>
            <a:rPr lang="en-IN" dirty="0"/>
            <a:t>5. Cheerleaders for your brand.</a:t>
          </a:r>
          <a:endParaRPr lang="en-US" dirty="0"/>
        </a:p>
      </dgm:t>
    </dgm:pt>
    <dgm:pt modelId="{4A792B22-6F9F-4C76-A69C-905188A890FD}" type="parTrans" cxnId="{04B82DB0-789E-45AA-A73F-15063DDAA7E2}">
      <dgm:prSet/>
      <dgm:spPr/>
      <dgm:t>
        <a:bodyPr/>
        <a:lstStyle/>
        <a:p>
          <a:endParaRPr lang="en-US"/>
        </a:p>
      </dgm:t>
    </dgm:pt>
    <dgm:pt modelId="{3C7C944A-77C7-4E9F-A9BA-AF723A6EED4D}" type="sibTrans" cxnId="{04B82DB0-789E-45AA-A73F-15063DDAA7E2}">
      <dgm:prSet/>
      <dgm:spPr/>
      <dgm:t>
        <a:bodyPr/>
        <a:lstStyle/>
        <a:p>
          <a:endParaRPr lang="en-US"/>
        </a:p>
      </dgm:t>
    </dgm:pt>
    <dgm:pt modelId="{D6E5467B-764C-4BDB-B624-03AE650B0333}" type="pres">
      <dgm:prSet presAssocID="{146785EA-AABD-49DA-A0CA-7D3B3B58893B}" presName="linear" presStyleCnt="0">
        <dgm:presLayoutVars>
          <dgm:animLvl val="lvl"/>
          <dgm:resizeHandles val="exact"/>
        </dgm:presLayoutVars>
      </dgm:prSet>
      <dgm:spPr/>
    </dgm:pt>
    <dgm:pt modelId="{38C2DEB3-561A-46E0-B6CD-9275BCC5E70C}" type="pres">
      <dgm:prSet presAssocID="{A18C0998-8393-4F60-B77D-23761308428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F5EBF14-1102-42A4-9B84-89B18A875318}" type="pres">
      <dgm:prSet presAssocID="{4CD0880E-822C-4519-AF7A-E6EEA463D135}" presName="spacer" presStyleCnt="0"/>
      <dgm:spPr/>
    </dgm:pt>
    <dgm:pt modelId="{A3E57336-4973-482F-8B33-BCD0DB6CB07D}" type="pres">
      <dgm:prSet presAssocID="{072CA873-CEDA-4B7F-9420-6432EA736F8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0FCF6D-7E38-4A11-B591-F0DE1A9113D2}" type="pres">
      <dgm:prSet presAssocID="{AC597174-7EFF-485D-9E57-91CD4CA59C77}" presName="spacer" presStyleCnt="0"/>
      <dgm:spPr/>
    </dgm:pt>
    <dgm:pt modelId="{1A592558-8448-47CF-B2E6-34C5F052BAB7}" type="pres">
      <dgm:prSet presAssocID="{B804D4F5-CE98-472E-8F0A-C2AE1AB5A4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E10967-D0AA-40EB-BBF5-C347140F293B}" type="pres">
      <dgm:prSet presAssocID="{5B3FE807-C271-4AB0-A839-B021EA23B19C}" presName="spacer" presStyleCnt="0"/>
      <dgm:spPr/>
    </dgm:pt>
    <dgm:pt modelId="{580D99AF-BCFD-423A-9AE4-02E26403D38B}" type="pres">
      <dgm:prSet presAssocID="{70564DC8-9A73-4883-8A2B-F0AFA79162E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7E61F3-4DCE-4487-BE5C-8826B6D30B47}" type="pres">
      <dgm:prSet presAssocID="{B30BAAE7-EA1B-4050-B3E4-A1B2B4434466}" presName="spacer" presStyleCnt="0"/>
      <dgm:spPr/>
    </dgm:pt>
    <dgm:pt modelId="{07E34E56-2AD7-4EB1-884F-3762FE8D9BE8}" type="pres">
      <dgm:prSet presAssocID="{A9E4CACC-CCDE-4814-9C61-3E683B815E2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4819704-B04E-4D36-B9DC-CFFE62444446}" type="presOf" srcId="{70564DC8-9A73-4883-8A2B-F0AFA79162E1}" destId="{580D99AF-BCFD-423A-9AE4-02E26403D38B}" srcOrd="0" destOrd="0" presId="urn:microsoft.com/office/officeart/2005/8/layout/vList2"/>
    <dgm:cxn modelId="{1D6D0B10-582B-4CC9-BA4E-00CDB6BA2D16}" srcId="{146785EA-AABD-49DA-A0CA-7D3B3B58893B}" destId="{70564DC8-9A73-4883-8A2B-F0AFA79162E1}" srcOrd="3" destOrd="0" parTransId="{6331CB76-E0E8-42C7-A995-EDC359B04AA9}" sibTransId="{B30BAAE7-EA1B-4050-B3E4-A1B2B4434466}"/>
    <dgm:cxn modelId="{67175F45-0BAC-4319-9255-505E5E7C3E4C}" type="presOf" srcId="{A18C0998-8393-4F60-B77D-237613084286}" destId="{38C2DEB3-561A-46E0-B6CD-9275BCC5E70C}" srcOrd="0" destOrd="0" presId="urn:microsoft.com/office/officeart/2005/8/layout/vList2"/>
    <dgm:cxn modelId="{9DB60067-8E30-4A6B-8326-73191BF5372C}" srcId="{146785EA-AABD-49DA-A0CA-7D3B3B58893B}" destId="{B804D4F5-CE98-472E-8F0A-C2AE1AB5A4C0}" srcOrd="2" destOrd="0" parTransId="{D4EABA3E-97FE-4FEF-BB01-D74C94B36935}" sibTransId="{5B3FE807-C271-4AB0-A839-B021EA23B19C}"/>
    <dgm:cxn modelId="{7EBC8967-C592-4D54-8BD3-0137466BA1D7}" srcId="{146785EA-AABD-49DA-A0CA-7D3B3B58893B}" destId="{072CA873-CEDA-4B7F-9420-6432EA736F88}" srcOrd="1" destOrd="0" parTransId="{0E1E4912-FFF0-4F04-A436-CB57DAA5E934}" sibTransId="{AC597174-7EFF-485D-9E57-91CD4CA59C77}"/>
    <dgm:cxn modelId="{39561A5A-6F38-4864-B2B8-DE98829912B5}" type="presOf" srcId="{A9E4CACC-CCDE-4814-9C61-3E683B815E27}" destId="{07E34E56-2AD7-4EB1-884F-3762FE8D9BE8}" srcOrd="0" destOrd="0" presId="urn:microsoft.com/office/officeart/2005/8/layout/vList2"/>
    <dgm:cxn modelId="{E4EF6C84-F893-43C5-95B4-A041CA9E107C}" type="presOf" srcId="{072CA873-CEDA-4B7F-9420-6432EA736F88}" destId="{A3E57336-4973-482F-8B33-BCD0DB6CB07D}" srcOrd="0" destOrd="0" presId="urn:microsoft.com/office/officeart/2005/8/layout/vList2"/>
    <dgm:cxn modelId="{0CCC3A9B-9102-4E96-BDEC-A8133F5F1FA3}" type="presOf" srcId="{B804D4F5-CE98-472E-8F0A-C2AE1AB5A4C0}" destId="{1A592558-8448-47CF-B2E6-34C5F052BAB7}" srcOrd="0" destOrd="0" presId="urn:microsoft.com/office/officeart/2005/8/layout/vList2"/>
    <dgm:cxn modelId="{04B82DB0-789E-45AA-A73F-15063DDAA7E2}" srcId="{146785EA-AABD-49DA-A0CA-7D3B3B58893B}" destId="{A9E4CACC-CCDE-4814-9C61-3E683B815E27}" srcOrd="4" destOrd="0" parTransId="{4A792B22-6F9F-4C76-A69C-905188A890FD}" sibTransId="{3C7C944A-77C7-4E9F-A9BA-AF723A6EED4D}"/>
    <dgm:cxn modelId="{2F31C6C5-72FD-46CE-8FC6-6F03A8E13123}" srcId="{146785EA-AABD-49DA-A0CA-7D3B3B58893B}" destId="{A18C0998-8393-4F60-B77D-237613084286}" srcOrd="0" destOrd="0" parTransId="{7FF4E43D-3564-425A-8581-F7F6E0B48C4A}" sibTransId="{4CD0880E-822C-4519-AF7A-E6EEA463D135}"/>
    <dgm:cxn modelId="{5074A6D3-FFA1-434A-B9FE-74FEC352A63F}" type="presOf" srcId="{146785EA-AABD-49DA-A0CA-7D3B3B58893B}" destId="{D6E5467B-764C-4BDB-B624-03AE650B0333}" srcOrd="0" destOrd="0" presId="urn:microsoft.com/office/officeart/2005/8/layout/vList2"/>
    <dgm:cxn modelId="{BD6013F3-3A97-4820-AE54-162F29E74983}" type="presParOf" srcId="{D6E5467B-764C-4BDB-B624-03AE650B0333}" destId="{38C2DEB3-561A-46E0-B6CD-9275BCC5E70C}" srcOrd="0" destOrd="0" presId="urn:microsoft.com/office/officeart/2005/8/layout/vList2"/>
    <dgm:cxn modelId="{78DD6D7B-B824-49A2-BBBA-FC5293D94E3B}" type="presParOf" srcId="{D6E5467B-764C-4BDB-B624-03AE650B0333}" destId="{1F5EBF14-1102-42A4-9B84-89B18A875318}" srcOrd="1" destOrd="0" presId="urn:microsoft.com/office/officeart/2005/8/layout/vList2"/>
    <dgm:cxn modelId="{078E878F-4B49-44A9-8887-9F2FEE30AD21}" type="presParOf" srcId="{D6E5467B-764C-4BDB-B624-03AE650B0333}" destId="{A3E57336-4973-482F-8B33-BCD0DB6CB07D}" srcOrd="2" destOrd="0" presId="urn:microsoft.com/office/officeart/2005/8/layout/vList2"/>
    <dgm:cxn modelId="{428FA551-838E-4FBA-8AFF-A3967BD0B6CA}" type="presParOf" srcId="{D6E5467B-764C-4BDB-B624-03AE650B0333}" destId="{C40FCF6D-7E38-4A11-B591-F0DE1A9113D2}" srcOrd="3" destOrd="0" presId="urn:microsoft.com/office/officeart/2005/8/layout/vList2"/>
    <dgm:cxn modelId="{9D59A656-4051-4AE1-9C02-07FF1191F0DC}" type="presParOf" srcId="{D6E5467B-764C-4BDB-B624-03AE650B0333}" destId="{1A592558-8448-47CF-B2E6-34C5F052BAB7}" srcOrd="4" destOrd="0" presId="urn:microsoft.com/office/officeart/2005/8/layout/vList2"/>
    <dgm:cxn modelId="{9AF0B6FA-5060-4F13-931A-AB4DAA336A2D}" type="presParOf" srcId="{D6E5467B-764C-4BDB-B624-03AE650B0333}" destId="{BCE10967-D0AA-40EB-BBF5-C347140F293B}" srcOrd="5" destOrd="0" presId="urn:microsoft.com/office/officeart/2005/8/layout/vList2"/>
    <dgm:cxn modelId="{08B3DB0D-6061-4311-B8F8-BFE289F053FA}" type="presParOf" srcId="{D6E5467B-764C-4BDB-B624-03AE650B0333}" destId="{580D99AF-BCFD-423A-9AE4-02E26403D38B}" srcOrd="6" destOrd="0" presId="urn:microsoft.com/office/officeart/2005/8/layout/vList2"/>
    <dgm:cxn modelId="{856C2BA4-63C8-4C7B-93D0-B0012201B8B8}" type="presParOf" srcId="{D6E5467B-764C-4BDB-B624-03AE650B0333}" destId="{767E61F3-4DCE-4487-BE5C-8826B6D30B47}" srcOrd="7" destOrd="0" presId="urn:microsoft.com/office/officeart/2005/8/layout/vList2"/>
    <dgm:cxn modelId="{5B01A5C9-DF39-426D-9D3A-7849DD4F5ADF}" type="presParOf" srcId="{D6E5467B-764C-4BDB-B624-03AE650B0333}" destId="{07E34E56-2AD7-4EB1-884F-3762FE8D9B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CB832-4A29-4324-B23E-3673752B75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5490F86-E12A-464F-9567-9EFB346D7566}">
      <dgm:prSet/>
      <dgm:spPr/>
      <dgm:t>
        <a:bodyPr/>
        <a:lstStyle/>
        <a:p>
          <a:r>
            <a:rPr lang="en-US"/>
            <a:t>The data model and KPIs provide a comprehensive look into crowdfunding dynamics on Kickstarter, making it possible to anticipate factors associated with successful outcomes.</a:t>
          </a:r>
        </a:p>
      </dgm:t>
    </dgm:pt>
    <dgm:pt modelId="{F73C144E-B879-499B-9AD6-7EDF7D8F52B7}" type="parTrans" cxnId="{EC6EBE13-9775-48BA-B11C-CF2DE1D43638}">
      <dgm:prSet/>
      <dgm:spPr/>
      <dgm:t>
        <a:bodyPr/>
        <a:lstStyle/>
        <a:p>
          <a:endParaRPr lang="en-US"/>
        </a:p>
      </dgm:t>
    </dgm:pt>
    <dgm:pt modelId="{A44593EC-A330-48D3-8812-80A6A3C1DD1C}" type="sibTrans" cxnId="{EC6EBE13-9775-48BA-B11C-CF2DE1D43638}">
      <dgm:prSet/>
      <dgm:spPr/>
      <dgm:t>
        <a:bodyPr/>
        <a:lstStyle/>
        <a:p>
          <a:endParaRPr lang="en-US"/>
        </a:p>
      </dgm:t>
    </dgm:pt>
    <dgm:pt modelId="{3329FE2F-ED76-4CEF-ABAE-5520EEF25F26}">
      <dgm:prSet/>
      <dgm:spPr/>
      <dgm:t>
        <a:bodyPr/>
        <a:lstStyle/>
        <a:p>
          <a:r>
            <a:rPr lang="en-US"/>
            <a:t>This analysis supports strategic decision-making for potential project creators, as it outlines ideal goal ranges, popular categories, and optimal timing.</a:t>
          </a:r>
        </a:p>
      </dgm:t>
    </dgm:pt>
    <dgm:pt modelId="{727687E7-47BF-409E-BCDA-C3799EA6E983}" type="parTrans" cxnId="{9F82884A-903C-47D9-AF0E-A6607E9FF6CC}">
      <dgm:prSet/>
      <dgm:spPr/>
      <dgm:t>
        <a:bodyPr/>
        <a:lstStyle/>
        <a:p>
          <a:endParaRPr lang="en-US"/>
        </a:p>
      </dgm:t>
    </dgm:pt>
    <dgm:pt modelId="{08FAD3E9-CFB1-40CD-B1E2-145871D8C344}" type="sibTrans" cxnId="{9F82884A-903C-47D9-AF0E-A6607E9FF6CC}">
      <dgm:prSet/>
      <dgm:spPr/>
      <dgm:t>
        <a:bodyPr/>
        <a:lstStyle/>
        <a:p>
          <a:endParaRPr lang="en-US"/>
        </a:p>
      </dgm:t>
    </dgm:pt>
    <dgm:pt modelId="{B9DD266D-1ABC-4B8E-8440-12F777F4F052}">
      <dgm:prSet/>
      <dgm:spPr/>
      <dgm:t>
        <a:bodyPr/>
        <a:lstStyle/>
        <a:p>
          <a:r>
            <a:rPr lang="en-US"/>
            <a:t>Through these insights, stakeholders can develop targeted strategies, increasing their likelihood of successful project funding and backer engagement.</a:t>
          </a:r>
        </a:p>
      </dgm:t>
    </dgm:pt>
    <dgm:pt modelId="{99F4FC3B-859A-4335-93E6-B72385FD5913}" type="parTrans" cxnId="{6696447B-EF0C-4666-B365-F8D8DF7EA466}">
      <dgm:prSet/>
      <dgm:spPr/>
      <dgm:t>
        <a:bodyPr/>
        <a:lstStyle/>
        <a:p>
          <a:endParaRPr lang="en-US"/>
        </a:p>
      </dgm:t>
    </dgm:pt>
    <dgm:pt modelId="{4BBCCB15-6399-4604-8AEB-A1BD8F2009E3}" type="sibTrans" cxnId="{6696447B-EF0C-4666-B365-F8D8DF7EA466}">
      <dgm:prSet/>
      <dgm:spPr/>
      <dgm:t>
        <a:bodyPr/>
        <a:lstStyle/>
        <a:p>
          <a:endParaRPr lang="en-US"/>
        </a:p>
      </dgm:t>
    </dgm:pt>
    <dgm:pt modelId="{7BDB1560-66DB-435F-B38E-EB499A693571}" type="pres">
      <dgm:prSet presAssocID="{0F2CB832-4A29-4324-B23E-3673752B758E}" presName="root" presStyleCnt="0">
        <dgm:presLayoutVars>
          <dgm:dir/>
          <dgm:resizeHandles val="exact"/>
        </dgm:presLayoutVars>
      </dgm:prSet>
      <dgm:spPr/>
    </dgm:pt>
    <dgm:pt modelId="{E291DB25-9610-4788-AE50-BC5339063ED1}" type="pres">
      <dgm:prSet presAssocID="{C5490F86-E12A-464F-9567-9EFB346D7566}" presName="compNode" presStyleCnt="0"/>
      <dgm:spPr/>
    </dgm:pt>
    <dgm:pt modelId="{07B218FE-6D9F-4D1C-9B21-B91112762B26}" type="pres">
      <dgm:prSet presAssocID="{C5490F86-E12A-464F-9567-9EFB346D7566}" presName="bgRect" presStyleLbl="bgShp" presStyleIdx="0" presStyleCnt="3"/>
      <dgm:spPr/>
    </dgm:pt>
    <dgm:pt modelId="{44306F1B-2208-482D-BCCD-956676666215}" type="pres">
      <dgm:prSet presAssocID="{C5490F86-E12A-464F-9567-9EFB346D75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95BD984-53EC-4C6B-8CFC-E324AEAC1C34}" type="pres">
      <dgm:prSet presAssocID="{C5490F86-E12A-464F-9567-9EFB346D7566}" presName="spaceRect" presStyleCnt="0"/>
      <dgm:spPr/>
    </dgm:pt>
    <dgm:pt modelId="{C0F2415A-4FA0-495C-ACF8-27F60FCB9DCC}" type="pres">
      <dgm:prSet presAssocID="{C5490F86-E12A-464F-9567-9EFB346D7566}" presName="parTx" presStyleLbl="revTx" presStyleIdx="0" presStyleCnt="3">
        <dgm:presLayoutVars>
          <dgm:chMax val="0"/>
          <dgm:chPref val="0"/>
        </dgm:presLayoutVars>
      </dgm:prSet>
      <dgm:spPr/>
    </dgm:pt>
    <dgm:pt modelId="{CEF97DAA-BCA9-423B-8A7E-41952479FFF5}" type="pres">
      <dgm:prSet presAssocID="{A44593EC-A330-48D3-8812-80A6A3C1DD1C}" presName="sibTrans" presStyleCnt="0"/>
      <dgm:spPr/>
    </dgm:pt>
    <dgm:pt modelId="{1DDECC15-5D60-4D0F-AB13-DFF2FE8A0EEF}" type="pres">
      <dgm:prSet presAssocID="{3329FE2F-ED76-4CEF-ABAE-5520EEF25F26}" presName="compNode" presStyleCnt="0"/>
      <dgm:spPr/>
    </dgm:pt>
    <dgm:pt modelId="{2E322BD2-B421-4BC0-82C0-D9CC9FE7F165}" type="pres">
      <dgm:prSet presAssocID="{3329FE2F-ED76-4CEF-ABAE-5520EEF25F26}" presName="bgRect" presStyleLbl="bgShp" presStyleIdx="1" presStyleCnt="3"/>
      <dgm:spPr/>
    </dgm:pt>
    <dgm:pt modelId="{CB5DD858-E2DF-4056-87B7-83FC0C71FC3A}" type="pres">
      <dgm:prSet presAssocID="{3329FE2F-ED76-4CEF-ABAE-5520EEF25F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4D3879A-3E1B-43F0-A691-4B62EA9EF31E}" type="pres">
      <dgm:prSet presAssocID="{3329FE2F-ED76-4CEF-ABAE-5520EEF25F26}" presName="spaceRect" presStyleCnt="0"/>
      <dgm:spPr/>
    </dgm:pt>
    <dgm:pt modelId="{4A2909E8-B5E7-4932-A6B9-D5F1E0EEC8AF}" type="pres">
      <dgm:prSet presAssocID="{3329FE2F-ED76-4CEF-ABAE-5520EEF25F26}" presName="parTx" presStyleLbl="revTx" presStyleIdx="1" presStyleCnt="3">
        <dgm:presLayoutVars>
          <dgm:chMax val="0"/>
          <dgm:chPref val="0"/>
        </dgm:presLayoutVars>
      </dgm:prSet>
      <dgm:spPr/>
    </dgm:pt>
    <dgm:pt modelId="{86F5886B-5B54-4D2E-9851-1CAD055DC07E}" type="pres">
      <dgm:prSet presAssocID="{08FAD3E9-CFB1-40CD-B1E2-145871D8C344}" presName="sibTrans" presStyleCnt="0"/>
      <dgm:spPr/>
    </dgm:pt>
    <dgm:pt modelId="{53C039A1-F221-4FDA-9A13-8F756BB3A14C}" type="pres">
      <dgm:prSet presAssocID="{B9DD266D-1ABC-4B8E-8440-12F777F4F052}" presName="compNode" presStyleCnt="0"/>
      <dgm:spPr/>
    </dgm:pt>
    <dgm:pt modelId="{C5A04485-F26F-4C93-93D2-77CF47111215}" type="pres">
      <dgm:prSet presAssocID="{B9DD266D-1ABC-4B8E-8440-12F777F4F052}" presName="bgRect" presStyleLbl="bgShp" presStyleIdx="2" presStyleCnt="3"/>
      <dgm:spPr/>
    </dgm:pt>
    <dgm:pt modelId="{C628ED1A-24AC-4AA5-9ED9-45F60885BAA5}" type="pres">
      <dgm:prSet presAssocID="{B9DD266D-1ABC-4B8E-8440-12F777F4F0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6BD5AC6-E9F8-4597-A531-AB3FA4F2D5B7}" type="pres">
      <dgm:prSet presAssocID="{B9DD266D-1ABC-4B8E-8440-12F777F4F052}" presName="spaceRect" presStyleCnt="0"/>
      <dgm:spPr/>
    </dgm:pt>
    <dgm:pt modelId="{0F0DCCCB-3C58-4CD2-A6D3-75C17B8B2C06}" type="pres">
      <dgm:prSet presAssocID="{B9DD266D-1ABC-4B8E-8440-12F777F4F0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6EBE13-9775-48BA-B11C-CF2DE1D43638}" srcId="{0F2CB832-4A29-4324-B23E-3673752B758E}" destId="{C5490F86-E12A-464F-9567-9EFB346D7566}" srcOrd="0" destOrd="0" parTransId="{F73C144E-B879-499B-9AD6-7EDF7D8F52B7}" sibTransId="{A44593EC-A330-48D3-8812-80A6A3C1DD1C}"/>
    <dgm:cxn modelId="{9F82884A-903C-47D9-AF0E-A6607E9FF6CC}" srcId="{0F2CB832-4A29-4324-B23E-3673752B758E}" destId="{3329FE2F-ED76-4CEF-ABAE-5520EEF25F26}" srcOrd="1" destOrd="0" parTransId="{727687E7-47BF-409E-BCDA-C3799EA6E983}" sibTransId="{08FAD3E9-CFB1-40CD-B1E2-145871D8C344}"/>
    <dgm:cxn modelId="{6696447B-EF0C-4666-B365-F8D8DF7EA466}" srcId="{0F2CB832-4A29-4324-B23E-3673752B758E}" destId="{B9DD266D-1ABC-4B8E-8440-12F777F4F052}" srcOrd="2" destOrd="0" parTransId="{99F4FC3B-859A-4335-93E6-B72385FD5913}" sibTransId="{4BBCCB15-6399-4604-8AEB-A1BD8F2009E3}"/>
    <dgm:cxn modelId="{A0D13595-4229-4983-916E-B166AD1BCA09}" type="presOf" srcId="{3329FE2F-ED76-4CEF-ABAE-5520EEF25F26}" destId="{4A2909E8-B5E7-4932-A6B9-D5F1E0EEC8AF}" srcOrd="0" destOrd="0" presId="urn:microsoft.com/office/officeart/2018/2/layout/IconVerticalSolidList"/>
    <dgm:cxn modelId="{56063FAC-0D69-46DC-9F1C-3F5700E9EE0B}" type="presOf" srcId="{0F2CB832-4A29-4324-B23E-3673752B758E}" destId="{7BDB1560-66DB-435F-B38E-EB499A693571}" srcOrd="0" destOrd="0" presId="urn:microsoft.com/office/officeart/2018/2/layout/IconVerticalSolidList"/>
    <dgm:cxn modelId="{32D8D1D2-0819-496D-886F-141F7F59E3FB}" type="presOf" srcId="{C5490F86-E12A-464F-9567-9EFB346D7566}" destId="{C0F2415A-4FA0-495C-ACF8-27F60FCB9DCC}" srcOrd="0" destOrd="0" presId="urn:microsoft.com/office/officeart/2018/2/layout/IconVerticalSolidList"/>
    <dgm:cxn modelId="{A1FA5BF6-3EC6-47FE-B01C-18EE69D5BBC1}" type="presOf" srcId="{B9DD266D-1ABC-4B8E-8440-12F777F4F052}" destId="{0F0DCCCB-3C58-4CD2-A6D3-75C17B8B2C06}" srcOrd="0" destOrd="0" presId="urn:microsoft.com/office/officeart/2018/2/layout/IconVerticalSolidList"/>
    <dgm:cxn modelId="{781D2A73-FE52-4464-B0E0-7D598AE183E8}" type="presParOf" srcId="{7BDB1560-66DB-435F-B38E-EB499A693571}" destId="{E291DB25-9610-4788-AE50-BC5339063ED1}" srcOrd="0" destOrd="0" presId="urn:microsoft.com/office/officeart/2018/2/layout/IconVerticalSolidList"/>
    <dgm:cxn modelId="{64EDE162-87AC-474B-9D28-D8D8660D7513}" type="presParOf" srcId="{E291DB25-9610-4788-AE50-BC5339063ED1}" destId="{07B218FE-6D9F-4D1C-9B21-B91112762B26}" srcOrd="0" destOrd="0" presId="urn:microsoft.com/office/officeart/2018/2/layout/IconVerticalSolidList"/>
    <dgm:cxn modelId="{8E55E861-469C-4660-A765-8F3C26BB78DD}" type="presParOf" srcId="{E291DB25-9610-4788-AE50-BC5339063ED1}" destId="{44306F1B-2208-482D-BCCD-956676666215}" srcOrd="1" destOrd="0" presId="urn:microsoft.com/office/officeart/2018/2/layout/IconVerticalSolidList"/>
    <dgm:cxn modelId="{06607061-A14C-4FDF-8AFA-BD0784F82018}" type="presParOf" srcId="{E291DB25-9610-4788-AE50-BC5339063ED1}" destId="{695BD984-53EC-4C6B-8CFC-E324AEAC1C34}" srcOrd="2" destOrd="0" presId="urn:microsoft.com/office/officeart/2018/2/layout/IconVerticalSolidList"/>
    <dgm:cxn modelId="{2FE59448-9F13-4721-A67D-C4FA70AD13E8}" type="presParOf" srcId="{E291DB25-9610-4788-AE50-BC5339063ED1}" destId="{C0F2415A-4FA0-495C-ACF8-27F60FCB9DCC}" srcOrd="3" destOrd="0" presId="urn:microsoft.com/office/officeart/2018/2/layout/IconVerticalSolidList"/>
    <dgm:cxn modelId="{CA1769EE-1168-4AA7-B599-74AF9C0E8F9E}" type="presParOf" srcId="{7BDB1560-66DB-435F-B38E-EB499A693571}" destId="{CEF97DAA-BCA9-423B-8A7E-41952479FFF5}" srcOrd="1" destOrd="0" presId="urn:microsoft.com/office/officeart/2018/2/layout/IconVerticalSolidList"/>
    <dgm:cxn modelId="{A034BA38-FF0B-4AE2-8966-F90C07186FB2}" type="presParOf" srcId="{7BDB1560-66DB-435F-B38E-EB499A693571}" destId="{1DDECC15-5D60-4D0F-AB13-DFF2FE8A0EEF}" srcOrd="2" destOrd="0" presId="urn:microsoft.com/office/officeart/2018/2/layout/IconVerticalSolidList"/>
    <dgm:cxn modelId="{6712A7D8-65F9-4AB8-8CF4-0606A90A9285}" type="presParOf" srcId="{1DDECC15-5D60-4D0F-AB13-DFF2FE8A0EEF}" destId="{2E322BD2-B421-4BC0-82C0-D9CC9FE7F165}" srcOrd="0" destOrd="0" presId="urn:microsoft.com/office/officeart/2018/2/layout/IconVerticalSolidList"/>
    <dgm:cxn modelId="{D25572F8-081E-43D1-984D-3836AB59D685}" type="presParOf" srcId="{1DDECC15-5D60-4D0F-AB13-DFF2FE8A0EEF}" destId="{CB5DD858-E2DF-4056-87B7-83FC0C71FC3A}" srcOrd="1" destOrd="0" presId="urn:microsoft.com/office/officeart/2018/2/layout/IconVerticalSolidList"/>
    <dgm:cxn modelId="{C1D21525-4D2A-4E08-90EA-00E2B2DD2977}" type="presParOf" srcId="{1DDECC15-5D60-4D0F-AB13-DFF2FE8A0EEF}" destId="{74D3879A-3E1B-43F0-A691-4B62EA9EF31E}" srcOrd="2" destOrd="0" presId="urn:microsoft.com/office/officeart/2018/2/layout/IconVerticalSolidList"/>
    <dgm:cxn modelId="{5D048D74-897C-4A1A-A0CE-2F64C8FFC5AB}" type="presParOf" srcId="{1DDECC15-5D60-4D0F-AB13-DFF2FE8A0EEF}" destId="{4A2909E8-B5E7-4932-A6B9-D5F1E0EEC8AF}" srcOrd="3" destOrd="0" presId="urn:microsoft.com/office/officeart/2018/2/layout/IconVerticalSolidList"/>
    <dgm:cxn modelId="{57610C33-10B5-4E29-8A57-5D8597B887D5}" type="presParOf" srcId="{7BDB1560-66DB-435F-B38E-EB499A693571}" destId="{86F5886B-5B54-4D2E-9851-1CAD055DC07E}" srcOrd="3" destOrd="0" presId="urn:microsoft.com/office/officeart/2018/2/layout/IconVerticalSolidList"/>
    <dgm:cxn modelId="{E6F376C5-086F-4AC9-9B62-A61751FD2322}" type="presParOf" srcId="{7BDB1560-66DB-435F-B38E-EB499A693571}" destId="{53C039A1-F221-4FDA-9A13-8F756BB3A14C}" srcOrd="4" destOrd="0" presId="urn:microsoft.com/office/officeart/2018/2/layout/IconVerticalSolidList"/>
    <dgm:cxn modelId="{2DABDC6A-F25D-4CA7-8F46-C9ADED49F26B}" type="presParOf" srcId="{53C039A1-F221-4FDA-9A13-8F756BB3A14C}" destId="{C5A04485-F26F-4C93-93D2-77CF47111215}" srcOrd="0" destOrd="0" presId="urn:microsoft.com/office/officeart/2018/2/layout/IconVerticalSolidList"/>
    <dgm:cxn modelId="{E688A91D-8088-4D65-856B-59955E1E27BE}" type="presParOf" srcId="{53C039A1-F221-4FDA-9A13-8F756BB3A14C}" destId="{C628ED1A-24AC-4AA5-9ED9-45F60885BAA5}" srcOrd="1" destOrd="0" presId="urn:microsoft.com/office/officeart/2018/2/layout/IconVerticalSolidList"/>
    <dgm:cxn modelId="{1C9812F6-D7C8-4B33-959C-083128866F94}" type="presParOf" srcId="{53C039A1-F221-4FDA-9A13-8F756BB3A14C}" destId="{16BD5AC6-E9F8-4597-A531-AB3FA4F2D5B7}" srcOrd="2" destOrd="0" presId="urn:microsoft.com/office/officeart/2018/2/layout/IconVerticalSolidList"/>
    <dgm:cxn modelId="{E250A85B-2BDB-465E-A83F-EB06F769637B}" type="presParOf" srcId="{53C039A1-F221-4FDA-9A13-8F756BB3A14C}" destId="{0F0DCCCB-3C58-4CD2-A6D3-75C17B8B2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2DEB3-561A-46E0-B6CD-9275BCC5E70C}">
      <dsp:nvSpPr>
        <dsp:cNvPr id="0" name=""/>
        <dsp:cNvSpPr/>
      </dsp:nvSpPr>
      <dsp:spPr>
        <a:xfrm>
          <a:off x="0" y="98487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1. It's about so much more then money.</a:t>
          </a:r>
          <a:endParaRPr lang="en-US" sz="2200" kern="1200" dirty="0"/>
        </a:p>
      </dsp:txBody>
      <dsp:txXfrm>
        <a:off x="42663" y="141150"/>
        <a:ext cx="6459873" cy="788627"/>
      </dsp:txXfrm>
    </dsp:sp>
    <dsp:sp modelId="{A3E57336-4973-482F-8B33-BCD0DB6CB07D}">
      <dsp:nvSpPr>
        <dsp:cNvPr id="0" name=""/>
        <dsp:cNvSpPr/>
      </dsp:nvSpPr>
      <dsp:spPr>
        <a:xfrm>
          <a:off x="0" y="1035800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2. A free page dedicated to your business.</a:t>
          </a:r>
          <a:endParaRPr lang="en-US" sz="2200" kern="1200" dirty="0"/>
        </a:p>
      </dsp:txBody>
      <dsp:txXfrm>
        <a:off x="42663" y="1078463"/>
        <a:ext cx="6459873" cy="788627"/>
      </dsp:txXfrm>
    </dsp:sp>
    <dsp:sp modelId="{1A592558-8448-47CF-B2E6-34C5F052BAB7}">
      <dsp:nvSpPr>
        <dsp:cNvPr id="0" name=""/>
        <dsp:cNvSpPr/>
      </dsp:nvSpPr>
      <dsp:spPr>
        <a:xfrm>
          <a:off x="0" y="1973114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3. Investor groups regularly Surf crowd funding platforms Feedback and sense of community.</a:t>
          </a:r>
          <a:endParaRPr lang="en-US" sz="2200" kern="1200" dirty="0"/>
        </a:p>
      </dsp:txBody>
      <dsp:txXfrm>
        <a:off x="42663" y="2015777"/>
        <a:ext cx="6459873" cy="788627"/>
      </dsp:txXfrm>
    </dsp:sp>
    <dsp:sp modelId="{580D99AF-BCFD-423A-9AE4-02E26403D38B}">
      <dsp:nvSpPr>
        <dsp:cNvPr id="0" name=""/>
        <dsp:cNvSpPr/>
      </dsp:nvSpPr>
      <dsp:spPr>
        <a:xfrm>
          <a:off x="0" y="2910427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4. A willing audience interested in you and success.</a:t>
          </a:r>
          <a:endParaRPr lang="en-US" sz="2200" kern="1200" dirty="0"/>
        </a:p>
      </dsp:txBody>
      <dsp:txXfrm>
        <a:off x="42663" y="2953090"/>
        <a:ext cx="6459873" cy="788627"/>
      </dsp:txXfrm>
    </dsp:sp>
    <dsp:sp modelId="{07E34E56-2AD7-4EB1-884F-3762FE8D9BE8}">
      <dsp:nvSpPr>
        <dsp:cNvPr id="0" name=""/>
        <dsp:cNvSpPr/>
      </dsp:nvSpPr>
      <dsp:spPr>
        <a:xfrm>
          <a:off x="0" y="3847741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5. Cheerleaders for your brand.</a:t>
          </a:r>
          <a:endParaRPr lang="en-US" sz="2200" kern="1200" dirty="0"/>
        </a:p>
      </dsp:txBody>
      <dsp:txXfrm>
        <a:off x="42663" y="3890404"/>
        <a:ext cx="6459873" cy="788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218FE-6D9F-4D1C-9B21-B91112762B26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06F1B-2208-482D-BCCD-956676666215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2415A-4FA0-495C-ACF8-27F60FCB9DCC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model and KPIs provide a comprehensive look into crowdfunding dynamics on Kickstarter, making it possible to anticipate factors associated with successful outcomes.</a:t>
          </a:r>
        </a:p>
      </dsp:txBody>
      <dsp:txXfrm>
        <a:off x="1706007" y="631"/>
        <a:ext cx="4035526" cy="1477063"/>
      </dsp:txXfrm>
    </dsp:sp>
    <dsp:sp modelId="{2E322BD2-B421-4BC0-82C0-D9CC9FE7F165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DD858-E2DF-4056-87B7-83FC0C71FC3A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909E8-B5E7-4932-A6B9-D5F1E0EEC8AF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analysis supports strategic decision-making for potential project creators, as it outlines ideal goal ranges, popular categories, and optimal timing.</a:t>
          </a:r>
        </a:p>
      </dsp:txBody>
      <dsp:txXfrm>
        <a:off x="1706007" y="1846959"/>
        <a:ext cx="4035526" cy="1477063"/>
      </dsp:txXfrm>
    </dsp:sp>
    <dsp:sp modelId="{C5A04485-F26F-4C93-93D2-77CF47111215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8ED1A-24AC-4AA5-9ED9-45F60885BAA5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DCCCB-3C58-4CD2-A6D3-75C17B8B2C06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Through these insights, stakeholders can develop targeted strategies, increasing their likelihood of successful project funding and backer engagement.</a:t>
          </a:r>
        </a:p>
      </dsp:txBody>
      <dsp:txXfrm>
        <a:off x="1706007" y="3693288"/>
        <a:ext cx="4035526" cy="147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8F96A-E8D6-410D-906D-11D93B79328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53EF-E33A-45C9-AC9B-A9EC2A081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9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53EF-E33A-45C9-AC9B-A9EC2A0812F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5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945478-7968-A90D-3F95-D6EA305C2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203" y="778936"/>
            <a:ext cx="8394796" cy="1913465"/>
          </a:xfrm>
        </p:spPr>
        <p:txBody>
          <a:bodyPr>
            <a:normAutofit/>
          </a:bodyPr>
          <a:lstStyle/>
          <a:p>
            <a:pPr algn="l"/>
            <a:r>
              <a:rPr lang="en-IN" sz="8500" b="1" dirty="0">
                <a:solidFill>
                  <a:schemeClr val="accent5"/>
                </a:solidFill>
                <a:latin typeface="ITC Bookman Std" panose="02050604050505090204"/>
              </a:rPr>
              <a:t>Crowdfunding</a:t>
            </a:r>
            <a:endParaRPr lang="en-IN" sz="8500" dirty="0">
              <a:solidFill>
                <a:schemeClr val="accent5"/>
              </a:solidFill>
              <a:latin typeface="ITC Bookman Std" panose="02050604050505090204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FE3F140-5152-1E8E-65EE-FB56BDA6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203" y="2573868"/>
            <a:ext cx="2421467" cy="550332"/>
          </a:xfrm>
        </p:spPr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ITC Bookman Std" panose="02050604050505090204"/>
              </a:rPr>
              <a:t>Kickstarter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0B4705-E8C5-0EA1-76D7-D94728DE8139}"/>
              </a:ext>
            </a:extLst>
          </p:cNvPr>
          <p:cNvSpPr txBox="1"/>
          <p:nvPr/>
        </p:nvSpPr>
        <p:spPr>
          <a:xfrm>
            <a:off x="6096000" y="4089624"/>
            <a:ext cx="471786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Presented By Group 2</a:t>
            </a:r>
            <a:endParaRPr lang="en-IN" sz="3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A84C3-76B7-D244-F968-1D94701DBBD4}"/>
              </a:ext>
            </a:extLst>
          </p:cNvPr>
          <p:cNvSpPr txBox="1"/>
          <p:nvPr/>
        </p:nvSpPr>
        <p:spPr>
          <a:xfrm>
            <a:off x="5845629" y="5071757"/>
            <a:ext cx="2769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Allam Sampath Kumar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Sumaiya Ummer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Nithin Reddy Lenkala</a:t>
            </a:r>
            <a:endParaRPr lang="en-IN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399DA-862A-DA18-78CD-F708340B74C0}"/>
              </a:ext>
            </a:extLst>
          </p:cNvPr>
          <p:cNvSpPr txBox="1"/>
          <p:nvPr/>
        </p:nvSpPr>
        <p:spPr>
          <a:xfrm>
            <a:off x="9114971" y="5071757"/>
            <a:ext cx="2848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Ankit Kumar Sahu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Rohit Kunjilal Gupta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Shrutika Thorat</a:t>
            </a:r>
          </a:p>
        </p:txBody>
      </p:sp>
    </p:spTree>
    <p:extLst>
      <p:ext uri="{BB962C8B-B14F-4D97-AF65-F5344CB8AC3E}">
        <p14:creationId xmlns:p14="http://schemas.microsoft.com/office/powerpoint/2010/main" val="123510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en sitting at a table with laptops&#10;&#10;Description automatically generated">
            <a:extLst>
              <a:ext uri="{FF2B5EF4-FFF2-40B4-BE49-F238E27FC236}">
                <a16:creationId xmlns:a16="http://schemas.microsoft.com/office/drawing/2014/main" id="{2D542A24-4C9C-66D1-FBD2-F5EA236C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9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14ED-B19A-93A4-6026-64F2D394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59610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5"/>
                </a:solidFill>
                <a:latin typeface="ITC Bookman Std" panose="02050604050505090204"/>
              </a:rPr>
              <a:t>Crowdfunding</a:t>
            </a:r>
          </a:p>
        </p:txBody>
      </p:sp>
      <p:pic>
        <p:nvPicPr>
          <p:cNvPr id="5" name="Picture 4" descr="Hands holding money around a tablet&#10;&#10;Description automatically generated">
            <a:extLst>
              <a:ext uri="{FF2B5EF4-FFF2-40B4-BE49-F238E27FC236}">
                <a16:creationId xmlns:a16="http://schemas.microsoft.com/office/drawing/2014/main" id="{CA7DCD67-FC6B-33C8-BCBC-DD9DF7CA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46" r="636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1C9A-60CA-6E7B-8B6C-3115D4AF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1888067"/>
            <a:ext cx="6593075" cy="4335752"/>
          </a:xfrm>
        </p:spPr>
        <p:txBody>
          <a:bodyPr>
            <a:normAutofit/>
          </a:bodyPr>
          <a:lstStyle/>
          <a:p>
            <a:r>
              <a:rPr lang="en-US" sz="2000" dirty="0"/>
              <a:t>CROWDFUNDING IS THE PRACTICE OF FUNDING A PROJECT, BUSINESS, OR CAUSE BY COLLECTING SMALL AMOUNTS OF MONEY FROM A LARGE NUMBER OF PEOPLE, TYPICALLY VIA THE INTERNET. </a:t>
            </a:r>
          </a:p>
          <a:p>
            <a:endParaRPr lang="en-US" sz="2000" dirty="0"/>
          </a:p>
          <a:p>
            <a:r>
              <a:rPr lang="en-US" sz="2000" dirty="0"/>
              <a:t>IT ALLOWS INDIVIDUALS, ORGANIZATIONS, OR STARTUPS TO RAISE FUNDS FROM A DIVERSE RANGE OF PEOPLE, BYPASSING TRADITIONAL FUNDING SOURCES LIKE BANKS, INVESTORS, OR VENTURE CAPITALISTS.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0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78B73-F144-CC4D-79A5-6F399163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7" y="814124"/>
            <a:ext cx="3885734" cy="499533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sz="4000" b="1" kern="100" dirty="0">
                <a:solidFill>
                  <a:schemeClr val="accent5"/>
                </a:solidFill>
                <a:effectLst/>
                <a:latin typeface="ITC Bookman Std" panose="02050604050505090204"/>
                <a:ea typeface="Franklin Gothic Book" panose="020B0503020102020204" pitchFamily="34" charset="0"/>
                <a:cs typeface="Franklin Gothic Book" panose="020B0503020102020204" pitchFamily="34" charset="0"/>
              </a:rPr>
              <a:t>Crowdfunding BENEFITS</a:t>
            </a:r>
            <a:endParaRPr lang="en-IN" sz="4000" b="1" dirty="0">
              <a:solidFill>
                <a:schemeClr val="accent5"/>
              </a:solidFill>
              <a:latin typeface="ITC Bookman Std" panose="02050604050505090204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04FCD07-D555-53D3-CABF-197419D7B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13374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2011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6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F375EE0A-4C98-5975-9E86-A421BA84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91" t="8809" b="334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7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29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09ECEE-5417-C0FE-F993-C66926D6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Excel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ITC Bookman Std" panose="02050604050505090204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86654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FD609B-3364-A8A1-415A-49BAC7AE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183" y="672964"/>
            <a:ext cx="3519950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  <a:latin typeface="ITC Bookman Std" panose="02050604050505090204"/>
              </a:rPr>
              <a:t>Power BI Dashboard</a:t>
            </a:r>
          </a:p>
        </p:txBody>
      </p:sp>
      <p:pic>
        <p:nvPicPr>
          <p:cNvPr id="6" name="Picture 5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1F2DB13F-04E3-9710-1212-9BFCC5E7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9" y="960074"/>
            <a:ext cx="8362245" cy="516132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19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1B4DA-D97F-E330-5C62-EBA22DDF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1425308"/>
            <a:ext cx="4352374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>
                <a:solidFill>
                  <a:schemeClr val="accent5"/>
                </a:solidFill>
                <a:latin typeface="ITC Bookman Std" panose="02050604050505090204"/>
              </a:rPr>
              <a:t>Tableau Dashboard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978EECC-7188-81DE-0A19-42BACE49C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11760"/>
            <a:ext cx="6447322" cy="32197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3C8D65C-176F-F1D4-96F0-16A08FBA8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1" y="3522110"/>
            <a:ext cx="6447322" cy="321976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10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4149D-3650-C6CD-9288-85EE2251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44" y="1731777"/>
            <a:ext cx="4529422" cy="14223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ITC Bookman Std" panose="02050604050505090204"/>
              </a:rPr>
              <a:t>SQL Queries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83ABEA8-C940-4E63-9425-2636E3E96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4E1F0CE-2445-403C-A97B-5F9410D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30BEC-23C3-4943-BF3E-1489DF19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E21198-6B2F-44DD-8ED1-08DBFDAC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33853C-FCDB-4072-A38A-F528AAFB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F60640-56C1-4C2D-957C-A789DDD0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BC8BAD-82DB-43C8-93D0-4CC4E2E95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FCEA8D-83B8-4970-9BC8-EDA33C5EB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345168-CE91-4C7A-BA9B-2AFCC817B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C9779D-5807-497E-BDDA-12ECD503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B09AA2-4E46-45A7-88C3-B77EBA9C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ED08BD-C105-46BF-B6B0-9F80A5B3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4D9F2C-627F-4C7A-B40A-78BCA3BC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48C129-86EE-4990-94FD-5931AD91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B33CEB-3A03-483A-8E91-8E1943D84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00F4D10-7D5F-4765-A1AE-2F8CB7A39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E66C8F-A0F6-46E9-B972-C7D4A8FF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614F2D-DA48-4D64-8BFE-4117C2E1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83623-F07F-4A93-999E-67D5E4862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81F61E-B3F1-4730-A58B-C55D10BC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2BF85AD-1922-4E38-87C6-287DC943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323152-1BCA-4B09-BF43-597B5ABF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6FA10F-4820-4210-BD18-A541FFD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83EE3B-D583-44FD-8551-97D34E80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E834B5-319F-4E49-B39F-751A8792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845535-477D-4E7B-B4F8-2CE3E5AF7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7747927-13DA-4A4F-87AA-86E8D3D29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99985-4FD6-485D-9006-4708F48C5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F1CB23D-807B-454C-B639-82CE0670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3295B9-732A-4D6D-91F1-03B91EB4F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BB9D0F5-242C-4D55-93CB-9A32D2FC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9AD0A8-54D7-406A-81E4-B0B4257DA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4846DC-ACE3-449F-8465-4385A9CE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768A72-A55A-4170-BD6F-F5E044A4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7196028-3C6E-4164-9319-995F2D2C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037486-DA11-4DB7-A63F-7B3F5331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50956A-3D95-44EA-BB7D-340891BBC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8EA563-057B-4962-BD55-A9B16A3D0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DEBB62-6CF4-4666-BBC6-45BE4E6F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E7B7F07-D687-4AA4-9EC8-6D12373A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D3C7D5A-9C54-4EAD-B5AC-9EA3C62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D845C49-1615-49DC-9137-9BB1FD331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5A45E8-D654-4F65-ADFA-C534AA86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E5F5EA-83DF-432D-B01C-EE510FBB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B43556-FBEB-4AFE-ABE6-C5DDB6F1D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EDFA0A-B41D-474D-9560-852C0B0C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C1FE481-1269-41D6-898E-7F3BCA9F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BB1618C-0A00-47BD-B77A-F72DFAC6D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FF1B51-61EA-4306-B86A-2CEB48F1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DF9854-1522-4F7F-8477-0F838601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78EA2C-1DB6-493B-8DBB-5D11A9D07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19DC58-4A07-4F18-82F5-851C513C5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9A2687-5092-4705-B775-C09E61CF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0A8E5C5-1A42-46BE-90D6-E2AFB292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CAECC0B-1C7F-4349-9BC6-66A68F91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7D50278-8916-4102-8C76-2EA2E1CC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3209FF-E334-4CCE-86D6-B17F3C85B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6853839-0FD3-4E16-AE08-1698F5B71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8790F0-552C-41DD-AE6C-257B378A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7F97A08-46BA-4ACC-873F-27DF9CD9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0347AC-CBEE-4D99-93E2-8B060D6C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0445D16-8C32-44AD-B8E2-B5716A3B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E454F76-C337-406E-9892-CE67FCA73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5DF4D40-BED2-4EE1-97FC-8456FD24E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BD62B4-CD5B-4B82-9C4D-4B7C517A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B09B44-3747-41F4-AF15-849F94BD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7B87D5F-111A-458C-AF49-5B168BED4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98E8FA5-EF63-49AF-B78B-50D036473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22AB1B-D532-46BC-B1F8-E0E8BE80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0F7F324-7A69-4D1E-A4B4-F8BE4CFD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6EED720-808A-4918-A4E5-43475B20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6C9635-DF11-42EF-B7D0-F4B04218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4375B25-5409-44CC-A33D-AC60D8DD0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CA0C31-A1A1-4BE5-BF95-7AE8ECF8E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4BE7C7-D6AC-4F1C-BD18-9DABDB3C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2D9C4C0-AE48-4A10-887A-6228903F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7D20CE6-88F8-4E3E-87A4-717246F8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539F24A-EF5C-4195-B834-1BEAAEAC2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08B35F9-6E28-4A86-B329-B0AEC19F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B420921-5C06-44E1-938C-02BCE255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0DE2DB-6FAF-4ECD-943E-D556B7DF3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40B32F-C79C-C70E-9CA3-874F86F85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796" y="1616733"/>
            <a:ext cx="4691871" cy="233420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B8A73ED-B2B6-DBCC-8404-9FB02B461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381" y="4123994"/>
            <a:ext cx="3925710" cy="254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1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C27C24-919D-6487-DE43-35CA790B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531278"/>
            <a:ext cx="3557441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cap="all" dirty="0">
                <a:solidFill>
                  <a:schemeClr val="accent5"/>
                </a:solidFill>
                <a:latin typeface="ITC Bookman Std" panose="02050604050505090204"/>
              </a:rPr>
              <a:t>CONCLUSION</a:t>
            </a:r>
            <a:endParaRPr lang="en-US" sz="4800" cap="all" dirty="0">
              <a:solidFill>
                <a:schemeClr val="accent5"/>
              </a:solidFill>
              <a:latin typeface="ITC Bookman Std" panose="02050604050505090204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A5AFE441-C4EA-18F2-C196-8DF60A8ED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30269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947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4680E-1241-05EB-80B6-389788DA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800" b="1" cap="all" dirty="0">
                <a:solidFill>
                  <a:schemeClr val="accent5"/>
                </a:solidFill>
                <a:latin typeface="ITC Bookman Std" panose="02050604050505090204"/>
              </a:rPr>
              <a:t>ACKNOWLEDGEMENT</a:t>
            </a:r>
            <a:endParaRPr lang="en-US" sz="4800" cap="all" dirty="0">
              <a:solidFill>
                <a:schemeClr val="accent5"/>
              </a:solidFill>
              <a:latin typeface="ITC Bookman Std" panose="0205060405050509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8A99C-07B4-3515-B946-CC666687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2" y="2142067"/>
            <a:ext cx="6282266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ITC Bookman Std" panose="02050604050505090204"/>
                <a:sym typeface="+mn-ea"/>
              </a:rPr>
              <a:t>The successful completion of any task would be    incomplete without mentioning all those people who made it possible, the constant encouragement, crowns the efforts with success.</a:t>
            </a:r>
            <a:r>
              <a:rPr lang="en-US" altLang="en-US" dirty="0">
                <a:latin typeface="ITC Bookman Std" panose="02050604050505090204"/>
                <a:sym typeface="+mn-ea"/>
              </a:rPr>
              <a:t> </a:t>
            </a:r>
            <a:r>
              <a:rPr lang="en-US" dirty="0">
                <a:latin typeface="ITC Bookman Std" panose="02050604050505090204"/>
                <a:sym typeface="+mn-ea"/>
              </a:rPr>
              <a:t>I wish my sincere gratitude to our project </a:t>
            </a:r>
            <a:r>
              <a:rPr lang="en-US" altLang="en-US" dirty="0">
                <a:latin typeface="ITC Bookman Std" panose="02050604050505090204"/>
                <a:sym typeface="+mn-ea"/>
              </a:rPr>
              <a:t>mentor</a:t>
            </a:r>
            <a:r>
              <a:rPr lang="en-US" dirty="0">
                <a:latin typeface="ITC Bookman Std" panose="02050604050505090204"/>
                <a:sym typeface="+mn-ea"/>
              </a:rPr>
              <a:t>  for providing guidance throughout the </a:t>
            </a:r>
            <a:r>
              <a:rPr lang="en-US" altLang="en-US" dirty="0">
                <a:latin typeface="ITC Bookman Std" panose="02050604050505090204"/>
                <a:sym typeface="+mn-ea"/>
              </a:rPr>
              <a:t>Project</a:t>
            </a:r>
            <a:r>
              <a:rPr lang="en-US" dirty="0">
                <a:latin typeface="ITC Bookman Std" panose="02050604050505090204"/>
                <a:sym typeface="+mn-ea"/>
              </a:rPr>
              <a:t>.</a:t>
            </a:r>
            <a:r>
              <a:rPr lang="en-US" altLang="en-US" dirty="0">
                <a:latin typeface="ITC Bookman Std" panose="02050604050505090204"/>
                <a:sym typeface="+mn-ea"/>
              </a:rPr>
              <a:t> </a:t>
            </a:r>
            <a:r>
              <a:rPr lang="en-US" dirty="0">
                <a:latin typeface="ITC Bookman Std" panose="02050604050505090204"/>
                <a:sym typeface="+mn-ea"/>
              </a:rPr>
              <a:t>I am indebted to my well-wishers and friends who encouraged me in successful completion of the project.</a:t>
            </a:r>
            <a:endParaRPr lang="en-US" dirty="0">
              <a:latin typeface="ITC Bookman Std" panose="02050604050505090204"/>
            </a:endParaRP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7" name="Graphic 6" descr="Crown">
            <a:extLst>
              <a:ext uri="{FF2B5EF4-FFF2-40B4-BE49-F238E27FC236}">
                <a16:creationId xmlns:a16="http://schemas.microsoft.com/office/drawing/2014/main" id="{550B388F-3A6F-6DFE-0F19-14ED8E6A4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645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{927CA47F-184B-4B22-BD5B-6F90705073CB}tf03457452</Template>
  <TotalTime>212</TotalTime>
  <Words>286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ITC Bookman Std</vt:lpstr>
      <vt:lpstr>Celestial</vt:lpstr>
      <vt:lpstr>Crowdfunding</vt:lpstr>
      <vt:lpstr>Crowdfunding</vt:lpstr>
      <vt:lpstr>Crowdfunding BENEFITS</vt:lpstr>
      <vt:lpstr>Excel Dashboard</vt:lpstr>
      <vt:lpstr>Power BI Dashboard</vt:lpstr>
      <vt:lpstr>Tableau Dashboard</vt:lpstr>
      <vt:lpstr>SQL Queries</vt:lpstr>
      <vt:lpstr>CONCLUSION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Sahu</dc:creator>
  <cp:lastModifiedBy>Ankit Sahu</cp:lastModifiedBy>
  <cp:revision>3</cp:revision>
  <dcterms:created xsi:type="dcterms:W3CDTF">2024-11-11T13:45:01Z</dcterms:created>
  <dcterms:modified xsi:type="dcterms:W3CDTF">2024-11-12T05:25:23Z</dcterms:modified>
</cp:coreProperties>
</file>