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402744-CBFD-46E2-AFF8-D6FFC165E4EF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4CDF402-092F-47B6-A3CC-66FA82771152}">
      <dgm:prSet/>
      <dgm:spPr/>
      <dgm:t>
        <a:bodyPr/>
        <a:lstStyle/>
        <a:p>
          <a:r>
            <a:rPr lang="en-US" b="0" i="0" dirty="0"/>
            <a:t>Olist is a Brazilian e-commerce company that provides solutions for online sales and e-commerce services. </a:t>
          </a:r>
          <a:endParaRPr lang="en-US" dirty="0"/>
        </a:p>
      </dgm:t>
    </dgm:pt>
    <dgm:pt modelId="{786E122A-AC31-4CD9-B57C-47BA8EC084ED}" type="parTrans" cxnId="{20B7ACF6-3B2E-4883-B027-D381748D7B65}">
      <dgm:prSet/>
      <dgm:spPr/>
      <dgm:t>
        <a:bodyPr/>
        <a:lstStyle/>
        <a:p>
          <a:endParaRPr lang="en-US"/>
        </a:p>
      </dgm:t>
    </dgm:pt>
    <dgm:pt modelId="{C93CF613-6945-4545-A80B-C83185FDC78C}" type="sibTrans" cxnId="{20B7ACF6-3B2E-4883-B027-D381748D7B65}">
      <dgm:prSet/>
      <dgm:spPr/>
      <dgm:t>
        <a:bodyPr/>
        <a:lstStyle/>
        <a:p>
          <a:endParaRPr lang="en-US"/>
        </a:p>
      </dgm:t>
    </dgm:pt>
    <dgm:pt modelId="{0F20D292-B1A3-4BE6-AD87-EBCB6AF43818}">
      <dgm:prSet/>
      <dgm:spPr/>
      <dgm:t>
        <a:bodyPr/>
        <a:lstStyle/>
        <a:p>
          <a:r>
            <a:rPr lang="en-US" b="0" i="0"/>
            <a:t>It offers a variety of technologies, tools, and connectors to help streamline and speed online business processes</a:t>
          </a:r>
          <a:endParaRPr lang="en-US"/>
        </a:p>
      </dgm:t>
    </dgm:pt>
    <dgm:pt modelId="{A4ECB280-9DEB-4CFC-BB01-A1D4BEC8D3BA}" type="parTrans" cxnId="{022A8478-311E-4D6F-98E3-9AACDFF19CF6}">
      <dgm:prSet/>
      <dgm:spPr/>
      <dgm:t>
        <a:bodyPr/>
        <a:lstStyle/>
        <a:p>
          <a:endParaRPr lang="en-US"/>
        </a:p>
      </dgm:t>
    </dgm:pt>
    <dgm:pt modelId="{95572F95-C257-43AA-9561-C82C1F61B920}" type="sibTrans" cxnId="{022A8478-311E-4D6F-98E3-9AACDFF19CF6}">
      <dgm:prSet/>
      <dgm:spPr/>
      <dgm:t>
        <a:bodyPr/>
        <a:lstStyle/>
        <a:p>
          <a:endParaRPr lang="en-US"/>
        </a:p>
      </dgm:t>
    </dgm:pt>
    <dgm:pt modelId="{7EADE4A5-6851-4D99-99C0-B2A35485117A}">
      <dgm:prSet/>
      <dgm:spPr/>
      <dgm:t>
        <a:bodyPr/>
        <a:lstStyle/>
        <a:p>
          <a:r>
            <a:rPr lang="en-US" b="0" i="0"/>
            <a:t>Finally, provide remedies to the challenges and a benefit evaluation. </a:t>
          </a:r>
          <a:endParaRPr lang="en-US"/>
        </a:p>
      </dgm:t>
    </dgm:pt>
    <dgm:pt modelId="{D625943F-A57D-4B5F-A9D4-F13A8DADF870}" type="parTrans" cxnId="{9ABC9BB9-EB20-49F1-AB7F-F30B651B879D}">
      <dgm:prSet/>
      <dgm:spPr/>
      <dgm:t>
        <a:bodyPr/>
        <a:lstStyle/>
        <a:p>
          <a:endParaRPr lang="en-US"/>
        </a:p>
      </dgm:t>
    </dgm:pt>
    <dgm:pt modelId="{27EA890B-F355-4E5E-A39D-3F07DD92BDB5}" type="sibTrans" cxnId="{9ABC9BB9-EB20-49F1-AB7F-F30B651B879D}">
      <dgm:prSet/>
      <dgm:spPr/>
      <dgm:t>
        <a:bodyPr/>
        <a:lstStyle/>
        <a:p>
          <a:endParaRPr lang="en-US"/>
        </a:p>
      </dgm:t>
    </dgm:pt>
    <dgm:pt modelId="{CDA3D1CF-D43E-4AA9-BB72-7713B1C3011E}" type="pres">
      <dgm:prSet presAssocID="{0C402744-CBFD-46E2-AFF8-D6FFC165E4EF}" presName="outerComposite" presStyleCnt="0">
        <dgm:presLayoutVars>
          <dgm:chMax val="5"/>
          <dgm:dir/>
          <dgm:resizeHandles val="exact"/>
        </dgm:presLayoutVars>
      </dgm:prSet>
      <dgm:spPr/>
    </dgm:pt>
    <dgm:pt modelId="{9BF35554-B227-4D79-924B-A6FDB45D5FBC}" type="pres">
      <dgm:prSet presAssocID="{0C402744-CBFD-46E2-AFF8-D6FFC165E4EF}" presName="dummyMaxCanvas" presStyleCnt="0">
        <dgm:presLayoutVars/>
      </dgm:prSet>
      <dgm:spPr/>
    </dgm:pt>
    <dgm:pt modelId="{F2C6874D-F19C-48B9-BBF0-717DE4CA67D3}" type="pres">
      <dgm:prSet presAssocID="{0C402744-CBFD-46E2-AFF8-D6FFC165E4EF}" presName="ThreeNodes_1" presStyleLbl="node1" presStyleIdx="0" presStyleCnt="3">
        <dgm:presLayoutVars>
          <dgm:bulletEnabled val="1"/>
        </dgm:presLayoutVars>
      </dgm:prSet>
      <dgm:spPr/>
    </dgm:pt>
    <dgm:pt modelId="{D844A6F1-E197-4C9A-8090-4419AD8C7A79}" type="pres">
      <dgm:prSet presAssocID="{0C402744-CBFD-46E2-AFF8-D6FFC165E4EF}" presName="ThreeNodes_2" presStyleLbl="node1" presStyleIdx="1" presStyleCnt="3">
        <dgm:presLayoutVars>
          <dgm:bulletEnabled val="1"/>
        </dgm:presLayoutVars>
      </dgm:prSet>
      <dgm:spPr/>
    </dgm:pt>
    <dgm:pt modelId="{8D640667-6624-4DA0-BD8B-70D3EA611218}" type="pres">
      <dgm:prSet presAssocID="{0C402744-CBFD-46E2-AFF8-D6FFC165E4EF}" presName="ThreeNodes_3" presStyleLbl="node1" presStyleIdx="2" presStyleCnt="3">
        <dgm:presLayoutVars>
          <dgm:bulletEnabled val="1"/>
        </dgm:presLayoutVars>
      </dgm:prSet>
      <dgm:spPr/>
    </dgm:pt>
    <dgm:pt modelId="{4171D5DA-D797-4E85-847A-1A04AEA618D1}" type="pres">
      <dgm:prSet presAssocID="{0C402744-CBFD-46E2-AFF8-D6FFC165E4EF}" presName="ThreeConn_1-2" presStyleLbl="fgAccFollowNode1" presStyleIdx="0" presStyleCnt="2">
        <dgm:presLayoutVars>
          <dgm:bulletEnabled val="1"/>
        </dgm:presLayoutVars>
      </dgm:prSet>
      <dgm:spPr/>
    </dgm:pt>
    <dgm:pt modelId="{F2EC89A8-016C-4404-98EC-6705C1C3F70D}" type="pres">
      <dgm:prSet presAssocID="{0C402744-CBFD-46E2-AFF8-D6FFC165E4EF}" presName="ThreeConn_2-3" presStyleLbl="fgAccFollowNode1" presStyleIdx="1" presStyleCnt="2">
        <dgm:presLayoutVars>
          <dgm:bulletEnabled val="1"/>
        </dgm:presLayoutVars>
      </dgm:prSet>
      <dgm:spPr/>
    </dgm:pt>
    <dgm:pt modelId="{FED627F8-AAE5-46A6-B8D2-14171C727C97}" type="pres">
      <dgm:prSet presAssocID="{0C402744-CBFD-46E2-AFF8-D6FFC165E4EF}" presName="ThreeNodes_1_text" presStyleLbl="node1" presStyleIdx="2" presStyleCnt="3">
        <dgm:presLayoutVars>
          <dgm:bulletEnabled val="1"/>
        </dgm:presLayoutVars>
      </dgm:prSet>
      <dgm:spPr/>
    </dgm:pt>
    <dgm:pt modelId="{F3451027-895E-430C-98DE-7257FB0992FB}" type="pres">
      <dgm:prSet presAssocID="{0C402744-CBFD-46E2-AFF8-D6FFC165E4EF}" presName="ThreeNodes_2_text" presStyleLbl="node1" presStyleIdx="2" presStyleCnt="3">
        <dgm:presLayoutVars>
          <dgm:bulletEnabled val="1"/>
        </dgm:presLayoutVars>
      </dgm:prSet>
      <dgm:spPr/>
    </dgm:pt>
    <dgm:pt modelId="{A779D6E0-D957-4ED8-AFBF-5365613F028C}" type="pres">
      <dgm:prSet presAssocID="{0C402744-CBFD-46E2-AFF8-D6FFC165E4EF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7796800-87B6-44BD-A64A-12E78D7F7612}" type="presOf" srcId="{0F20D292-B1A3-4BE6-AD87-EBCB6AF43818}" destId="{F3451027-895E-430C-98DE-7257FB0992FB}" srcOrd="1" destOrd="0" presId="urn:microsoft.com/office/officeart/2005/8/layout/vProcess5"/>
    <dgm:cxn modelId="{6F9F0F11-4901-43C2-8294-DC31DE8778C4}" type="presOf" srcId="{0C402744-CBFD-46E2-AFF8-D6FFC165E4EF}" destId="{CDA3D1CF-D43E-4AA9-BB72-7713B1C3011E}" srcOrd="0" destOrd="0" presId="urn:microsoft.com/office/officeart/2005/8/layout/vProcess5"/>
    <dgm:cxn modelId="{46256A1C-63E8-4D0E-8987-75792A9ECD9C}" type="presOf" srcId="{0F20D292-B1A3-4BE6-AD87-EBCB6AF43818}" destId="{D844A6F1-E197-4C9A-8090-4419AD8C7A79}" srcOrd="0" destOrd="0" presId="urn:microsoft.com/office/officeart/2005/8/layout/vProcess5"/>
    <dgm:cxn modelId="{E760BB26-1E4A-4436-8AAE-58CE171B1DFF}" type="presOf" srcId="{B4CDF402-092F-47B6-A3CC-66FA82771152}" destId="{F2C6874D-F19C-48B9-BBF0-717DE4CA67D3}" srcOrd="0" destOrd="0" presId="urn:microsoft.com/office/officeart/2005/8/layout/vProcess5"/>
    <dgm:cxn modelId="{226C835B-FA0E-45E2-AC5D-B0C8305835C7}" type="presOf" srcId="{7EADE4A5-6851-4D99-99C0-B2A35485117A}" destId="{A779D6E0-D957-4ED8-AFBF-5365613F028C}" srcOrd="1" destOrd="0" presId="urn:microsoft.com/office/officeart/2005/8/layout/vProcess5"/>
    <dgm:cxn modelId="{022A8478-311E-4D6F-98E3-9AACDFF19CF6}" srcId="{0C402744-CBFD-46E2-AFF8-D6FFC165E4EF}" destId="{0F20D292-B1A3-4BE6-AD87-EBCB6AF43818}" srcOrd="1" destOrd="0" parTransId="{A4ECB280-9DEB-4CFC-BB01-A1D4BEC8D3BA}" sibTransId="{95572F95-C257-43AA-9561-C82C1F61B920}"/>
    <dgm:cxn modelId="{8029088F-E3B9-4D20-8A48-93C7C483692A}" type="presOf" srcId="{7EADE4A5-6851-4D99-99C0-B2A35485117A}" destId="{8D640667-6624-4DA0-BD8B-70D3EA611218}" srcOrd="0" destOrd="0" presId="urn:microsoft.com/office/officeart/2005/8/layout/vProcess5"/>
    <dgm:cxn modelId="{B253C699-3FCF-4B83-8EE3-10854AF09C42}" type="presOf" srcId="{95572F95-C257-43AA-9561-C82C1F61B920}" destId="{F2EC89A8-016C-4404-98EC-6705C1C3F70D}" srcOrd="0" destOrd="0" presId="urn:microsoft.com/office/officeart/2005/8/layout/vProcess5"/>
    <dgm:cxn modelId="{9ABC9BB9-EB20-49F1-AB7F-F30B651B879D}" srcId="{0C402744-CBFD-46E2-AFF8-D6FFC165E4EF}" destId="{7EADE4A5-6851-4D99-99C0-B2A35485117A}" srcOrd="2" destOrd="0" parTransId="{D625943F-A57D-4B5F-A9D4-F13A8DADF870}" sibTransId="{27EA890B-F355-4E5E-A39D-3F07DD92BDB5}"/>
    <dgm:cxn modelId="{40D0E2C4-982D-40E9-9D0A-2509F2E8DF9A}" type="presOf" srcId="{C93CF613-6945-4545-A80B-C83185FDC78C}" destId="{4171D5DA-D797-4E85-847A-1A04AEA618D1}" srcOrd="0" destOrd="0" presId="urn:microsoft.com/office/officeart/2005/8/layout/vProcess5"/>
    <dgm:cxn modelId="{62D13DEC-21B6-4E96-BAC9-8A32364742E7}" type="presOf" srcId="{B4CDF402-092F-47B6-A3CC-66FA82771152}" destId="{FED627F8-AAE5-46A6-B8D2-14171C727C97}" srcOrd="1" destOrd="0" presId="urn:microsoft.com/office/officeart/2005/8/layout/vProcess5"/>
    <dgm:cxn modelId="{20B7ACF6-3B2E-4883-B027-D381748D7B65}" srcId="{0C402744-CBFD-46E2-AFF8-D6FFC165E4EF}" destId="{B4CDF402-092F-47B6-A3CC-66FA82771152}" srcOrd="0" destOrd="0" parTransId="{786E122A-AC31-4CD9-B57C-47BA8EC084ED}" sibTransId="{C93CF613-6945-4545-A80B-C83185FDC78C}"/>
    <dgm:cxn modelId="{5AE83CD6-B004-40F3-8A92-781BE875DEBA}" type="presParOf" srcId="{CDA3D1CF-D43E-4AA9-BB72-7713B1C3011E}" destId="{9BF35554-B227-4D79-924B-A6FDB45D5FBC}" srcOrd="0" destOrd="0" presId="urn:microsoft.com/office/officeart/2005/8/layout/vProcess5"/>
    <dgm:cxn modelId="{0E2EC9FF-FE89-4F80-8B1E-3EDE4ABAFB1E}" type="presParOf" srcId="{CDA3D1CF-D43E-4AA9-BB72-7713B1C3011E}" destId="{F2C6874D-F19C-48B9-BBF0-717DE4CA67D3}" srcOrd="1" destOrd="0" presId="urn:microsoft.com/office/officeart/2005/8/layout/vProcess5"/>
    <dgm:cxn modelId="{0CC4EA32-B4F5-4D33-AF91-54F5D2463031}" type="presParOf" srcId="{CDA3D1CF-D43E-4AA9-BB72-7713B1C3011E}" destId="{D844A6F1-E197-4C9A-8090-4419AD8C7A79}" srcOrd="2" destOrd="0" presId="urn:microsoft.com/office/officeart/2005/8/layout/vProcess5"/>
    <dgm:cxn modelId="{87B861B6-B2FB-4777-8604-71CC8B9FC208}" type="presParOf" srcId="{CDA3D1CF-D43E-4AA9-BB72-7713B1C3011E}" destId="{8D640667-6624-4DA0-BD8B-70D3EA611218}" srcOrd="3" destOrd="0" presId="urn:microsoft.com/office/officeart/2005/8/layout/vProcess5"/>
    <dgm:cxn modelId="{AB29DFC2-AD93-4422-B19E-24C1DC71D44B}" type="presParOf" srcId="{CDA3D1CF-D43E-4AA9-BB72-7713B1C3011E}" destId="{4171D5DA-D797-4E85-847A-1A04AEA618D1}" srcOrd="4" destOrd="0" presId="urn:microsoft.com/office/officeart/2005/8/layout/vProcess5"/>
    <dgm:cxn modelId="{F2F6AE7D-A401-4071-8D56-0D7C6B7BC46C}" type="presParOf" srcId="{CDA3D1CF-D43E-4AA9-BB72-7713B1C3011E}" destId="{F2EC89A8-016C-4404-98EC-6705C1C3F70D}" srcOrd="5" destOrd="0" presId="urn:microsoft.com/office/officeart/2005/8/layout/vProcess5"/>
    <dgm:cxn modelId="{C000B091-4D03-424C-BA71-6E6E6975704D}" type="presParOf" srcId="{CDA3D1CF-D43E-4AA9-BB72-7713B1C3011E}" destId="{FED627F8-AAE5-46A6-B8D2-14171C727C97}" srcOrd="6" destOrd="0" presId="urn:microsoft.com/office/officeart/2005/8/layout/vProcess5"/>
    <dgm:cxn modelId="{0DD8E867-6CD9-4047-AC2F-0E9341FCC7AD}" type="presParOf" srcId="{CDA3D1CF-D43E-4AA9-BB72-7713B1C3011E}" destId="{F3451027-895E-430C-98DE-7257FB0992FB}" srcOrd="7" destOrd="0" presId="urn:microsoft.com/office/officeart/2005/8/layout/vProcess5"/>
    <dgm:cxn modelId="{FC3D6CE3-2127-4729-8A76-DEB81DCE578F}" type="presParOf" srcId="{CDA3D1CF-D43E-4AA9-BB72-7713B1C3011E}" destId="{A779D6E0-D957-4ED8-AFBF-5365613F028C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414F74-9C50-4B6C-B3CD-5697CE7401B0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3B944E9-0BC2-4F87-92F2-750BDD4AAD19}">
      <dgm:prSet/>
      <dgm:spPr/>
      <dgm:t>
        <a:bodyPr/>
        <a:lstStyle/>
        <a:p>
          <a:r>
            <a:rPr lang="en-IN"/>
            <a:t>Weekday Vs Weekend Payment Statistics</a:t>
          </a:r>
          <a:endParaRPr lang="en-US"/>
        </a:p>
      </dgm:t>
    </dgm:pt>
    <dgm:pt modelId="{E030A87A-EBCF-4660-9490-4FC8E609E5A6}" type="parTrans" cxnId="{7C733D7B-2678-477D-ABEF-100797762BDC}">
      <dgm:prSet/>
      <dgm:spPr/>
      <dgm:t>
        <a:bodyPr/>
        <a:lstStyle/>
        <a:p>
          <a:endParaRPr lang="en-US"/>
        </a:p>
      </dgm:t>
    </dgm:pt>
    <dgm:pt modelId="{54755AB1-4908-49B4-945F-775973437444}" type="sibTrans" cxnId="{7C733D7B-2678-477D-ABEF-100797762BDC}">
      <dgm:prSet/>
      <dgm:spPr/>
      <dgm:t>
        <a:bodyPr/>
        <a:lstStyle/>
        <a:p>
          <a:endParaRPr lang="en-US"/>
        </a:p>
      </dgm:t>
    </dgm:pt>
    <dgm:pt modelId="{A0E3B1F0-FD21-492F-8BDF-0A1E61FA27CB}">
      <dgm:prSet/>
      <dgm:spPr/>
      <dgm:t>
        <a:bodyPr/>
        <a:lstStyle/>
        <a:p>
          <a:r>
            <a:rPr lang="en-IN"/>
            <a:t>Number of Orders with review score 5 and payment type as credit card.</a:t>
          </a:r>
          <a:endParaRPr lang="en-US"/>
        </a:p>
      </dgm:t>
    </dgm:pt>
    <dgm:pt modelId="{184EDC83-B756-4F97-B1A3-2346FE7B8124}" type="parTrans" cxnId="{6090E172-32C1-4F27-B597-B500C74352E8}">
      <dgm:prSet/>
      <dgm:spPr/>
      <dgm:t>
        <a:bodyPr/>
        <a:lstStyle/>
        <a:p>
          <a:endParaRPr lang="en-US"/>
        </a:p>
      </dgm:t>
    </dgm:pt>
    <dgm:pt modelId="{6805DB73-A4BE-4FF1-A7AC-27474C9BE986}" type="sibTrans" cxnId="{6090E172-32C1-4F27-B597-B500C74352E8}">
      <dgm:prSet/>
      <dgm:spPr/>
      <dgm:t>
        <a:bodyPr/>
        <a:lstStyle/>
        <a:p>
          <a:endParaRPr lang="en-US"/>
        </a:p>
      </dgm:t>
    </dgm:pt>
    <dgm:pt modelId="{61B62A7F-88D7-412D-B3B5-4A3E42A7210E}">
      <dgm:prSet/>
      <dgm:spPr/>
      <dgm:t>
        <a:bodyPr/>
        <a:lstStyle/>
        <a:p>
          <a:r>
            <a:rPr lang="en-IN"/>
            <a:t>Average number of days taken for petshop</a:t>
          </a:r>
          <a:endParaRPr lang="en-US"/>
        </a:p>
      </dgm:t>
    </dgm:pt>
    <dgm:pt modelId="{833E1240-C88D-4371-8CF5-C3A2A3009904}" type="parTrans" cxnId="{BCA2AA88-761A-4BB9-89D9-A18523BCD714}">
      <dgm:prSet/>
      <dgm:spPr/>
      <dgm:t>
        <a:bodyPr/>
        <a:lstStyle/>
        <a:p>
          <a:endParaRPr lang="en-US"/>
        </a:p>
      </dgm:t>
    </dgm:pt>
    <dgm:pt modelId="{BFE22914-8921-4942-83B6-D92B19C57151}" type="sibTrans" cxnId="{BCA2AA88-761A-4BB9-89D9-A18523BCD714}">
      <dgm:prSet/>
      <dgm:spPr/>
      <dgm:t>
        <a:bodyPr/>
        <a:lstStyle/>
        <a:p>
          <a:endParaRPr lang="en-US"/>
        </a:p>
      </dgm:t>
    </dgm:pt>
    <dgm:pt modelId="{CE7C66DD-96BD-47F6-89DF-AE24DC49591D}">
      <dgm:prSet/>
      <dgm:spPr/>
      <dgm:t>
        <a:bodyPr/>
        <a:lstStyle/>
        <a:p>
          <a:r>
            <a:rPr lang="en-IN"/>
            <a:t>Average price and payment values from customers of Sao Paulo City</a:t>
          </a:r>
          <a:endParaRPr lang="en-US"/>
        </a:p>
      </dgm:t>
    </dgm:pt>
    <dgm:pt modelId="{8E24A078-A636-4DC4-A871-274375FE3CA3}" type="parTrans" cxnId="{431DB72F-4C52-46FE-AAE7-443688375520}">
      <dgm:prSet/>
      <dgm:spPr/>
      <dgm:t>
        <a:bodyPr/>
        <a:lstStyle/>
        <a:p>
          <a:endParaRPr lang="en-US"/>
        </a:p>
      </dgm:t>
    </dgm:pt>
    <dgm:pt modelId="{9FB17F5C-FE00-4B2B-8DD6-5951E03BE562}" type="sibTrans" cxnId="{431DB72F-4C52-46FE-AAE7-443688375520}">
      <dgm:prSet/>
      <dgm:spPr/>
      <dgm:t>
        <a:bodyPr/>
        <a:lstStyle/>
        <a:p>
          <a:endParaRPr lang="en-US"/>
        </a:p>
      </dgm:t>
    </dgm:pt>
    <dgm:pt modelId="{B1C6837C-CC4D-4F08-A460-C83B7C99B881}">
      <dgm:prSet/>
      <dgm:spPr/>
      <dgm:t>
        <a:bodyPr/>
        <a:lstStyle/>
        <a:p>
          <a:r>
            <a:rPr lang="en-IN"/>
            <a:t>Relationship between shipping days Vs review scores.</a:t>
          </a:r>
          <a:endParaRPr lang="en-US"/>
        </a:p>
      </dgm:t>
    </dgm:pt>
    <dgm:pt modelId="{2CD13F41-9A71-4EEB-B392-41AF622B8E23}" type="parTrans" cxnId="{9B58E1E3-E824-433E-A6F1-277E23DFA3D6}">
      <dgm:prSet/>
      <dgm:spPr/>
      <dgm:t>
        <a:bodyPr/>
        <a:lstStyle/>
        <a:p>
          <a:endParaRPr lang="en-US"/>
        </a:p>
      </dgm:t>
    </dgm:pt>
    <dgm:pt modelId="{9436AC52-E5B5-465E-BB9F-E73C00A753C9}" type="sibTrans" cxnId="{9B58E1E3-E824-433E-A6F1-277E23DFA3D6}">
      <dgm:prSet/>
      <dgm:spPr/>
      <dgm:t>
        <a:bodyPr/>
        <a:lstStyle/>
        <a:p>
          <a:endParaRPr lang="en-US"/>
        </a:p>
      </dgm:t>
    </dgm:pt>
    <dgm:pt modelId="{A9ADF86D-34B0-47BA-98C8-F12A42342870}" type="pres">
      <dgm:prSet presAssocID="{32414F74-9C50-4B6C-B3CD-5697CE7401B0}" presName="diagram" presStyleCnt="0">
        <dgm:presLayoutVars>
          <dgm:dir/>
          <dgm:resizeHandles val="exact"/>
        </dgm:presLayoutVars>
      </dgm:prSet>
      <dgm:spPr/>
    </dgm:pt>
    <dgm:pt modelId="{0FAAB399-222F-49BA-AFA0-6C48C615D4A0}" type="pres">
      <dgm:prSet presAssocID="{F3B944E9-0BC2-4F87-92F2-750BDD4AAD19}" presName="node" presStyleLbl="node1" presStyleIdx="0" presStyleCnt="5">
        <dgm:presLayoutVars>
          <dgm:bulletEnabled val="1"/>
        </dgm:presLayoutVars>
      </dgm:prSet>
      <dgm:spPr/>
    </dgm:pt>
    <dgm:pt modelId="{B90FA474-AD64-4D95-805F-D3FCFEAE29D5}" type="pres">
      <dgm:prSet presAssocID="{54755AB1-4908-49B4-945F-775973437444}" presName="sibTrans" presStyleCnt="0"/>
      <dgm:spPr/>
    </dgm:pt>
    <dgm:pt modelId="{E521B0BC-F7F1-44EA-8A5E-085CE73B4772}" type="pres">
      <dgm:prSet presAssocID="{A0E3B1F0-FD21-492F-8BDF-0A1E61FA27CB}" presName="node" presStyleLbl="node1" presStyleIdx="1" presStyleCnt="5">
        <dgm:presLayoutVars>
          <dgm:bulletEnabled val="1"/>
        </dgm:presLayoutVars>
      </dgm:prSet>
      <dgm:spPr/>
    </dgm:pt>
    <dgm:pt modelId="{5CA75B29-DAE2-4C34-9EAC-09EDEA4876BD}" type="pres">
      <dgm:prSet presAssocID="{6805DB73-A4BE-4FF1-A7AC-27474C9BE986}" presName="sibTrans" presStyleCnt="0"/>
      <dgm:spPr/>
    </dgm:pt>
    <dgm:pt modelId="{36EC12A6-51B0-4FD8-8D15-5C77AA122381}" type="pres">
      <dgm:prSet presAssocID="{61B62A7F-88D7-412D-B3B5-4A3E42A7210E}" presName="node" presStyleLbl="node1" presStyleIdx="2" presStyleCnt="5">
        <dgm:presLayoutVars>
          <dgm:bulletEnabled val="1"/>
        </dgm:presLayoutVars>
      </dgm:prSet>
      <dgm:spPr/>
    </dgm:pt>
    <dgm:pt modelId="{C0E1F429-AEEA-4F08-805B-DFA8B3099333}" type="pres">
      <dgm:prSet presAssocID="{BFE22914-8921-4942-83B6-D92B19C57151}" presName="sibTrans" presStyleCnt="0"/>
      <dgm:spPr/>
    </dgm:pt>
    <dgm:pt modelId="{91A0CE0B-C15A-4356-A131-1F3220931567}" type="pres">
      <dgm:prSet presAssocID="{CE7C66DD-96BD-47F6-89DF-AE24DC49591D}" presName="node" presStyleLbl="node1" presStyleIdx="3" presStyleCnt="5">
        <dgm:presLayoutVars>
          <dgm:bulletEnabled val="1"/>
        </dgm:presLayoutVars>
      </dgm:prSet>
      <dgm:spPr/>
    </dgm:pt>
    <dgm:pt modelId="{3BB08E12-DFC1-4CD2-9DC1-27B01C254EAB}" type="pres">
      <dgm:prSet presAssocID="{9FB17F5C-FE00-4B2B-8DD6-5951E03BE562}" presName="sibTrans" presStyleCnt="0"/>
      <dgm:spPr/>
    </dgm:pt>
    <dgm:pt modelId="{7B7E67B0-58F9-41E8-A6B2-49B549967902}" type="pres">
      <dgm:prSet presAssocID="{B1C6837C-CC4D-4F08-A460-C83B7C99B881}" presName="node" presStyleLbl="node1" presStyleIdx="4" presStyleCnt="5">
        <dgm:presLayoutVars>
          <dgm:bulletEnabled val="1"/>
        </dgm:presLayoutVars>
      </dgm:prSet>
      <dgm:spPr/>
    </dgm:pt>
  </dgm:ptLst>
  <dgm:cxnLst>
    <dgm:cxn modelId="{BC886415-56CE-4707-91F0-6966FA0E689D}" type="presOf" srcId="{32414F74-9C50-4B6C-B3CD-5697CE7401B0}" destId="{A9ADF86D-34B0-47BA-98C8-F12A42342870}" srcOrd="0" destOrd="0" presId="urn:microsoft.com/office/officeart/2005/8/layout/default"/>
    <dgm:cxn modelId="{4918B115-760B-45D9-BF35-FDF818BD7CB9}" type="presOf" srcId="{B1C6837C-CC4D-4F08-A460-C83B7C99B881}" destId="{7B7E67B0-58F9-41E8-A6B2-49B549967902}" srcOrd="0" destOrd="0" presId="urn:microsoft.com/office/officeart/2005/8/layout/default"/>
    <dgm:cxn modelId="{A6C8851D-A25B-4D57-BA71-1C7B5F71CA1F}" type="presOf" srcId="{CE7C66DD-96BD-47F6-89DF-AE24DC49591D}" destId="{91A0CE0B-C15A-4356-A131-1F3220931567}" srcOrd="0" destOrd="0" presId="urn:microsoft.com/office/officeart/2005/8/layout/default"/>
    <dgm:cxn modelId="{CAC56521-7C6D-4B2C-ABD3-EC2877ADB4D7}" type="presOf" srcId="{A0E3B1F0-FD21-492F-8BDF-0A1E61FA27CB}" destId="{E521B0BC-F7F1-44EA-8A5E-085CE73B4772}" srcOrd="0" destOrd="0" presId="urn:microsoft.com/office/officeart/2005/8/layout/default"/>
    <dgm:cxn modelId="{431DB72F-4C52-46FE-AAE7-443688375520}" srcId="{32414F74-9C50-4B6C-B3CD-5697CE7401B0}" destId="{CE7C66DD-96BD-47F6-89DF-AE24DC49591D}" srcOrd="3" destOrd="0" parTransId="{8E24A078-A636-4DC4-A871-274375FE3CA3}" sibTransId="{9FB17F5C-FE00-4B2B-8DD6-5951E03BE562}"/>
    <dgm:cxn modelId="{6090E172-32C1-4F27-B597-B500C74352E8}" srcId="{32414F74-9C50-4B6C-B3CD-5697CE7401B0}" destId="{A0E3B1F0-FD21-492F-8BDF-0A1E61FA27CB}" srcOrd="1" destOrd="0" parTransId="{184EDC83-B756-4F97-B1A3-2346FE7B8124}" sibTransId="{6805DB73-A4BE-4FF1-A7AC-27474C9BE986}"/>
    <dgm:cxn modelId="{7C733D7B-2678-477D-ABEF-100797762BDC}" srcId="{32414F74-9C50-4B6C-B3CD-5697CE7401B0}" destId="{F3B944E9-0BC2-4F87-92F2-750BDD4AAD19}" srcOrd="0" destOrd="0" parTransId="{E030A87A-EBCF-4660-9490-4FC8E609E5A6}" sibTransId="{54755AB1-4908-49B4-945F-775973437444}"/>
    <dgm:cxn modelId="{BCA2AA88-761A-4BB9-89D9-A18523BCD714}" srcId="{32414F74-9C50-4B6C-B3CD-5697CE7401B0}" destId="{61B62A7F-88D7-412D-B3B5-4A3E42A7210E}" srcOrd="2" destOrd="0" parTransId="{833E1240-C88D-4371-8CF5-C3A2A3009904}" sibTransId="{BFE22914-8921-4942-83B6-D92B19C57151}"/>
    <dgm:cxn modelId="{0AC33ACC-C47C-4F71-8172-DECBF30D0E91}" type="presOf" srcId="{F3B944E9-0BC2-4F87-92F2-750BDD4AAD19}" destId="{0FAAB399-222F-49BA-AFA0-6C48C615D4A0}" srcOrd="0" destOrd="0" presId="urn:microsoft.com/office/officeart/2005/8/layout/default"/>
    <dgm:cxn modelId="{1487FBE0-F25D-4469-A2C7-4BA9E1D98523}" type="presOf" srcId="{61B62A7F-88D7-412D-B3B5-4A3E42A7210E}" destId="{36EC12A6-51B0-4FD8-8D15-5C77AA122381}" srcOrd="0" destOrd="0" presId="urn:microsoft.com/office/officeart/2005/8/layout/default"/>
    <dgm:cxn modelId="{9B58E1E3-E824-433E-A6F1-277E23DFA3D6}" srcId="{32414F74-9C50-4B6C-B3CD-5697CE7401B0}" destId="{B1C6837C-CC4D-4F08-A460-C83B7C99B881}" srcOrd="4" destOrd="0" parTransId="{2CD13F41-9A71-4EEB-B392-41AF622B8E23}" sibTransId="{9436AC52-E5B5-465E-BB9F-E73C00A753C9}"/>
    <dgm:cxn modelId="{DF0B1A39-6CF1-45B6-A317-5AAD6E8603BD}" type="presParOf" srcId="{A9ADF86D-34B0-47BA-98C8-F12A42342870}" destId="{0FAAB399-222F-49BA-AFA0-6C48C615D4A0}" srcOrd="0" destOrd="0" presId="urn:microsoft.com/office/officeart/2005/8/layout/default"/>
    <dgm:cxn modelId="{053A7AA2-2C9A-4FFB-8885-3E14A28B3014}" type="presParOf" srcId="{A9ADF86D-34B0-47BA-98C8-F12A42342870}" destId="{B90FA474-AD64-4D95-805F-D3FCFEAE29D5}" srcOrd="1" destOrd="0" presId="urn:microsoft.com/office/officeart/2005/8/layout/default"/>
    <dgm:cxn modelId="{25FF21A6-8931-42A9-91E0-3A35A66ABAFE}" type="presParOf" srcId="{A9ADF86D-34B0-47BA-98C8-F12A42342870}" destId="{E521B0BC-F7F1-44EA-8A5E-085CE73B4772}" srcOrd="2" destOrd="0" presId="urn:microsoft.com/office/officeart/2005/8/layout/default"/>
    <dgm:cxn modelId="{011055CB-367F-490C-8E1A-BF3E60E7E16A}" type="presParOf" srcId="{A9ADF86D-34B0-47BA-98C8-F12A42342870}" destId="{5CA75B29-DAE2-4C34-9EAC-09EDEA4876BD}" srcOrd="3" destOrd="0" presId="urn:microsoft.com/office/officeart/2005/8/layout/default"/>
    <dgm:cxn modelId="{81292875-E623-4DC7-97E1-BCE4B16A59C1}" type="presParOf" srcId="{A9ADF86D-34B0-47BA-98C8-F12A42342870}" destId="{36EC12A6-51B0-4FD8-8D15-5C77AA122381}" srcOrd="4" destOrd="0" presId="urn:microsoft.com/office/officeart/2005/8/layout/default"/>
    <dgm:cxn modelId="{9E22295B-83F5-471E-94D5-FB8FDA89410B}" type="presParOf" srcId="{A9ADF86D-34B0-47BA-98C8-F12A42342870}" destId="{C0E1F429-AEEA-4F08-805B-DFA8B3099333}" srcOrd="5" destOrd="0" presId="urn:microsoft.com/office/officeart/2005/8/layout/default"/>
    <dgm:cxn modelId="{E82069C2-2521-47C8-959C-C0E5DE526E81}" type="presParOf" srcId="{A9ADF86D-34B0-47BA-98C8-F12A42342870}" destId="{91A0CE0B-C15A-4356-A131-1F3220931567}" srcOrd="6" destOrd="0" presId="urn:microsoft.com/office/officeart/2005/8/layout/default"/>
    <dgm:cxn modelId="{74FDA21A-42C1-4152-8EBB-39B0F030B211}" type="presParOf" srcId="{A9ADF86D-34B0-47BA-98C8-F12A42342870}" destId="{3BB08E12-DFC1-4CD2-9DC1-27B01C254EAB}" srcOrd="7" destOrd="0" presId="urn:microsoft.com/office/officeart/2005/8/layout/default"/>
    <dgm:cxn modelId="{E7E21BC9-325C-4D9B-A2D5-7693EA887026}" type="presParOf" srcId="{A9ADF86D-34B0-47BA-98C8-F12A42342870}" destId="{7B7E67B0-58F9-41E8-A6B2-49B54996790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81C289-0D01-49E2-96E2-868215527E0D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28968A1-04C9-4D5A-B5C1-B86A0AECAC60}">
      <dgm:prSet/>
      <dgm:spPr/>
      <dgm:t>
        <a:bodyPr/>
        <a:lstStyle/>
        <a:p>
          <a:r>
            <a:rPr lang="en-US" b="0" i="0"/>
            <a:t>We examined several facets of Olist’s operations in this analysis. </a:t>
          </a:r>
          <a:endParaRPr lang="en-US"/>
        </a:p>
      </dgm:t>
    </dgm:pt>
    <dgm:pt modelId="{F5FD53C9-2A10-468F-AF8C-E253AE9044FD}" type="parTrans" cxnId="{BA2F43C3-422B-4CC1-839B-6C369313F6AD}">
      <dgm:prSet/>
      <dgm:spPr/>
      <dgm:t>
        <a:bodyPr/>
        <a:lstStyle/>
        <a:p>
          <a:endParaRPr lang="en-US"/>
        </a:p>
      </dgm:t>
    </dgm:pt>
    <dgm:pt modelId="{C205E541-E201-4EC0-8D6C-B6D1FAFDF206}" type="sibTrans" cxnId="{BA2F43C3-422B-4CC1-839B-6C369313F6AD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B09B9AB2-B507-42C2-89D1-A59C8D245DE7}">
      <dgm:prSet/>
      <dgm:spPr/>
      <dgm:t>
        <a:bodyPr/>
        <a:lstStyle/>
        <a:p>
          <a:r>
            <a:rPr lang="en-US" b="0" i="0" dirty="0"/>
            <a:t>We found patterns and trends in everything from the population of products to consumer payments that can assist Olist in growing its revenue and business. </a:t>
          </a:r>
          <a:endParaRPr lang="en-US" dirty="0"/>
        </a:p>
      </dgm:t>
    </dgm:pt>
    <dgm:pt modelId="{5347CCEC-8DD1-43D2-AD71-DB6DA1EC6BC9}" type="parTrans" cxnId="{0DF6E6E3-E076-4614-B6DF-9FBE3F6227CD}">
      <dgm:prSet/>
      <dgm:spPr/>
      <dgm:t>
        <a:bodyPr/>
        <a:lstStyle/>
        <a:p>
          <a:endParaRPr lang="en-US"/>
        </a:p>
      </dgm:t>
    </dgm:pt>
    <dgm:pt modelId="{24819F3E-6E83-4153-9309-34B0240988CA}" type="sibTrans" cxnId="{0DF6E6E3-E076-4614-B6DF-9FBE3F6227CD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39BD7194-6C34-4ECE-863C-40ACB5F563D6}">
      <dgm:prSet/>
      <dgm:spPr/>
      <dgm:t>
        <a:bodyPr/>
        <a:lstStyle/>
        <a:p>
          <a:r>
            <a:rPr lang="en-US" b="0" i="0" dirty="0"/>
            <a:t>Olist is able to boost revenue more successfully and economically as a result.</a:t>
          </a:r>
          <a:endParaRPr lang="en-US" dirty="0"/>
        </a:p>
      </dgm:t>
    </dgm:pt>
    <dgm:pt modelId="{10CEAD2E-2CBB-4110-803F-92DE63750813}" type="parTrans" cxnId="{415F0560-434F-436B-A393-2278733EE30C}">
      <dgm:prSet/>
      <dgm:spPr/>
      <dgm:t>
        <a:bodyPr/>
        <a:lstStyle/>
        <a:p>
          <a:endParaRPr lang="en-US"/>
        </a:p>
      </dgm:t>
    </dgm:pt>
    <dgm:pt modelId="{77AEB3F6-26B4-42F0-8A44-0B61AE89025D}" type="sibTrans" cxnId="{415F0560-434F-436B-A393-2278733EE30C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4BDDBB6B-E0F9-462C-AF1E-AF62BDF28643}" type="pres">
      <dgm:prSet presAssocID="{3481C289-0D01-49E2-96E2-868215527E0D}" presName="Name0" presStyleCnt="0">
        <dgm:presLayoutVars>
          <dgm:animLvl val="lvl"/>
          <dgm:resizeHandles val="exact"/>
        </dgm:presLayoutVars>
      </dgm:prSet>
      <dgm:spPr/>
    </dgm:pt>
    <dgm:pt modelId="{78CBEAC4-975A-435E-B8B0-24B307387F27}" type="pres">
      <dgm:prSet presAssocID="{F28968A1-04C9-4D5A-B5C1-B86A0AECAC60}" presName="compositeNode" presStyleCnt="0">
        <dgm:presLayoutVars>
          <dgm:bulletEnabled val="1"/>
        </dgm:presLayoutVars>
      </dgm:prSet>
      <dgm:spPr/>
    </dgm:pt>
    <dgm:pt modelId="{188E4B2D-EDA3-4BB8-BCD9-D6CE423DDDF0}" type="pres">
      <dgm:prSet presAssocID="{F28968A1-04C9-4D5A-B5C1-B86A0AECAC60}" presName="bgRect" presStyleLbl="alignNode1" presStyleIdx="0" presStyleCnt="3"/>
      <dgm:spPr/>
    </dgm:pt>
    <dgm:pt modelId="{D78D8354-9DDC-4B14-A26D-BE139A48BA85}" type="pres">
      <dgm:prSet presAssocID="{C205E541-E201-4EC0-8D6C-B6D1FAFDF206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2F97EC03-1DD8-4D66-B094-E21729BCA909}" type="pres">
      <dgm:prSet presAssocID="{F28968A1-04C9-4D5A-B5C1-B86A0AECAC60}" presName="nodeRect" presStyleLbl="alignNode1" presStyleIdx="0" presStyleCnt="3">
        <dgm:presLayoutVars>
          <dgm:bulletEnabled val="1"/>
        </dgm:presLayoutVars>
      </dgm:prSet>
      <dgm:spPr/>
    </dgm:pt>
    <dgm:pt modelId="{1E4ABAEA-2C5E-4546-9D53-BAF16697670E}" type="pres">
      <dgm:prSet presAssocID="{C205E541-E201-4EC0-8D6C-B6D1FAFDF206}" presName="sibTrans" presStyleCnt="0"/>
      <dgm:spPr/>
    </dgm:pt>
    <dgm:pt modelId="{C74FC270-D011-48B9-B9B6-BB4600605048}" type="pres">
      <dgm:prSet presAssocID="{B09B9AB2-B507-42C2-89D1-A59C8D245DE7}" presName="compositeNode" presStyleCnt="0">
        <dgm:presLayoutVars>
          <dgm:bulletEnabled val="1"/>
        </dgm:presLayoutVars>
      </dgm:prSet>
      <dgm:spPr/>
    </dgm:pt>
    <dgm:pt modelId="{595D4989-3EC0-46C5-A3DA-793F922B6A79}" type="pres">
      <dgm:prSet presAssocID="{B09B9AB2-B507-42C2-89D1-A59C8D245DE7}" presName="bgRect" presStyleLbl="alignNode1" presStyleIdx="1" presStyleCnt="3"/>
      <dgm:spPr/>
    </dgm:pt>
    <dgm:pt modelId="{29D1777E-F400-4455-A5AB-95F1883AA591}" type="pres">
      <dgm:prSet presAssocID="{24819F3E-6E83-4153-9309-34B0240988CA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D92CAD81-A9F6-439A-AAF9-68F9A2D3AFA0}" type="pres">
      <dgm:prSet presAssocID="{B09B9AB2-B507-42C2-89D1-A59C8D245DE7}" presName="nodeRect" presStyleLbl="alignNode1" presStyleIdx="1" presStyleCnt="3">
        <dgm:presLayoutVars>
          <dgm:bulletEnabled val="1"/>
        </dgm:presLayoutVars>
      </dgm:prSet>
      <dgm:spPr/>
    </dgm:pt>
    <dgm:pt modelId="{2A75F22A-0F74-4FE4-8900-4CA836B8A188}" type="pres">
      <dgm:prSet presAssocID="{24819F3E-6E83-4153-9309-34B0240988CA}" presName="sibTrans" presStyleCnt="0"/>
      <dgm:spPr/>
    </dgm:pt>
    <dgm:pt modelId="{F3FB5D01-AA64-4AC8-BE54-4D55072A0603}" type="pres">
      <dgm:prSet presAssocID="{39BD7194-6C34-4ECE-863C-40ACB5F563D6}" presName="compositeNode" presStyleCnt="0">
        <dgm:presLayoutVars>
          <dgm:bulletEnabled val="1"/>
        </dgm:presLayoutVars>
      </dgm:prSet>
      <dgm:spPr/>
    </dgm:pt>
    <dgm:pt modelId="{75CA57EB-77F0-40F5-B918-7A9BC091E230}" type="pres">
      <dgm:prSet presAssocID="{39BD7194-6C34-4ECE-863C-40ACB5F563D6}" presName="bgRect" presStyleLbl="alignNode1" presStyleIdx="2" presStyleCnt="3"/>
      <dgm:spPr/>
    </dgm:pt>
    <dgm:pt modelId="{0D9246E1-4C45-4E5A-A47B-DC67A47D00D3}" type="pres">
      <dgm:prSet presAssocID="{77AEB3F6-26B4-42F0-8A44-0B61AE89025D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8BDD1B30-8A34-4B7F-AEA0-2129ABC43458}" type="pres">
      <dgm:prSet presAssocID="{39BD7194-6C34-4ECE-863C-40ACB5F563D6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033B4A5D-573D-45FB-B617-8D086BF0CBB2}" type="presOf" srcId="{77AEB3F6-26B4-42F0-8A44-0B61AE89025D}" destId="{0D9246E1-4C45-4E5A-A47B-DC67A47D00D3}" srcOrd="0" destOrd="0" presId="urn:microsoft.com/office/officeart/2016/7/layout/LinearBlockProcessNumbered"/>
    <dgm:cxn modelId="{415F0560-434F-436B-A393-2278733EE30C}" srcId="{3481C289-0D01-49E2-96E2-868215527E0D}" destId="{39BD7194-6C34-4ECE-863C-40ACB5F563D6}" srcOrd="2" destOrd="0" parTransId="{10CEAD2E-2CBB-4110-803F-92DE63750813}" sibTransId="{77AEB3F6-26B4-42F0-8A44-0B61AE89025D}"/>
    <dgm:cxn modelId="{039D1E83-3A1D-4685-81C1-35BDC5DC978B}" type="presOf" srcId="{B09B9AB2-B507-42C2-89D1-A59C8D245DE7}" destId="{595D4989-3EC0-46C5-A3DA-793F922B6A79}" srcOrd="0" destOrd="0" presId="urn:microsoft.com/office/officeart/2016/7/layout/LinearBlockProcessNumbered"/>
    <dgm:cxn modelId="{A180B28A-F727-4A9E-AA4E-54A648ABEC6D}" type="presOf" srcId="{C205E541-E201-4EC0-8D6C-B6D1FAFDF206}" destId="{D78D8354-9DDC-4B14-A26D-BE139A48BA85}" srcOrd="0" destOrd="0" presId="urn:microsoft.com/office/officeart/2016/7/layout/LinearBlockProcessNumbered"/>
    <dgm:cxn modelId="{937A678C-8270-4DA9-BA20-4C604671113C}" type="presOf" srcId="{39BD7194-6C34-4ECE-863C-40ACB5F563D6}" destId="{8BDD1B30-8A34-4B7F-AEA0-2129ABC43458}" srcOrd="1" destOrd="0" presId="urn:microsoft.com/office/officeart/2016/7/layout/LinearBlockProcessNumbered"/>
    <dgm:cxn modelId="{D5A6A590-C83E-4E9C-A5AD-F3EBD87E7FA0}" type="presOf" srcId="{B09B9AB2-B507-42C2-89D1-A59C8D245DE7}" destId="{D92CAD81-A9F6-439A-AAF9-68F9A2D3AFA0}" srcOrd="1" destOrd="0" presId="urn:microsoft.com/office/officeart/2016/7/layout/LinearBlockProcessNumbered"/>
    <dgm:cxn modelId="{63A4B897-77E2-4B2D-99A3-AD5755E62FE7}" type="presOf" srcId="{3481C289-0D01-49E2-96E2-868215527E0D}" destId="{4BDDBB6B-E0F9-462C-AF1E-AF62BDF28643}" srcOrd="0" destOrd="0" presId="urn:microsoft.com/office/officeart/2016/7/layout/LinearBlockProcessNumbered"/>
    <dgm:cxn modelId="{B5BE64B5-3B97-4FCF-AEA7-17CF0A5BA463}" type="presOf" srcId="{39BD7194-6C34-4ECE-863C-40ACB5F563D6}" destId="{75CA57EB-77F0-40F5-B918-7A9BC091E230}" srcOrd="0" destOrd="0" presId="urn:microsoft.com/office/officeart/2016/7/layout/LinearBlockProcessNumbered"/>
    <dgm:cxn modelId="{BA2F43C3-422B-4CC1-839B-6C369313F6AD}" srcId="{3481C289-0D01-49E2-96E2-868215527E0D}" destId="{F28968A1-04C9-4D5A-B5C1-B86A0AECAC60}" srcOrd="0" destOrd="0" parTransId="{F5FD53C9-2A10-468F-AF8C-E253AE9044FD}" sibTransId="{C205E541-E201-4EC0-8D6C-B6D1FAFDF206}"/>
    <dgm:cxn modelId="{77E3FBC5-3DAC-46DF-971C-C5C169226C7D}" type="presOf" srcId="{F28968A1-04C9-4D5A-B5C1-B86A0AECAC60}" destId="{2F97EC03-1DD8-4D66-B094-E21729BCA909}" srcOrd="1" destOrd="0" presId="urn:microsoft.com/office/officeart/2016/7/layout/LinearBlockProcessNumbered"/>
    <dgm:cxn modelId="{64B187C7-C299-4AC9-8459-F1ECDC94F025}" type="presOf" srcId="{24819F3E-6E83-4153-9309-34B0240988CA}" destId="{29D1777E-F400-4455-A5AB-95F1883AA591}" srcOrd="0" destOrd="0" presId="urn:microsoft.com/office/officeart/2016/7/layout/LinearBlockProcessNumbered"/>
    <dgm:cxn modelId="{B96A27CE-43EE-4DAA-B7E5-A47E7600FF6A}" type="presOf" srcId="{F28968A1-04C9-4D5A-B5C1-B86A0AECAC60}" destId="{188E4B2D-EDA3-4BB8-BCD9-D6CE423DDDF0}" srcOrd="0" destOrd="0" presId="urn:microsoft.com/office/officeart/2016/7/layout/LinearBlockProcessNumbered"/>
    <dgm:cxn modelId="{0DF6E6E3-E076-4614-B6DF-9FBE3F6227CD}" srcId="{3481C289-0D01-49E2-96E2-868215527E0D}" destId="{B09B9AB2-B507-42C2-89D1-A59C8D245DE7}" srcOrd="1" destOrd="0" parTransId="{5347CCEC-8DD1-43D2-AD71-DB6DA1EC6BC9}" sibTransId="{24819F3E-6E83-4153-9309-34B0240988CA}"/>
    <dgm:cxn modelId="{7EC73E35-C625-4B73-A85D-04B1045F4CF6}" type="presParOf" srcId="{4BDDBB6B-E0F9-462C-AF1E-AF62BDF28643}" destId="{78CBEAC4-975A-435E-B8B0-24B307387F27}" srcOrd="0" destOrd="0" presId="urn:microsoft.com/office/officeart/2016/7/layout/LinearBlockProcessNumbered"/>
    <dgm:cxn modelId="{D8EFCC1E-8B90-40B5-8C3A-539A074665B4}" type="presParOf" srcId="{78CBEAC4-975A-435E-B8B0-24B307387F27}" destId="{188E4B2D-EDA3-4BB8-BCD9-D6CE423DDDF0}" srcOrd="0" destOrd="0" presId="urn:microsoft.com/office/officeart/2016/7/layout/LinearBlockProcessNumbered"/>
    <dgm:cxn modelId="{6C3ADB42-EECE-42D0-AB53-D69E28CFD49F}" type="presParOf" srcId="{78CBEAC4-975A-435E-B8B0-24B307387F27}" destId="{D78D8354-9DDC-4B14-A26D-BE139A48BA85}" srcOrd="1" destOrd="0" presId="urn:microsoft.com/office/officeart/2016/7/layout/LinearBlockProcessNumbered"/>
    <dgm:cxn modelId="{F5C231E8-C7FC-4AA8-A344-D5264B9DC5CA}" type="presParOf" srcId="{78CBEAC4-975A-435E-B8B0-24B307387F27}" destId="{2F97EC03-1DD8-4D66-B094-E21729BCA909}" srcOrd="2" destOrd="0" presId="urn:microsoft.com/office/officeart/2016/7/layout/LinearBlockProcessNumbered"/>
    <dgm:cxn modelId="{F0754392-8BEA-45B6-AFA3-130B482F2D21}" type="presParOf" srcId="{4BDDBB6B-E0F9-462C-AF1E-AF62BDF28643}" destId="{1E4ABAEA-2C5E-4546-9D53-BAF16697670E}" srcOrd="1" destOrd="0" presId="urn:microsoft.com/office/officeart/2016/7/layout/LinearBlockProcessNumbered"/>
    <dgm:cxn modelId="{06DE4026-E18F-4DFC-A026-547B5A0FCEF9}" type="presParOf" srcId="{4BDDBB6B-E0F9-462C-AF1E-AF62BDF28643}" destId="{C74FC270-D011-48B9-B9B6-BB4600605048}" srcOrd="2" destOrd="0" presId="urn:microsoft.com/office/officeart/2016/7/layout/LinearBlockProcessNumbered"/>
    <dgm:cxn modelId="{74B0A524-0A4A-4DB4-BAF0-37EE7FBA5FEC}" type="presParOf" srcId="{C74FC270-D011-48B9-B9B6-BB4600605048}" destId="{595D4989-3EC0-46C5-A3DA-793F922B6A79}" srcOrd="0" destOrd="0" presId="urn:microsoft.com/office/officeart/2016/7/layout/LinearBlockProcessNumbered"/>
    <dgm:cxn modelId="{BFD62DFA-6180-4782-ABAF-FF5A741F1B2B}" type="presParOf" srcId="{C74FC270-D011-48B9-B9B6-BB4600605048}" destId="{29D1777E-F400-4455-A5AB-95F1883AA591}" srcOrd="1" destOrd="0" presId="urn:microsoft.com/office/officeart/2016/7/layout/LinearBlockProcessNumbered"/>
    <dgm:cxn modelId="{F90C630F-E127-4797-ABE9-42C250095CF0}" type="presParOf" srcId="{C74FC270-D011-48B9-B9B6-BB4600605048}" destId="{D92CAD81-A9F6-439A-AAF9-68F9A2D3AFA0}" srcOrd="2" destOrd="0" presId="urn:microsoft.com/office/officeart/2016/7/layout/LinearBlockProcessNumbered"/>
    <dgm:cxn modelId="{83B85E49-3DAA-4E7A-8191-37939680ABFB}" type="presParOf" srcId="{4BDDBB6B-E0F9-462C-AF1E-AF62BDF28643}" destId="{2A75F22A-0F74-4FE4-8900-4CA836B8A188}" srcOrd="3" destOrd="0" presId="urn:microsoft.com/office/officeart/2016/7/layout/LinearBlockProcessNumbered"/>
    <dgm:cxn modelId="{699B1559-7866-43BE-B00E-F3FF430B1B93}" type="presParOf" srcId="{4BDDBB6B-E0F9-462C-AF1E-AF62BDF28643}" destId="{F3FB5D01-AA64-4AC8-BE54-4D55072A0603}" srcOrd="4" destOrd="0" presId="urn:microsoft.com/office/officeart/2016/7/layout/LinearBlockProcessNumbered"/>
    <dgm:cxn modelId="{8213005A-F779-47D1-9F67-5A0A76987091}" type="presParOf" srcId="{F3FB5D01-AA64-4AC8-BE54-4D55072A0603}" destId="{75CA57EB-77F0-40F5-B918-7A9BC091E230}" srcOrd="0" destOrd="0" presId="urn:microsoft.com/office/officeart/2016/7/layout/LinearBlockProcessNumbered"/>
    <dgm:cxn modelId="{71D73283-7599-4E5A-8962-CC9E4A4C5205}" type="presParOf" srcId="{F3FB5D01-AA64-4AC8-BE54-4D55072A0603}" destId="{0D9246E1-4C45-4E5A-A47B-DC67A47D00D3}" srcOrd="1" destOrd="0" presId="urn:microsoft.com/office/officeart/2016/7/layout/LinearBlockProcessNumbered"/>
    <dgm:cxn modelId="{217EC1D3-7149-4AD0-8D34-F525567FDC5C}" type="presParOf" srcId="{F3FB5D01-AA64-4AC8-BE54-4D55072A0603}" destId="{8BDD1B30-8A34-4B7F-AEA0-2129ABC43458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C6874D-F19C-48B9-BBF0-717DE4CA67D3}">
      <dsp:nvSpPr>
        <dsp:cNvPr id="0" name=""/>
        <dsp:cNvSpPr/>
      </dsp:nvSpPr>
      <dsp:spPr>
        <a:xfrm>
          <a:off x="0" y="0"/>
          <a:ext cx="3949869" cy="1083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Olist is a Brazilian e-commerce company that provides solutions for online sales and e-commerce services. </a:t>
          </a:r>
          <a:endParaRPr lang="en-US" sz="1500" kern="1200" dirty="0"/>
        </a:p>
      </dsp:txBody>
      <dsp:txXfrm>
        <a:off x="31748" y="31748"/>
        <a:ext cx="2780207" cy="1020448"/>
      </dsp:txXfrm>
    </dsp:sp>
    <dsp:sp modelId="{D844A6F1-E197-4C9A-8090-4419AD8C7A79}">
      <dsp:nvSpPr>
        <dsp:cNvPr id="0" name=""/>
        <dsp:cNvSpPr/>
      </dsp:nvSpPr>
      <dsp:spPr>
        <a:xfrm>
          <a:off x="348517" y="1264602"/>
          <a:ext cx="3949869" cy="1083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It offers a variety of technologies, tools, and connectors to help streamline and speed online business processes</a:t>
          </a:r>
          <a:endParaRPr lang="en-US" sz="1500" kern="1200"/>
        </a:p>
      </dsp:txBody>
      <dsp:txXfrm>
        <a:off x="380265" y="1296350"/>
        <a:ext cx="2833291" cy="1020448"/>
      </dsp:txXfrm>
    </dsp:sp>
    <dsp:sp modelId="{8D640667-6624-4DA0-BD8B-70D3EA611218}">
      <dsp:nvSpPr>
        <dsp:cNvPr id="0" name=""/>
        <dsp:cNvSpPr/>
      </dsp:nvSpPr>
      <dsp:spPr>
        <a:xfrm>
          <a:off x="697035" y="2529204"/>
          <a:ext cx="3949869" cy="1083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Finally, provide remedies to the challenges and a benefit evaluation. </a:t>
          </a:r>
          <a:endParaRPr lang="en-US" sz="1500" kern="1200"/>
        </a:p>
      </dsp:txBody>
      <dsp:txXfrm>
        <a:off x="728783" y="2560952"/>
        <a:ext cx="2833291" cy="1020448"/>
      </dsp:txXfrm>
    </dsp:sp>
    <dsp:sp modelId="{4171D5DA-D797-4E85-847A-1A04AEA618D1}">
      <dsp:nvSpPr>
        <dsp:cNvPr id="0" name=""/>
        <dsp:cNvSpPr/>
      </dsp:nvSpPr>
      <dsp:spPr>
        <a:xfrm>
          <a:off x="3245305" y="821991"/>
          <a:ext cx="704564" cy="70456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3403832" y="821991"/>
        <a:ext cx="387510" cy="530184"/>
      </dsp:txXfrm>
    </dsp:sp>
    <dsp:sp modelId="{F2EC89A8-016C-4404-98EC-6705C1C3F70D}">
      <dsp:nvSpPr>
        <dsp:cNvPr id="0" name=""/>
        <dsp:cNvSpPr/>
      </dsp:nvSpPr>
      <dsp:spPr>
        <a:xfrm>
          <a:off x="3593823" y="2079367"/>
          <a:ext cx="704564" cy="70456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3752350" y="2079367"/>
        <a:ext cx="387510" cy="5301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AAB399-222F-49BA-AFA0-6C48C615D4A0}">
      <dsp:nvSpPr>
        <dsp:cNvPr id="0" name=""/>
        <dsp:cNvSpPr/>
      </dsp:nvSpPr>
      <dsp:spPr>
        <a:xfrm>
          <a:off x="307345" y="1546"/>
          <a:ext cx="3222855" cy="19337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/>
            <a:t>Weekday Vs Weekend Payment Statistics</a:t>
          </a:r>
          <a:endParaRPr lang="en-US" sz="3000" kern="1200"/>
        </a:p>
      </dsp:txBody>
      <dsp:txXfrm>
        <a:off x="307345" y="1546"/>
        <a:ext cx="3222855" cy="1933713"/>
      </dsp:txXfrm>
    </dsp:sp>
    <dsp:sp modelId="{E521B0BC-F7F1-44EA-8A5E-085CE73B4772}">
      <dsp:nvSpPr>
        <dsp:cNvPr id="0" name=""/>
        <dsp:cNvSpPr/>
      </dsp:nvSpPr>
      <dsp:spPr>
        <a:xfrm>
          <a:off x="3852486" y="1546"/>
          <a:ext cx="3222855" cy="193371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/>
            <a:t>Number of Orders with review score 5 and payment type as credit card.</a:t>
          </a:r>
          <a:endParaRPr lang="en-US" sz="3000" kern="1200"/>
        </a:p>
      </dsp:txBody>
      <dsp:txXfrm>
        <a:off x="3852486" y="1546"/>
        <a:ext cx="3222855" cy="1933713"/>
      </dsp:txXfrm>
    </dsp:sp>
    <dsp:sp modelId="{36EC12A6-51B0-4FD8-8D15-5C77AA122381}">
      <dsp:nvSpPr>
        <dsp:cNvPr id="0" name=""/>
        <dsp:cNvSpPr/>
      </dsp:nvSpPr>
      <dsp:spPr>
        <a:xfrm>
          <a:off x="7397627" y="1546"/>
          <a:ext cx="3222855" cy="193371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/>
            <a:t>Average number of days taken for petshop</a:t>
          </a:r>
          <a:endParaRPr lang="en-US" sz="3000" kern="1200"/>
        </a:p>
      </dsp:txBody>
      <dsp:txXfrm>
        <a:off x="7397627" y="1546"/>
        <a:ext cx="3222855" cy="1933713"/>
      </dsp:txXfrm>
    </dsp:sp>
    <dsp:sp modelId="{91A0CE0B-C15A-4356-A131-1F3220931567}">
      <dsp:nvSpPr>
        <dsp:cNvPr id="0" name=""/>
        <dsp:cNvSpPr/>
      </dsp:nvSpPr>
      <dsp:spPr>
        <a:xfrm>
          <a:off x="2079915" y="2257545"/>
          <a:ext cx="3222855" cy="193371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/>
            <a:t>Average price and payment values from customers of Sao Paulo City</a:t>
          </a:r>
          <a:endParaRPr lang="en-US" sz="3000" kern="1200"/>
        </a:p>
      </dsp:txBody>
      <dsp:txXfrm>
        <a:off x="2079915" y="2257545"/>
        <a:ext cx="3222855" cy="1933713"/>
      </dsp:txXfrm>
    </dsp:sp>
    <dsp:sp modelId="{7B7E67B0-58F9-41E8-A6B2-49B549967902}">
      <dsp:nvSpPr>
        <dsp:cNvPr id="0" name=""/>
        <dsp:cNvSpPr/>
      </dsp:nvSpPr>
      <dsp:spPr>
        <a:xfrm>
          <a:off x="5625057" y="2257545"/>
          <a:ext cx="3222855" cy="193371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/>
            <a:t>Relationship between shipping days Vs review scores.</a:t>
          </a:r>
          <a:endParaRPr lang="en-US" sz="3000" kern="1200"/>
        </a:p>
      </dsp:txBody>
      <dsp:txXfrm>
        <a:off x="5625057" y="2257545"/>
        <a:ext cx="3222855" cy="19337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8E4B2D-EDA3-4BB8-BCD9-D6CE423DDDF0}">
      <dsp:nvSpPr>
        <dsp:cNvPr id="0" name=""/>
        <dsp:cNvSpPr/>
      </dsp:nvSpPr>
      <dsp:spPr>
        <a:xfrm>
          <a:off x="853" y="21822"/>
          <a:ext cx="3457633" cy="414916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37" tIns="0" rIns="341537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We examined several facets of Olist’s operations in this analysis. </a:t>
          </a:r>
          <a:endParaRPr lang="en-US" sz="2200" kern="1200"/>
        </a:p>
      </dsp:txBody>
      <dsp:txXfrm>
        <a:off x="853" y="1681486"/>
        <a:ext cx="3457633" cy="2489496"/>
      </dsp:txXfrm>
    </dsp:sp>
    <dsp:sp modelId="{D78D8354-9DDC-4B14-A26D-BE139A48BA85}">
      <dsp:nvSpPr>
        <dsp:cNvPr id="0" name=""/>
        <dsp:cNvSpPr/>
      </dsp:nvSpPr>
      <dsp:spPr>
        <a:xfrm>
          <a:off x="853" y="21822"/>
          <a:ext cx="3457633" cy="165966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37" tIns="165100" rIns="34153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53" y="21822"/>
        <a:ext cx="3457633" cy="1659664"/>
      </dsp:txXfrm>
    </dsp:sp>
    <dsp:sp modelId="{595D4989-3EC0-46C5-A3DA-793F922B6A79}">
      <dsp:nvSpPr>
        <dsp:cNvPr id="0" name=""/>
        <dsp:cNvSpPr/>
      </dsp:nvSpPr>
      <dsp:spPr>
        <a:xfrm>
          <a:off x="3735097" y="21822"/>
          <a:ext cx="3457633" cy="4149160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37" tIns="0" rIns="341537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We found patterns and trends in everything from the population of products to consumer payments that can assist Olist in growing its revenue and business. </a:t>
          </a:r>
          <a:endParaRPr lang="en-US" sz="2200" kern="1200" dirty="0"/>
        </a:p>
      </dsp:txBody>
      <dsp:txXfrm>
        <a:off x="3735097" y="1681486"/>
        <a:ext cx="3457633" cy="2489496"/>
      </dsp:txXfrm>
    </dsp:sp>
    <dsp:sp modelId="{29D1777E-F400-4455-A5AB-95F1883AA591}">
      <dsp:nvSpPr>
        <dsp:cNvPr id="0" name=""/>
        <dsp:cNvSpPr/>
      </dsp:nvSpPr>
      <dsp:spPr>
        <a:xfrm>
          <a:off x="3735097" y="21822"/>
          <a:ext cx="3457633" cy="165966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37" tIns="165100" rIns="34153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735097" y="21822"/>
        <a:ext cx="3457633" cy="1659664"/>
      </dsp:txXfrm>
    </dsp:sp>
    <dsp:sp modelId="{75CA57EB-77F0-40F5-B918-7A9BC091E230}">
      <dsp:nvSpPr>
        <dsp:cNvPr id="0" name=""/>
        <dsp:cNvSpPr/>
      </dsp:nvSpPr>
      <dsp:spPr>
        <a:xfrm>
          <a:off x="7469341" y="21822"/>
          <a:ext cx="3457633" cy="4149160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37" tIns="0" rIns="341537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Olist is able to boost revenue more successfully and economically as a result.</a:t>
          </a:r>
          <a:endParaRPr lang="en-US" sz="2200" kern="1200" dirty="0"/>
        </a:p>
      </dsp:txBody>
      <dsp:txXfrm>
        <a:off x="7469341" y="1681486"/>
        <a:ext cx="3457633" cy="2489496"/>
      </dsp:txXfrm>
    </dsp:sp>
    <dsp:sp modelId="{0D9246E1-4C45-4E5A-A47B-DC67A47D00D3}">
      <dsp:nvSpPr>
        <dsp:cNvPr id="0" name=""/>
        <dsp:cNvSpPr/>
      </dsp:nvSpPr>
      <dsp:spPr>
        <a:xfrm>
          <a:off x="7469341" y="21822"/>
          <a:ext cx="3457633" cy="165966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37" tIns="165100" rIns="34153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469341" y="21822"/>
        <a:ext cx="3457633" cy="16596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9C6C0-71C4-4BD6-9FC8-9C2020BCD145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E8313-3FF0-4096-A0E8-1BFA37491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00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E8313-3FF0-4096-A0E8-1BFA3749195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79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December 24,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751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F612A-4CB0-4F57-9A87-F049CECB184D}" type="datetime2">
              <a:rPr lang="en-US" smtClean="0"/>
              <a:t>Tuesday, December 24,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9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7F40-C8F7-4897-A6B8-241042F913A9}" type="datetime2">
              <a:rPr lang="en-US" smtClean="0"/>
              <a:t>Tuesday, December 24,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06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December 24,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2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CA73-0A86-4195-A787-75037827079D}" type="datetime2">
              <a:rPr lang="en-US" smtClean="0"/>
              <a:t>Tuesday, December 24,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82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5374-B296-498E-A935-80631EA9020D}" type="datetime2">
              <a:rPr lang="en-US" smtClean="0"/>
              <a:t>Tuesday, December 24,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9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B728-214A-4ABC-8432-5B3A5A66A987}" type="datetime2">
              <a:rPr lang="en-US" smtClean="0"/>
              <a:t>Tuesday, December 24, 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62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02D0-6806-43AF-9888-2359BF40C204}" type="datetime2">
              <a:rPr lang="en-US" smtClean="0"/>
              <a:t>Tuesday, December 24,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96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4D2D-B1AF-4197-82D6-FC1F8BD05681}" type="datetime2">
              <a:rPr lang="en-US" smtClean="0"/>
              <a:t>Tuesday, December 24,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82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1CEB-9838-4245-91B8-EFBAFE2D8B44}" type="datetime2">
              <a:rPr lang="en-US" smtClean="0"/>
              <a:t>Tuesday, December 24,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43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F6BF-A585-41F8-88DF-7E5D069F892A}" type="datetime2">
              <a:rPr lang="en-US" smtClean="0"/>
              <a:t>Tuesday, December 24,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5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Tuesday, December 24,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958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3" name="Rectangle 1132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5" name="Rectangle 1134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7" name="Rectangle 1136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9" name="Rectangle 1138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9BA991-BB3C-CB15-4A27-1CAAADBAB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499869" cy="30980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b="1" dirty="0">
                <a:solidFill>
                  <a:srgbClr val="FFFFFF"/>
                </a:solidFill>
              </a:rPr>
              <a:t>Olist Store Analysis</a:t>
            </a:r>
          </a:p>
        </p:txBody>
      </p:sp>
      <p:sp>
        <p:nvSpPr>
          <p:cNvPr id="1141" name="Rectangle 1140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CC6B24-D40B-3CB8-9E34-ECB4D5598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355585"/>
            <a:ext cx="4968792" cy="194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 b="1" dirty="0">
                <a:solidFill>
                  <a:srgbClr val="FFFFFF"/>
                </a:solidFill>
              </a:rPr>
              <a:t>By Group 3</a:t>
            </a:r>
          </a:p>
          <a:p>
            <a:pPr algn="l"/>
            <a:r>
              <a:rPr lang="en-US" sz="1600" dirty="0">
                <a:solidFill>
                  <a:srgbClr val="FFFFFF"/>
                </a:solidFill>
              </a:rPr>
              <a:t>Allam Sampath Kumar	           Ankit Kumar Sahu</a:t>
            </a:r>
          </a:p>
          <a:p>
            <a:pPr algn="l"/>
            <a:r>
              <a:rPr lang="en-US" sz="1600" dirty="0">
                <a:solidFill>
                  <a:srgbClr val="FFFFFF"/>
                </a:solidFill>
              </a:rPr>
              <a:t>Rohit Kunjilal Gupta	           Omkar Shashikant Chougule</a:t>
            </a:r>
          </a:p>
          <a:p>
            <a:pPr algn="l"/>
            <a:r>
              <a:rPr lang="en-US" sz="1600" dirty="0">
                <a:solidFill>
                  <a:srgbClr val="FFFFFF"/>
                </a:solidFill>
              </a:rPr>
              <a:t>Sumaiya Ummer                     Megha K</a:t>
            </a:r>
          </a:p>
          <a:p>
            <a:pPr algn="l"/>
            <a:r>
              <a:rPr lang="en-US" sz="1600" dirty="0">
                <a:solidFill>
                  <a:srgbClr val="FFFFFF"/>
                </a:solidFill>
              </a:rPr>
              <a:t>Shrutika Thorat</a:t>
            </a:r>
          </a:p>
        </p:txBody>
      </p:sp>
      <p:sp>
        <p:nvSpPr>
          <p:cNvPr id="1143" name="Oval 1142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783ADB-3786-51F7-0231-80B39B0B2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559" y="2299970"/>
            <a:ext cx="3737164" cy="227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126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A0560E-92AA-ABAB-A4EB-73954E278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b="1" dirty="0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96165743-F046-723C-41B4-33D7F34387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13285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7170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C6E6C-8D90-A888-E9DE-E5CD52F1F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350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F013C8-F136-1397-724D-A58BF5C41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/>
              <a:t>Brief Overview</a:t>
            </a:r>
          </a:p>
        </p:txBody>
      </p:sp>
      <p:pic>
        <p:nvPicPr>
          <p:cNvPr id="43" name="Picture 42" descr="Mobile device with apps">
            <a:extLst>
              <a:ext uri="{FF2B5EF4-FFF2-40B4-BE49-F238E27FC236}">
                <a16:creationId xmlns:a16="http://schemas.microsoft.com/office/drawing/2014/main" id="{08C88C25-13BA-3398-ACEE-40CC0E72C9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816" r="5128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graphicFrame>
        <p:nvGraphicFramePr>
          <p:cNvPr id="58" name="TextBox 14">
            <a:extLst>
              <a:ext uri="{FF2B5EF4-FFF2-40B4-BE49-F238E27FC236}">
                <a16:creationId xmlns:a16="http://schemas.microsoft.com/office/drawing/2014/main" id="{E467B21C-B752-BBC0-3149-CCD7213A13DE}"/>
              </a:ext>
            </a:extLst>
          </p:cNvPr>
          <p:cNvGraphicFramePr/>
          <p:nvPr/>
        </p:nvGraphicFramePr>
        <p:xfrm>
          <a:off x="761802" y="2743200"/>
          <a:ext cx="4646905" cy="3613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50520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032FB5-CFEE-66BA-8473-3D015A89E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b="1" dirty="0">
                <a:solidFill>
                  <a:srgbClr val="FFFFFF"/>
                </a:solidFill>
              </a:rPr>
              <a:t>Objectives</a:t>
            </a:r>
          </a:p>
        </p:txBody>
      </p:sp>
      <p:graphicFrame>
        <p:nvGraphicFramePr>
          <p:cNvPr id="60" name="Content Placeholder 2">
            <a:extLst>
              <a:ext uri="{FF2B5EF4-FFF2-40B4-BE49-F238E27FC236}">
                <a16:creationId xmlns:a16="http://schemas.microsoft.com/office/drawing/2014/main" id="{67498784-C14B-05DB-4E07-4DB930ABB3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794747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837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3DE93-59EA-70C4-7C59-92A0AA19C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Dataset</a:t>
            </a:r>
            <a:br>
              <a:rPr lang="en-US" sz="3700" b="1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A diagram of a diagram&#10;&#10;Description automatically generated">
            <a:extLst>
              <a:ext uri="{FF2B5EF4-FFF2-40B4-BE49-F238E27FC236}">
                <a16:creationId xmlns:a16="http://schemas.microsoft.com/office/drawing/2014/main" id="{2A7FB2BF-72D3-20D7-43EC-30A305086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97" y="1655276"/>
            <a:ext cx="8980841" cy="520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969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1C85F7-3B06-F64A-3FDC-81E302E12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Excel 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B7D885-3C3A-45B5-0ED7-996919A846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90" r="3668"/>
          <a:stretch/>
        </p:blipFill>
        <p:spPr>
          <a:xfrm>
            <a:off x="1154521" y="1655276"/>
            <a:ext cx="9882957" cy="495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85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0DE1B1-C48F-BB60-912E-02AA02B63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Power Bi Dashboard</a:t>
            </a:r>
          </a:p>
        </p:txBody>
      </p:sp>
      <p:pic>
        <p:nvPicPr>
          <p:cNvPr id="7" name="Content Placeholder 6" descr="A screenshot of a computer dashboard&#10;&#10;Description automatically generated">
            <a:extLst>
              <a:ext uri="{FF2B5EF4-FFF2-40B4-BE49-F238E27FC236}">
                <a16:creationId xmlns:a16="http://schemas.microsoft.com/office/drawing/2014/main" id="{CAAFF035-5A15-F3E1-61F8-C571D38B62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431" y="1655276"/>
            <a:ext cx="9799525" cy="5120662"/>
          </a:xfrm>
        </p:spPr>
      </p:pic>
    </p:spTree>
    <p:extLst>
      <p:ext uri="{BB962C8B-B14F-4D97-AF65-F5344CB8AC3E}">
        <p14:creationId xmlns:p14="http://schemas.microsoft.com/office/powerpoint/2010/main" val="3937115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0F32FC-D464-4983-2093-0A4C622BA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Tableau Dashboard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2569B15-FF0F-D8DA-C0DF-26E3394C2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092" y="1655276"/>
            <a:ext cx="9964616" cy="512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035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8955B9-7D88-D64A-9FEA-677C5EBF5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SQL Dashboard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8B76D5-FAB8-7555-5F03-4D59430A0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145" y="1923952"/>
            <a:ext cx="5131087" cy="42370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052B34-5538-B161-4FEC-289D860B6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76" y="1928621"/>
            <a:ext cx="5131087" cy="423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89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210D44-3B8A-8484-97C3-A13FACF2BF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A10EA8-BABD-E7ED-25A1-07B8C5FE3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80" y="2862471"/>
            <a:ext cx="3041803" cy="29078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SQL Dashboard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358DC5-9E3D-C87A-5438-36221B63C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040" y="541535"/>
            <a:ext cx="3387578" cy="2632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C7C576-0AF3-E4D0-3108-C3F7A31D71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930" y="541536"/>
            <a:ext cx="3419533" cy="2632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AE2DFC-CD32-9FE5-0588-14D844849E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9475" y="3429000"/>
            <a:ext cx="6015553" cy="288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21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60</TotalTime>
  <Words>194</Words>
  <Application>Microsoft Office PowerPoint</Application>
  <PresentationFormat>Widescreen</PresentationFormat>
  <Paragraphs>31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Arial</vt:lpstr>
      <vt:lpstr>Calibri</vt:lpstr>
      <vt:lpstr>Calibri Light</vt:lpstr>
      <vt:lpstr>Office 2013 - 2022 Theme</vt:lpstr>
      <vt:lpstr>Olist Store Analysis</vt:lpstr>
      <vt:lpstr>Brief Overview</vt:lpstr>
      <vt:lpstr>Objectives</vt:lpstr>
      <vt:lpstr>Dataset </vt:lpstr>
      <vt:lpstr>Excel Dashboard</vt:lpstr>
      <vt:lpstr>Power Bi Dashboard</vt:lpstr>
      <vt:lpstr>Tableau Dashboard</vt:lpstr>
      <vt:lpstr>SQL Dashboard</vt:lpstr>
      <vt:lpstr>SQL Dashboard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Mehreen Eesa</dc:creator>
  <cp:lastModifiedBy>Ankit Sahu</cp:lastModifiedBy>
  <cp:revision>2</cp:revision>
  <dcterms:created xsi:type="dcterms:W3CDTF">2024-12-21T05:56:08Z</dcterms:created>
  <dcterms:modified xsi:type="dcterms:W3CDTF">2024-12-24T14:06:24Z</dcterms:modified>
</cp:coreProperties>
</file>