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Oswald" panose="00000500000000000000" pitchFamily="2" charset="0"/>
      <p:regular r:id="rId19"/>
      <p:bold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+s3Q113ZeXNg9NVGtbTUIdao/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566422-574C-4884-9620-81BC8F36DEBC}">
  <a:tblStyle styleId="{65566422-574C-4884-9620-81BC8F36DEB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FFFFFF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660"/>
  </p:normalViewPr>
  <p:slideViewPr>
    <p:cSldViewPr>
      <p:cViewPr>
        <p:scale>
          <a:sx n="75" d="100"/>
          <a:sy n="75" d="100"/>
        </p:scale>
        <p:origin x="581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7429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x">
  <p:cSld name="TITLE_AND_BODY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-1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41" name="Google Shape;41;p18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42" name="Google Shape;42;p18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18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45" name="Google Shape;45;p18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8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8"/>
          <p:cNvGrpSpPr/>
          <p:nvPr/>
        </p:nvGrpSpPr>
        <p:grpSpPr>
          <a:xfrm>
            <a:off x="-2269809" y="-751386"/>
            <a:ext cx="14461814" cy="7609387"/>
            <a:chOff x="-1" y="-2"/>
            <a:chExt cx="14461812" cy="7609386"/>
          </a:xfrm>
        </p:grpSpPr>
        <p:grpSp>
          <p:nvGrpSpPr>
            <p:cNvPr id="51" name="Google Shape;51;p18"/>
            <p:cNvGrpSpPr/>
            <p:nvPr/>
          </p:nvGrpSpPr>
          <p:grpSpPr>
            <a:xfrm>
              <a:off x="2253509" y="751381"/>
              <a:ext cx="12208303" cy="6858003"/>
              <a:chOff x="1" y="-1"/>
              <a:chExt cx="12208301" cy="6858002"/>
            </a:xfrm>
          </p:grpSpPr>
          <p:sp>
            <p:nvSpPr>
              <p:cNvPr id="52" name="Google Shape;52;p18"/>
              <p:cNvSpPr/>
              <p:nvPr/>
            </p:nvSpPr>
            <p:spPr>
              <a:xfrm flipH="1">
                <a:off x="2" y="0"/>
                <a:ext cx="12208299" cy="685800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517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9911"/>
                    </a:lnTo>
                    <a:lnTo>
                      <a:pt x="18318" y="4069"/>
                    </a:lnTo>
                    <a:lnTo>
                      <a:pt x="17456" y="4069"/>
                    </a:lnTo>
                    <a:close/>
                  </a:path>
                </a:pathLst>
              </a:custGeom>
              <a:solidFill>
                <a:schemeClr val="accent2">
                  <a:alpha val="73333"/>
                </a:scheme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8"/>
              <p:cNvSpPr/>
              <p:nvPr/>
            </p:nvSpPr>
            <p:spPr>
              <a:xfrm rot="-5400000">
                <a:off x="2683298" y="-2667002"/>
                <a:ext cx="6858002" cy="1219200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6859"/>
                    </a:moveTo>
                    <a:lnTo>
                      <a:pt x="21600" y="21600"/>
                    </a:lnTo>
                    <a:lnTo>
                      <a:pt x="16891" y="21600"/>
                    </a:lnTo>
                    <a:lnTo>
                      <a:pt x="16891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1148" y="0"/>
                    </a:lnTo>
                    <a:lnTo>
                      <a:pt x="17531" y="3591"/>
                    </a:lnTo>
                    <a:lnTo>
                      <a:pt x="17531" y="4563"/>
                    </a:lnTo>
                    <a:lnTo>
                      <a:pt x="21600" y="6859"/>
                    </a:lnTo>
                    <a:lnTo>
                      <a:pt x="17531" y="6859"/>
                    </a:lnTo>
                    <a:lnTo>
                      <a:pt x="17531" y="68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8"/>
              <p:cNvSpPr/>
              <p:nvPr/>
            </p:nvSpPr>
            <p:spPr>
              <a:xfrm rot="5400000">
                <a:off x="40924" y="-4747"/>
                <a:ext cx="2819400" cy="28288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8"/>
              <p:cNvSpPr/>
              <p:nvPr/>
            </p:nvSpPr>
            <p:spPr>
              <a:xfrm rot="5400000">
                <a:off x="20717" y="-4423"/>
                <a:ext cx="2627089" cy="263593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8"/>
              <p:cNvSpPr/>
              <p:nvPr/>
            </p:nvSpPr>
            <p:spPr>
              <a:xfrm rot="5400000">
                <a:off x="4036" y="-4035"/>
                <a:ext cx="2397088" cy="240515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47450"/>
                </a:scheme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8"/>
              <p:cNvSpPr/>
              <p:nvPr/>
            </p:nvSpPr>
            <p:spPr>
              <a:xfrm rot="-5400000">
                <a:off x="2683298" y="-2667002"/>
                <a:ext cx="6858002" cy="1219200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6859"/>
                    </a:moveTo>
                    <a:lnTo>
                      <a:pt x="21600" y="21600"/>
                    </a:lnTo>
                    <a:lnTo>
                      <a:pt x="16891" y="21600"/>
                    </a:lnTo>
                    <a:lnTo>
                      <a:pt x="16891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1148" y="0"/>
                    </a:lnTo>
                    <a:lnTo>
                      <a:pt x="17531" y="3591"/>
                    </a:lnTo>
                    <a:lnTo>
                      <a:pt x="17531" y="4563"/>
                    </a:lnTo>
                    <a:lnTo>
                      <a:pt x="21600" y="6859"/>
                    </a:lnTo>
                    <a:lnTo>
                      <a:pt x="17531" y="6859"/>
                    </a:lnTo>
                    <a:lnTo>
                      <a:pt x="17531" y="6859"/>
                    </a:lnTo>
                    <a:close/>
                  </a:path>
                </a:pathLst>
              </a:custGeom>
              <a:solidFill>
                <a:srgbClr val="003252">
                  <a:alpha val="89411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" name="Google Shape;58;p18"/>
            <p:cNvSpPr/>
            <p:nvPr/>
          </p:nvSpPr>
          <p:spPr>
            <a:xfrm rot="-2700000" flipH="1">
              <a:off x="665098" y="2149219"/>
              <a:ext cx="3211379" cy="32113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 rot="-2700000">
              <a:off x="1408030" y="747626"/>
              <a:ext cx="2676647" cy="135687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65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210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8"/>
            <p:cNvSpPr/>
            <p:nvPr/>
          </p:nvSpPr>
          <p:spPr>
            <a:xfrm rot="-8100000">
              <a:off x="1043705" y="2488844"/>
              <a:ext cx="2416017" cy="24160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" name="Google Shape;61;p18"/>
            <p:cNvGrpSpPr/>
            <p:nvPr/>
          </p:nvGrpSpPr>
          <p:grpSpPr>
            <a:xfrm>
              <a:off x="1194430" y="5109348"/>
              <a:ext cx="2150755" cy="2150756"/>
              <a:chOff x="-1" y="-1"/>
              <a:chExt cx="2150754" cy="2150754"/>
            </a:xfrm>
          </p:grpSpPr>
          <p:sp>
            <p:nvSpPr>
              <p:cNvPr id="62" name="Google Shape;62;p18"/>
              <p:cNvSpPr/>
              <p:nvPr/>
            </p:nvSpPr>
            <p:spPr>
              <a:xfrm rot="-2700000" flipH="1">
                <a:off x="314970" y="314970"/>
                <a:ext cx="1520813" cy="152081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8"/>
              <p:cNvSpPr/>
              <p:nvPr/>
            </p:nvSpPr>
            <p:spPr>
              <a:xfrm rot="-8100000">
                <a:off x="494267" y="475806"/>
                <a:ext cx="1144153" cy="114415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2761488" y="2395727"/>
            <a:ext cx="7077457" cy="124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sz="66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2761488" y="3721608"/>
            <a:ext cx="7077457" cy="86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>
                <a:solidFill>
                  <a:srgbClr val="FFFFF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>
                <a:solidFill>
                  <a:srgbClr val="FFFFF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body" idx="1"/>
          </p:nvPr>
        </p:nvSpPr>
        <p:spPr>
          <a:xfrm>
            <a:off x="1409700" y="1749569"/>
            <a:ext cx="9372600" cy="3358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marL="914400" lvl="1" indent="-609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>
                <a:solidFill>
                  <a:srgbClr val="FFFFFF"/>
                </a:solidFill>
              </a:defRPr>
            </a:lvl2pPr>
            <a:lvl3pPr marL="1371600" lvl="2" indent="-609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>
                <a:solidFill>
                  <a:srgbClr val="FFFFFF"/>
                </a:solidFill>
              </a:defRPr>
            </a:lvl3pPr>
            <a:lvl4pPr marL="1828800" lvl="3" indent="-609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>
                <a:solidFill>
                  <a:srgbClr val="FFFFFF"/>
                </a:solidFill>
              </a:defRPr>
            </a:lvl4pPr>
            <a:lvl5pPr marL="2286000" lvl="4" indent="-609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443364" y="1825625"/>
            <a:ext cx="112152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FFFFF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FFFFFF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FFFFFF"/>
                </a:solidFill>
              </a:defRPr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FFFFFF"/>
                </a:solidFill>
              </a:defRPr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443364" y="1517715"/>
            <a:ext cx="5184439" cy="465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FFFFFF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FFFFF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FFFFFF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2"/>
          </p:nvPr>
        </p:nvSpPr>
        <p:spPr>
          <a:xfrm>
            <a:off x="6474162" y="1517714"/>
            <a:ext cx="5184438" cy="46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 Category">
  <p:cSld name="5 Categor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-1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248" name="Google Shape;248;p30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249" name="Google Shape;249;p30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30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252" name="Google Shape;252;p30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0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-1" y="-1"/>
            <a:ext cx="12192002" cy="68841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/>
          <p:nvPr/>
        </p:nvSpPr>
        <p:spPr>
          <a:xfrm rot="5400000" flipH="1">
            <a:off x="2664629" y="-2664627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/>
          <p:nvPr/>
        </p:nvSpPr>
        <p:spPr>
          <a:xfrm rot="5400000" flipH="1">
            <a:off x="2664628" y="-2664627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30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263" name="Google Shape;263;p30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30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266" name="Google Shape;266;p30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0"/>
          <p:cNvSpPr>
            <a:spLocks noGrp="1"/>
          </p:cNvSpPr>
          <p:nvPr>
            <p:ph type="pic" idx="2"/>
          </p:nvPr>
        </p:nvSpPr>
        <p:spPr>
          <a:xfrm>
            <a:off x="978211" y="2096715"/>
            <a:ext cx="1259508" cy="1259508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30"/>
          <p:cNvSpPr>
            <a:spLocks noGrp="1"/>
          </p:cNvSpPr>
          <p:nvPr>
            <p:ph type="pic" idx="3"/>
          </p:nvPr>
        </p:nvSpPr>
        <p:spPr>
          <a:xfrm>
            <a:off x="3222230" y="2096715"/>
            <a:ext cx="1259507" cy="1259508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30"/>
          <p:cNvSpPr>
            <a:spLocks noGrp="1"/>
          </p:cNvSpPr>
          <p:nvPr>
            <p:ph type="pic" idx="4"/>
          </p:nvPr>
        </p:nvSpPr>
        <p:spPr>
          <a:xfrm>
            <a:off x="5466248" y="2096715"/>
            <a:ext cx="1259507" cy="1259508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30"/>
          <p:cNvSpPr>
            <a:spLocks noGrp="1"/>
          </p:cNvSpPr>
          <p:nvPr>
            <p:ph type="pic" idx="5"/>
          </p:nvPr>
        </p:nvSpPr>
        <p:spPr>
          <a:xfrm>
            <a:off x="7710265" y="2096715"/>
            <a:ext cx="1259507" cy="1259508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30"/>
          <p:cNvSpPr>
            <a:spLocks noGrp="1"/>
          </p:cNvSpPr>
          <p:nvPr>
            <p:ph type="pic" idx="6"/>
          </p:nvPr>
        </p:nvSpPr>
        <p:spPr>
          <a:xfrm>
            <a:off x="9954283" y="2096715"/>
            <a:ext cx="1259507" cy="1259508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30"/>
          <p:cNvSpPr txBox="1">
            <a:spLocks noGrp="1"/>
          </p:cNvSpPr>
          <p:nvPr>
            <p:ph type="body" idx="1"/>
          </p:nvPr>
        </p:nvSpPr>
        <p:spPr>
          <a:xfrm>
            <a:off x="719893" y="4240093"/>
            <a:ext cx="1776142" cy="14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body" idx="7"/>
          </p:nvPr>
        </p:nvSpPr>
        <p:spPr>
          <a:xfrm>
            <a:off x="2963911" y="4240093"/>
            <a:ext cx="1776141" cy="14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body" idx="8"/>
          </p:nvPr>
        </p:nvSpPr>
        <p:spPr>
          <a:xfrm>
            <a:off x="5207930" y="4240093"/>
            <a:ext cx="1776141" cy="14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body" idx="9"/>
          </p:nvPr>
        </p:nvSpPr>
        <p:spPr>
          <a:xfrm>
            <a:off x="7451948" y="4240093"/>
            <a:ext cx="1776141" cy="14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body" idx="13"/>
          </p:nvPr>
        </p:nvSpPr>
        <p:spPr>
          <a:xfrm>
            <a:off x="9695964" y="4240093"/>
            <a:ext cx="1776141" cy="14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78" name="Google Shape;278;p30"/>
          <p:cNvCxnSpPr/>
          <p:nvPr/>
        </p:nvCxnSpPr>
        <p:spPr>
          <a:xfrm>
            <a:off x="1242354" y="3825021"/>
            <a:ext cx="731222" cy="1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3486372" y="3825021"/>
            <a:ext cx="731222" cy="1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5730390" y="3825021"/>
            <a:ext cx="731222" cy="1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7974407" y="3825021"/>
            <a:ext cx="731222" cy="1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82" name="Google Shape;282;p30"/>
          <p:cNvCxnSpPr/>
          <p:nvPr/>
        </p:nvCxnSpPr>
        <p:spPr>
          <a:xfrm>
            <a:off x="10218425" y="3825021"/>
            <a:ext cx="731222" cy="1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3" name="Google Shape;283;p30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3 Section">
  <p:cSld name="Photo + 3 Section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body" idx="1"/>
          </p:nvPr>
        </p:nvSpPr>
        <p:spPr>
          <a:xfrm>
            <a:off x="542093" y="4240093"/>
            <a:ext cx="3293307" cy="14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31"/>
          <p:cNvSpPr>
            <a:spLocks noGrp="1"/>
          </p:cNvSpPr>
          <p:nvPr>
            <p:ph type="pic" idx="2"/>
          </p:nvPr>
        </p:nvSpPr>
        <p:spPr>
          <a:xfrm>
            <a:off x="-3" y="1352574"/>
            <a:ext cx="12192004" cy="2289899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31"/>
          <p:cNvSpPr txBox="1">
            <a:spLocks noGrp="1"/>
          </p:cNvSpPr>
          <p:nvPr>
            <p:ph type="body" idx="3"/>
          </p:nvPr>
        </p:nvSpPr>
        <p:spPr>
          <a:xfrm>
            <a:off x="4444169" y="4240093"/>
            <a:ext cx="3293307" cy="14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4"/>
          </p:nvPr>
        </p:nvSpPr>
        <p:spPr>
          <a:xfrm>
            <a:off x="8346244" y="4240093"/>
            <a:ext cx="3293307" cy="14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Text">
  <p:cSld name="Photo + 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32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body" idx="1"/>
          </p:nvPr>
        </p:nvSpPr>
        <p:spPr>
          <a:xfrm>
            <a:off x="542093" y="4240093"/>
            <a:ext cx="9402007" cy="14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32"/>
          <p:cNvSpPr>
            <a:spLocks noGrp="1"/>
          </p:cNvSpPr>
          <p:nvPr>
            <p:ph type="pic" idx="2"/>
          </p:nvPr>
        </p:nvSpPr>
        <p:spPr>
          <a:xfrm>
            <a:off x="-3" y="1352574"/>
            <a:ext cx="12192004" cy="22898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3"/>
          <p:cNvSpPr>
            <a:spLocks noGrp="1"/>
          </p:cNvSpPr>
          <p:nvPr>
            <p:ph type="pic" idx="2"/>
          </p:nvPr>
        </p:nvSpPr>
        <p:spPr>
          <a:xfrm>
            <a:off x="4110087" y="1444649"/>
            <a:ext cx="7548513" cy="457908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33"/>
          <p:cNvSpPr txBox="1">
            <a:spLocks noGrp="1"/>
          </p:cNvSpPr>
          <p:nvPr>
            <p:ph type="body" idx="1"/>
          </p:nvPr>
        </p:nvSpPr>
        <p:spPr>
          <a:xfrm>
            <a:off x="443366" y="1444649"/>
            <a:ext cx="3365063" cy="457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443366" y="1444649"/>
            <a:ext cx="3365063" cy="457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2"/>
          </p:nvPr>
        </p:nvSpPr>
        <p:spPr>
          <a:xfrm>
            <a:off x="3964289" y="1444649"/>
            <a:ext cx="7694311" cy="457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-1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5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5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313" name="Google Shape;313;p35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314" name="Google Shape;314;p35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35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317" name="Google Shape;317;p35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35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-1" y="-1"/>
            <a:ext cx="12192002" cy="68841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5"/>
          <p:cNvSpPr/>
          <p:nvPr/>
        </p:nvSpPr>
        <p:spPr>
          <a:xfrm rot="5400000" flipH="1">
            <a:off x="2664629" y="-2664627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/>
          <p:nvPr/>
        </p:nvSpPr>
        <p:spPr>
          <a:xfrm rot="5400000" flipH="1">
            <a:off x="2664628" y="-2664627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35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327" name="Google Shape;327;p35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5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1">
  <p:cSld name="Thank You 1"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-1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6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6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6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337" name="Google Shape;337;p36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338" name="Google Shape;338;p36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36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341" name="Google Shape;341;p36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36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6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6"/>
          <p:cNvSpPr/>
          <p:nvPr/>
        </p:nvSpPr>
        <p:spPr>
          <a:xfrm flipH="1">
            <a:off x="-16297" y="0"/>
            <a:ext cx="12208299" cy="685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17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911"/>
                </a:lnTo>
                <a:lnTo>
                  <a:pt x="18318" y="4069"/>
                </a:lnTo>
                <a:lnTo>
                  <a:pt x="17456" y="4069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6"/>
          <p:cNvSpPr/>
          <p:nvPr/>
        </p:nvSpPr>
        <p:spPr>
          <a:xfrm rot="-5400000">
            <a:off x="2666999" y="-2667001"/>
            <a:ext cx="6858001" cy="1219200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6"/>
          <p:cNvSpPr/>
          <p:nvPr/>
        </p:nvSpPr>
        <p:spPr>
          <a:xfrm rot="-5400000">
            <a:off x="2666999" y="-2667001"/>
            <a:ext cx="6858001" cy="1219200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36"/>
          <p:cNvGrpSpPr/>
          <p:nvPr/>
        </p:nvGrpSpPr>
        <p:grpSpPr>
          <a:xfrm>
            <a:off x="2" y="0"/>
            <a:ext cx="6881969" cy="6858876"/>
            <a:chOff x="1" y="0"/>
            <a:chExt cx="6881967" cy="6858875"/>
          </a:xfrm>
        </p:grpSpPr>
        <p:sp>
          <p:nvSpPr>
            <p:cNvPr id="350" name="Google Shape;350;p36"/>
            <p:cNvSpPr/>
            <p:nvPr/>
          </p:nvSpPr>
          <p:spPr>
            <a:xfrm rot="5400000">
              <a:off x="11547" y="-11546"/>
              <a:ext cx="6858875" cy="68819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 rot="5400000">
              <a:off x="10761" y="-10758"/>
              <a:ext cx="6391031" cy="641254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6"/>
            <p:cNvSpPr/>
            <p:nvPr/>
          </p:nvSpPr>
          <p:spPr>
            <a:xfrm rot="5400000">
              <a:off x="9820" y="-9818"/>
              <a:ext cx="5831497" cy="585113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36"/>
          <p:cNvSpPr txBox="1">
            <a:spLocks noGrp="1"/>
          </p:cNvSpPr>
          <p:nvPr>
            <p:ph type="title"/>
          </p:nvPr>
        </p:nvSpPr>
        <p:spPr>
          <a:xfrm>
            <a:off x="5217242" y="2807207"/>
            <a:ext cx="4945599" cy="124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-1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9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9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73" name="Google Shape;73;p19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74" name="Google Shape;74;p19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9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77" name="Google Shape;77;p19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9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0" y="-1"/>
            <a:ext cx="12192001" cy="686274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84" y="0"/>
                </a:lnTo>
                <a:lnTo>
                  <a:pt x="18189" y="8552"/>
                </a:lnTo>
                <a:lnTo>
                  <a:pt x="20001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rot="5400000" flipH="1">
            <a:off x="2626804" y="-2626806"/>
            <a:ext cx="6862745" cy="121163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4288"/>
                </a:lnTo>
                <a:lnTo>
                  <a:pt x="13053" y="14288"/>
                </a:lnTo>
                <a:lnTo>
                  <a:pt x="13053" y="14288"/>
                </a:lnTo>
                <a:lnTo>
                  <a:pt x="21600" y="14288"/>
                </a:lnTo>
                <a:lnTo>
                  <a:pt x="13053" y="9437"/>
                </a:lnTo>
                <a:lnTo>
                  <a:pt x="13053" y="7384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 rot="-5400000" flipH="1">
            <a:off x="5851009" y="-10650"/>
            <a:ext cx="6326156" cy="63474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 rot="5400000" flipH="1">
            <a:off x="2664628" y="-2664627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/>
          <p:nvPr/>
        </p:nvSpPr>
        <p:spPr>
          <a:xfrm rot="2700000">
            <a:off x="9668984" y="1404391"/>
            <a:ext cx="4406149" cy="529924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17960"/>
                </a:lnTo>
                <a:lnTo>
                  <a:pt x="1722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/>
          <p:nvPr/>
        </p:nvSpPr>
        <p:spPr>
          <a:xfrm rot="8100000" flipH="1">
            <a:off x="9583574" y="1088096"/>
            <a:ext cx="5072181" cy="484350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974" y="0"/>
                </a:lnTo>
                <a:lnTo>
                  <a:pt x="0" y="102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/>
          <p:nvPr/>
        </p:nvSpPr>
        <p:spPr>
          <a:xfrm rot="2700000">
            <a:off x="11438584" y="5665751"/>
            <a:ext cx="877779" cy="17555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/>
          <p:nvPr/>
        </p:nvSpPr>
        <p:spPr>
          <a:xfrm rot="8100000" flipH="1">
            <a:off x="10582264" y="5841410"/>
            <a:ext cx="2372349" cy="11861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108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9"/>
          <p:cNvGrpSpPr/>
          <p:nvPr/>
        </p:nvGrpSpPr>
        <p:grpSpPr>
          <a:xfrm>
            <a:off x="-30201" y="-1087418"/>
            <a:ext cx="2458373" cy="2166580"/>
            <a:chOff x="-1" y="-1"/>
            <a:chExt cx="2458372" cy="2166579"/>
          </a:xfrm>
        </p:grpSpPr>
        <p:sp>
          <p:nvSpPr>
            <p:cNvPr id="91" name="Google Shape;91;p19"/>
            <p:cNvSpPr/>
            <p:nvPr/>
          </p:nvSpPr>
          <p:spPr>
            <a:xfrm rot="-2700000">
              <a:off x="609081" y="317287"/>
              <a:ext cx="1532002" cy="153200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 rot="2700000" flipH="1">
              <a:off x="314619" y="323727"/>
              <a:ext cx="1519119" cy="151911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9"/>
          <p:cNvGrpSpPr/>
          <p:nvPr/>
        </p:nvGrpSpPr>
        <p:grpSpPr>
          <a:xfrm>
            <a:off x="1745068" y="-582826"/>
            <a:ext cx="1319569" cy="1157393"/>
            <a:chOff x="-1" y="-1"/>
            <a:chExt cx="1319567" cy="1157391"/>
          </a:xfrm>
        </p:grpSpPr>
        <p:sp>
          <p:nvSpPr>
            <p:cNvPr id="94" name="Google Shape;94;p19"/>
            <p:cNvSpPr/>
            <p:nvPr/>
          </p:nvSpPr>
          <p:spPr>
            <a:xfrm rot="-2700000">
              <a:off x="331671" y="169495"/>
              <a:ext cx="818399" cy="81839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 rot="2700000" flipH="1">
              <a:off x="163907" y="182988"/>
              <a:ext cx="791418" cy="79141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831850" y="4754879"/>
            <a:ext cx="6803136" cy="36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None/>
              <a:defRPr sz="1600">
                <a:solidFill>
                  <a:srgbClr val="B9E4FE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832103" y="3886200"/>
            <a:ext cx="7781545" cy="85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44500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6500812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3"/>
          </p:nvPr>
        </p:nvSpPr>
        <p:spPr>
          <a:xfrm>
            <a:off x="444499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4"/>
          </p:nvPr>
        </p:nvSpPr>
        <p:spPr>
          <a:xfrm>
            <a:off x="6475412" y="2505075"/>
            <a:ext cx="518318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Text">
  <p:cSld name="Title +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-1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13" name="Google Shape;113;p21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116" name="Google Shape;116;p21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1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-1" y="-1"/>
            <a:ext cx="12192002" cy="68841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 rot="5400000" flipH="1">
            <a:off x="2664628" y="-2664627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21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25" name="Google Shape;125;p21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444500" y="1625384"/>
            <a:ext cx="6718300" cy="409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+ Text">
  <p:cSld name="1_Title +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-1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35" name="Google Shape;135;p22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36" name="Google Shape;136;p22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2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139" name="Google Shape;139;p22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2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-1" y="-1"/>
            <a:ext cx="12192002" cy="68841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2941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 rot="5400000" flipH="1">
            <a:off x="2664628" y="-2664627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01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48" name="Google Shape;148;p22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444500" y="1625384"/>
            <a:ext cx="6718300" cy="409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2">
  <p:cSld name="Thank You 2"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-1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58" name="Google Shape;158;p23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59" name="Google Shape;159;p23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3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162" name="Google Shape;162;p23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3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 flipH="1">
            <a:off x="-16297" y="0"/>
            <a:ext cx="12208299" cy="685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17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911"/>
                </a:lnTo>
                <a:lnTo>
                  <a:pt x="18318" y="4069"/>
                </a:lnTo>
                <a:lnTo>
                  <a:pt x="17456" y="4069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 rot="-5400000">
            <a:off x="2666999" y="-2667001"/>
            <a:ext cx="6858001" cy="1219200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 rot="-5400000">
            <a:off x="2666999" y="-2667001"/>
            <a:ext cx="6858001" cy="1219200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6360242" y="3429000"/>
            <a:ext cx="4945599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/>
          <p:nvPr/>
        </p:nvSpPr>
        <p:spPr>
          <a:xfrm rot="-8100000">
            <a:off x="-729900" y="-1215857"/>
            <a:ext cx="6043523" cy="842707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938"/>
                </a:moveTo>
                <a:lnTo>
                  <a:pt x="6733" y="21600"/>
                </a:lnTo>
                <a:lnTo>
                  <a:pt x="0" y="21600"/>
                </a:lnTo>
                <a:lnTo>
                  <a:pt x="0" y="4552"/>
                </a:lnTo>
                <a:lnTo>
                  <a:pt x="6348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 rot="-8100000">
            <a:off x="-1145232" y="-2123853"/>
            <a:ext cx="6043522" cy="90088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1627"/>
                </a:moveTo>
                <a:lnTo>
                  <a:pt x="6733" y="21600"/>
                </a:lnTo>
                <a:lnTo>
                  <a:pt x="0" y="21600"/>
                </a:lnTo>
                <a:lnTo>
                  <a:pt x="0" y="2863"/>
                </a:lnTo>
                <a:lnTo>
                  <a:pt x="4268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 rot="-2700000" flipH="1">
            <a:off x="-2681153" y="-465960"/>
            <a:ext cx="8639120" cy="57397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9475" y="0"/>
                </a:moveTo>
                <a:lnTo>
                  <a:pt x="0" y="14262"/>
                </a:lnTo>
                <a:lnTo>
                  <a:pt x="0" y="21600"/>
                </a:lnTo>
                <a:lnTo>
                  <a:pt x="19374" y="21600"/>
                </a:lnTo>
                <a:lnTo>
                  <a:pt x="21600" y="18249"/>
                </a:lnTo>
                <a:close/>
              </a:path>
            </a:pathLst>
          </a:custGeom>
          <a:solidFill>
            <a:srgbClr val="003252">
              <a:alpha val="50588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-1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81" name="Google Shape;181;p24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82" name="Google Shape;182;p24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24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185" name="Google Shape;185;p24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4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 rot="5400000" flipH="1">
            <a:off x="2855761" y="-2473495"/>
            <a:ext cx="6862744" cy="118097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4099"/>
                </a:lnTo>
                <a:lnTo>
                  <a:pt x="13053" y="14099"/>
                </a:lnTo>
                <a:lnTo>
                  <a:pt x="13053" y="14099"/>
                </a:lnTo>
                <a:lnTo>
                  <a:pt x="21600" y="14099"/>
                </a:lnTo>
                <a:lnTo>
                  <a:pt x="13053" y="9122"/>
                </a:lnTo>
                <a:lnTo>
                  <a:pt x="13053" y="7015"/>
                </a:lnTo>
                <a:lnTo>
                  <a:pt x="966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 rot="5400000" flipH="1">
            <a:off x="2626805" y="-2626806"/>
            <a:ext cx="6862745" cy="121163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4288"/>
                </a:lnTo>
                <a:lnTo>
                  <a:pt x="13053" y="14288"/>
                </a:lnTo>
                <a:lnTo>
                  <a:pt x="13053" y="14288"/>
                </a:lnTo>
                <a:lnTo>
                  <a:pt x="21600" y="14288"/>
                </a:lnTo>
                <a:lnTo>
                  <a:pt x="13053" y="9437"/>
                </a:lnTo>
                <a:lnTo>
                  <a:pt x="13053" y="7384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 rot="5400000" flipH="1">
            <a:off x="2664629" y="-2664627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431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4"/>
          <p:cNvGrpSpPr/>
          <p:nvPr/>
        </p:nvGrpSpPr>
        <p:grpSpPr>
          <a:xfrm>
            <a:off x="9141045" y="1176874"/>
            <a:ext cx="5836237" cy="5812374"/>
            <a:chOff x="-1" y="-1"/>
            <a:chExt cx="5836236" cy="5812373"/>
          </a:xfrm>
        </p:grpSpPr>
        <p:sp>
          <p:nvSpPr>
            <p:cNvPr id="194" name="Google Shape;194;p24"/>
            <p:cNvSpPr/>
            <p:nvPr/>
          </p:nvSpPr>
          <p:spPr>
            <a:xfrm rot="2700000">
              <a:off x="997763" y="872697"/>
              <a:ext cx="3579176" cy="430464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17960"/>
                  </a:lnTo>
                  <a:lnTo>
                    <a:pt x="1722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 rot="8100000" flipH="1">
              <a:off x="928385" y="880525"/>
              <a:ext cx="4120203" cy="393444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974" y="0"/>
                  </a:lnTo>
                  <a:lnTo>
                    <a:pt x="0" y="10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4"/>
          <p:cNvSpPr/>
          <p:nvPr/>
        </p:nvSpPr>
        <p:spPr>
          <a:xfrm rot="2700000">
            <a:off x="11438584" y="5665751"/>
            <a:ext cx="877779" cy="17555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/>
          <p:nvPr/>
        </p:nvSpPr>
        <p:spPr>
          <a:xfrm rot="8100000" flipH="1">
            <a:off x="10582264" y="5841410"/>
            <a:ext cx="2372349" cy="11861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108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4"/>
          <p:cNvGrpSpPr/>
          <p:nvPr/>
        </p:nvGrpSpPr>
        <p:grpSpPr>
          <a:xfrm>
            <a:off x="9619077" y="6118504"/>
            <a:ext cx="1643563" cy="1488426"/>
            <a:chOff x="0" y="-1"/>
            <a:chExt cx="1643562" cy="1488424"/>
          </a:xfrm>
        </p:grpSpPr>
        <p:sp>
          <p:nvSpPr>
            <p:cNvPr id="199" name="Google Shape;199;p24"/>
            <p:cNvSpPr/>
            <p:nvPr/>
          </p:nvSpPr>
          <p:spPr>
            <a:xfrm rot="-8100000" flipH="1">
              <a:off x="373112" y="217974"/>
              <a:ext cx="1052475" cy="105247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 rot="8100000">
              <a:off x="216141" y="222400"/>
              <a:ext cx="1043624" cy="104362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32103" y="3886200"/>
            <a:ext cx="7781545" cy="85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831850" y="4754879"/>
            <a:ext cx="6803136" cy="36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None/>
              <a:defRPr sz="1600">
                <a:solidFill>
                  <a:srgbClr val="B9E4FE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Slide">
  <p:cSld name="Quote Slide"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-1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210" name="Google Shape;210;p25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211" name="Google Shape;211;p25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5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214" name="Google Shape;214;p25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25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2855761" y="-2473495"/>
            <a:ext cx="6862744" cy="118097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4099"/>
                </a:lnTo>
                <a:lnTo>
                  <a:pt x="13053" y="14099"/>
                </a:lnTo>
                <a:lnTo>
                  <a:pt x="13053" y="14099"/>
                </a:lnTo>
                <a:lnTo>
                  <a:pt x="21600" y="14099"/>
                </a:lnTo>
                <a:lnTo>
                  <a:pt x="13053" y="9122"/>
                </a:lnTo>
                <a:lnTo>
                  <a:pt x="13053" y="7015"/>
                </a:lnTo>
                <a:lnTo>
                  <a:pt x="966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 rot="5400000" flipH="1">
            <a:off x="2626805" y="-2626806"/>
            <a:ext cx="6862745" cy="121163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4288"/>
                </a:lnTo>
                <a:lnTo>
                  <a:pt x="13053" y="14288"/>
                </a:lnTo>
                <a:lnTo>
                  <a:pt x="13053" y="14288"/>
                </a:lnTo>
                <a:lnTo>
                  <a:pt x="21600" y="14288"/>
                </a:lnTo>
                <a:lnTo>
                  <a:pt x="13053" y="9437"/>
                </a:lnTo>
                <a:lnTo>
                  <a:pt x="13053" y="7384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 rot="5400000" flipH="1">
            <a:off x="2664629" y="-2664627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431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533398" y="914399"/>
            <a:ext cx="1944916" cy="1944916"/>
          </a:xfrm>
          <a:prstGeom prst="ellipse">
            <a:avLst/>
          </a:prstGeom>
          <a:solidFill>
            <a:srgbClr val="003252"/>
          </a:solidFill>
          <a:ln w="76200" cap="flat" cmpd="sng">
            <a:solidFill>
              <a:schemeClr val="accent1">
                <a:alpha val="54509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1002718" y="923304"/>
            <a:ext cx="913666" cy="28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lang="en-US" sz="18400" b="0" i="0" u="none" strike="noStrike" cap="non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533398" y="3200400"/>
            <a:ext cx="7551058" cy="285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-1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7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7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7"/>
          <p:cNvSpPr/>
          <p:nvPr/>
        </p:nvSpPr>
        <p:spPr>
          <a:xfrm rot="5400000" flipH="1">
            <a:off x="2664629" y="-2669372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2" name="Google Shape;12;p17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3" name="Google Shape;13;p17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17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16" name="Google Shape;16;p17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7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-1" y="-1"/>
            <a:ext cx="12192002" cy="68841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/>
          <p:nvPr/>
        </p:nvSpPr>
        <p:spPr>
          <a:xfrm rot="5400000" flipH="1">
            <a:off x="2964808" y="-2364447"/>
            <a:ext cx="6862745" cy="1159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7"/>
          <p:cNvSpPr/>
          <p:nvPr/>
        </p:nvSpPr>
        <p:spPr>
          <a:xfrm rot="5400000" flipH="1">
            <a:off x="2664629" y="-2664627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7"/>
          <p:cNvSpPr/>
          <p:nvPr/>
        </p:nvSpPr>
        <p:spPr>
          <a:xfrm rot="5400000" flipH="1">
            <a:off x="2664628" y="-2664627"/>
            <a:ext cx="6862744" cy="12192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grpSp>
        <p:nvGrpSpPr>
          <p:cNvPr id="26" name="Google Shape;26;p17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27" name="Google Shape;27;p17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 rot="2700000" flipH="1">
              <a:off x="107255" y="119740"/>
              <a:ext cx="517875" cy="517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17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30" name="Google Shape;30;p17"/>
            <p:cNvSpPr/>
            <p:nvPr/>
          </p:nvSpPr>
          <p:spPr>
            <a:xfrm rot="10800000" flipH="1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 rot="10800000" flipH="1">
              <a:off x="0" y="0"/>
              <a:ext cx="12192002" cy="48463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7"/>
          <p:cNvSpPr/>
          <p:nvPr/>
        </p:nvSpPr>
        <p:spPr>
          <a:xfrm flipH="1">
            <a:off x="10782299" y="5448296"/>
            <a:ext cx="1409702" cy="140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</a:t>
            </a:fld>
            <a:endParaRPr/>
          </a:p>
        </p:txBody>
      </p:sp>
      <p:sp>
        <p:nvSpPr>
          <p:cNvPr id="359" name="Google Shape;359;p1"/>
          <p:cNvSpPr txBox="1">
            <a:spLocks noGrp="1"/>
          </p:cNvSpPr>
          <p:nvPr>
            <p:ph type="title"/>
          </p:nvPr>
        </p:nvSpPr>
        <p:spPr>
          <a:xfrm>
            <a:off x="2181872" y="1268760"/>
            <a:ext cx="7828255" cy="124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US" sz="5400" dirty="0"/>
              <a:t>Bankruptcy Prevention</a:t>
            </a:r>
            <a:endParaRPr dirty="0"/>
          </a:p>
        </p:txBody>
      </p:sp>
      <p:sp>
        <p:nvSpPr>
          <p:cNvPr id="360" name="Google Shape;360;p1"/>
          <p:cNvSpPr txBox="1">
            <a:spLocks noGrp="1"/>
          </p:cNvSpPr>
          <p:nvPr>
            <p:ph type="body" idx="1"/>
          </p:nvPr>
        </p:nvSpPr>
        <p:spPr>
          <a:xfrm>
            <a:off x="4511824" y="4372095"/>
            <a:ext cx="7077458" cy="86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rebuchet MS" panose="020B0603020202020204" pitchFamily="34" charset="0"/>
              </a:rPr>
              <a:t>-Bankruptcy is a legal proceeding initiated when a person or business is unable to repay outstanding debts or obligations.</a:t>
            </a:r>
            <a:endParaRPr sz="2400" dirty="0">
              <a:solidFill>
                <a:schemeClr val="accent1">
                  <a:lumMod val="20000"/>
                  <a:lumOff val="80000"/>
                </a:schemeClr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</a:t>
            </a:fld>
            <a:endParaRPr/>
          </a:p>
        </p:txBody>
      </p:sp>
      <p:sp>
        <p:nvSpPr>
          <p:cNvPr id="429" name="Google Shape;429;p9"/>
          <p:cNvSpPr txBox="1">
            <a:spLocks noGrp="1"/>
          </p:cNvSpPr>
          <p:nvPr>
            <p:ph type="title"/>
          </p:nvPr>
        </p:nvSpPr>
        <p:spPr>
          <a:xfrm>
            <a:off x="444500" y="131583"/>
            <a:ext cx="11214100" cy="535533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Arial"/>
              <a:buNone/>
            </a:pPr>
            <a:r>
              <a:rPr lang="en-US" sz="3008" b="0" u="sng" dirty="0">
                <a:latin typeface="Arial"/>
                <a:ea typeface="Arial"/>
                <a:cs typeface="Arial"/>
                <a:sym typeface="Arial"/>
              </a:rPr>
              <a:t>Values of different factors effecting bankruptcy:</a:t>
            </a:r>
            <a:endParaRPr dirty="0"/>
          </a:p>
        </p:txBody>
      </p:sp>
      <p:pic>
        <p:nvPicPr>
          <p:cNvPr id="431" name="Google Shape;431;p9" descr="Google Shape;39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916" y="878168"/>
            <a:ext cx="9097562" cy="285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9" descr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685" y="3839945"/>
            <a:ext cx="9097565" cy="278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11</a:t>
            </a:fld>
            <a:endParaRPr/>
          </a:p>
        </p:txBody>
      </p:sp>
      <p:sp>
        <p:nvSpPr>
          <p:cNvPr id="438" name="Google Shape;438;p10"/>
          <p:cNvSpPr txBox="1">
            <a:spLocks noGrp="1"/>
          </p:cNvSpPr>
          <p:nvPr>
            <p:ph type="title"/>
          </p:nvPr>
        </p:nvSpPr>
        <p:spPr>
          <a:xfrm>
            <a:off x="444599" y="214925"/>
            <a:ext cx="11214001" cy="139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Explore relationships between features: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Pairplot</a:t>
            </a:r>
            <a:endParaRPr/>
          </a:p>
        </p:txBody>
      </p:sp>
      <p:pic>
        <p:nvPicPr>
          <p:cNvPr id="440" name="Google Shape;440;p10" descr="Google Shape;3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156" y="1173892"/>
            <a:ext cx="8137746" cy="550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2"/>
          <p:cNvSpPr txBox="1">
            <a:spLocks noGrp="1"/>
          </p:cNvSpPr>
          <p:nvPr>
            <p:ph type="title"/>
          </p:nvPr>
        </p:nvSpPr>
        <p:spPr>
          <a:xfrm>
            <a:off x="444500" y="542924"/>
            <a:ext cx="11214100" cy="53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 dirty="0"/>
              <a:t>ML Models on Dataset</a:t>
            </a:r>
            <a:endParaRPr dirty="0"/>
          </a:p>
        </p:txBody>
      </p:sp>
      <p:graphicFrame>
        <p:nvGraphicFramePr>
          <p:cNvPr id="455" name="Google Shape;455;p12"/>
          <p:cNvGraphicFramePr/>
          <p:nvPr>
            <p:extLst>
              <p:ext uri="{D42A27DB-BD31-4B8C-83A1-F6EECF244321}">
                <p14:modId xmlns:p14="http://schemas.microsoft.com/office/powerpoint/2010/main" val="1120415782"/>
              </p:ext>
            </p:extLst>
          </p:nvPr>
        </p:nvGraphicFramePr>
        <p:xfrm>
          <a:off x="1127448" y="1268760"/>
          <a:ext cx="9650525" cy="4984520"/>
        </p:xfrm>
        <a:graphic>
          <a:graphicData uri="http://schemas.openxmlformats.org/drawingml/2006/table">
            <a:tbl>
              <a:tblPr>
                <a:noFill/>
                <a:tableStyleId>{65566422-574C-4884-9620-81BC8F36DEBC}</a:tableStyleId>
              </a:tblPr>
              <a:tblGrid>
                <a:gridCol w="539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Score in 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DecisionTreeClassifier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97.33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KNeighborsClassifier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k=5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4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Multinomial Naive Bayes classifier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98.66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GradientBoostingClassifier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98.66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RandomForestClassifier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41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parameters:  {'dropout1': 0.2, 'dropout2': 0.5, 'units1': 64, 'units2': 64}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accuracy:  85.71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"/>
          <p:cNvSpPr txBox="1">
            <a:spLocks noGrp="1"/>
          </p:cNvSpPr>
          <p:nvPr>
            <p:ph type="title"/>
          </p:nvPr>
        </p:nvSpPr>
        <p:spPr>
          <a:xfrm>
            <a:off x="4350715" y="164582"/>
            <a:ext cx="8206185" cy="639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40"/>
              <a:buFont typeface="Trebuchet MS"/>
              <a:buNone/>
            </a:pPr>
            <a:r>
              <a:rPr lang="en-US" sz="3740"/>
              <a:t>Deployment </a:t>
            </a:r>
            <a:endParaRPr/>
          </a:p>
        </p:txBody>
      </p:sp>
      <p:pic>
        <p:nvPicPr>
          <p:cNvPr id="462" name="Google Shape;462;p13" descr="Image"/>
          <p:cNvPicPr preferRelativeResize="0"/>
          <p:nvPr/>
        </p:nvPicPr>
        <p:blipFill rotWithShape="1">
          <a:blip r:embed="rId3">
            <a:alphaModFix/>
          </a:blip>
          <a:srcRect t="11015" r="11012" b="19778"/>
          <a:stretch/>
        </p:blipFill>
        <p:spPr>
          <a:xfrm>
            <a:off x="1211215" y="1113658"/>
            <a:ext cx="9342844" cy="408511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3"/>
          <p:cNvSpPr txBox="1"/>
          <p:nvPr/>
        </p:nvSpPr>
        <p:spPr>
          <a:xfrm>
            <a:off x="1212045" y="5508386"/>
            <a:ext cx="934145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0368" marR="0" lvl="0" indent="-1403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finalized our model based on highest accuracy that was 100 percent from random forest classifier.</a:t>
            </a:r>
            <a:endParaRPr dirty="0"/>
          </a:p>
          <a:p>
            <a:pPr marL="140368" marR="0" lvl="0" indent="-1403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used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deploy our model.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"/>
          <p:cNvSpPr txBox="1">
            <a:spLocks noGrp="1"/>
          </p:cNvSpPr>
          <p:nvPr>
            <p:ph type="title"/>
          </p:nvPr>
        </p:nvSpPr>
        <p:spPr>
          <a:xfrm>
            <a:off x="4461107" y="211169"/>
            <a:ext cx="3507101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 dirty="0"/>
              <a:t>Output screen</a:t>
            </a:r>
            <a:endParaRPr dirty="0"/>
          </a:p>
        </p:txBody>
      </p:sp>
      <p:pic>
        <p:nvPicPr>
          <p:cNvPr id="469" name="Google Shape;469;p14" descr="Image"/>
          <p:cNvPicPr preferRelativeResize="0"/>
          <p:nvPr/>
        </p:nvPicPr>
        <p:blipFill rotWithShape="1">
          <a:blip r:embed="rId3">
            <a:alphaModFix/>
          </a:blip>
          <a:srcRect l="31386" t="18557" r="7493" b="21626"/>
          <a:stretch/>
        </p:blipFill>
        <p:spPr>
          <a:xfrm>
            <a:off x="391429" y="1130424"/>
            <a:ext cx="5828392" cy="320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14" descr="Image"/>
          <p:cNvPicPr preferRelativeResize="0"/>
          <p:nvPr/>
        </p:nvPicPr>
        <p:blipFill rotWithShape="1">
          <a:blip r:embed="rId4">
            <a:alphaModFix/>
          </a:blip>
          <a:srcRect l="28599" t="18471" r="10144" b="18471"/>
          <a:stretch/>
        </p:blipFill>
        <p:spPr>
          <a:xfrm>
            <a:off x="6283912" y="1144438"/>
            <a:ext cx="5492596" cy="317885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4"/>
          <p:cNvSpPr txBox="1"/>
          <p:nvPr/>
        </p:nvSpPr>
        <p:spPr>
          <a:xfrm>
            <a:off x="534674" y="4721034"/>
            <a:ext cx="1112265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 on the input value selected, that the user has selected the model returns the status of the whether the organization goes bankrupt or not.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15</a:t>
            </a:fld>
            <a:endParaRPr/>
          </a:p>
        </p:txBody>
      </p:sp>
      <p:sp>
        <p:nvSpPr>
          <p:cNvPr id="477" name="Google Shape;477;p15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 dirty="0"/>
              <a:t> Challenges</a:t>
            </a:r>
            <a:endParaRPr dirty="0"/>
          </a:p>
        </p:txBody>
      </p:sp>
      <p:sp>
        <p:nvSpPr>
          <p:cNvPr id="478" name="Google Shape;478;p15"/>
          <p:cNvSpPr txBox="1">
            <a:spLocks noGrp="1"/>
          </p:cNvSpPr>
          <p:nvPr>
            <p:ph type="body" idx="1"/>
          </p:nvPr>
        </p:nvSpPr>
        <p:spPr>
          <a:xfrm>
            <a:off x="444500" y="1625384"/>
            <a:ext cx="8603828" cy="389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The data research is most likely low sensitivity, for instance, either good/bad or yes/no. Quantitative analysis cannot be performed on categorical data which means that numerical or arithmetic operations cannot be performed.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16</a:t>
            </a:fld>
            <a:endParaRPr/>
          </a:p>
        </p:txBody>
      </p:sp>
      <p:sp>
        <p:nvSpPr>
          <p:cNvPr id="484" name="Google Shape;484;p16"/>
          <p:cNvSpPr txBox="1">
            <a:spLocks noGrp="1"/>
          </p:cNvSpPr>
          <p:nvPr>
            <p:ph type="title"/>
          </p:nvPr>
        </p:nvSpPr>
        <p:spPr>
          <a:xfrm>
            <a:off x="6360241" y="3429000"/>
            <a:ext cx="494560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lang="en-US" sz="5400" dirty="0"/>
              <a:t>Thank You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</a:t>
            </a:fld>
            <a:endParaRPr/>
          </a:p>
        </p:txBody>
      </p:sp>
      <p:sp>
        <p:nvSpPr>
          <p:cNvPr id="366" name="Google Shape;366;p2"/>
          <p:cNvSpPr txBox="1">
            <a:spLocks noGrp="1"/>
          </p:cNvSpPr>
          <p:nvPr>
            <p:ph type="title"/>
          </p:nvPr>
        </p:nvSpPr>
        <p:spPr>
          <a:xfrm>
            <a:off x="831850" y="500448"/>
            <a:ext cx="7781543" cy="85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/>
              <a:t>Team members:</a:t>
            </a:r>
            <a:endParaRPr/>
          </a:p>
        </p:txBody>
      </p:sp>
      <p:sp>
        <p:nvSpPr>
          <p:cNvPr id="367" name="Google Shape;367;p2"/>
          <p:cNvSpPr txBox="1">
            <a:spLocks noGrp="1"/>
          </p:cNvSpPr>
          <p:nvPr>
            <p:ph type="body" idx="1"/>
          </p:nvPr>
        </p:nvSpPr>
        <p:spPr>
          <a:xfrm>
            <a:off x="831850" y="1507524"/>
            <a:ext cx="6803136" cy="361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280035" lvl="0" indent="-2800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352" dirty="0"/>
              <a:t>Miss. </a:t>
            </a:r>
            <a:r>
              <a:rPr lang="en-US" sz="2352" dirty="0" err="1"/>
              <a:t>Jeshma</a:t>
            </a:r>
            <a:r>
              <a:rPr lang="en-US" sz="2352" dirty="0"/>
              <a:t> </a:t>
            </a:r>
            <a:r>
              <a:rPr lang="en-US" sz="2352" dirty="0" err="1"/>
              <a:t>Hasti</a:t>
            </a:r>
            <a:endParaRPr lang="en-US" sz="2352" dirty="0"/>
          </a:p>
          <a:p>
            <a:pPr marL="280035" lvl="0" indent="-2800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352" dirty="0"/>
              <a:t>Miss. </a:t>
            </a:r>
            <a:r>
              <a:rPr lang="en-US" sz="2352" dirty="0" err="1"/>
              <a:t>Ramireddy</a:t>
            </a:r>
            <a:r>
              <a:rPr lang="en-US" sz="2352" dirty="0"/>
              <a:t> Vara Lakshmi Devika</a:t>
            </a:r>
          </a:p>
          <a:p>
            <a:pPr marL="280035" lvl="0" indent="-2800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352" dirty="0"/>
              <a:t>Miss. </a:t>
            </a:r>
            <a:r>
              <a:rPr lang="en-US" sz="2352" dirty="0" err="1"/>
              <a:t>Avulapati</a:t>
            </a:r>
            <a:r>
              <a:rPr lang="en-US" sz="2352" dirty="0"/>
              <a:t> Swetha</a:t>
            </a:r>
          </a:p>
          <a:p>
            <a:pPr marL="280035" lvl="0" indent="-2800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352" dirty="0"/>
              <a:t>Mr. Sampath Kumar kante</a:t>
            </a:r>
          </a:p>
          <a:p>
            <a:pPr marL="280035" lvl="0" indent="-2800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352" dirty="0"/>
              <a:t>Miss. Vaishnavi Abhimanyu </a:t>
            </a:r>
            <a:r>
              <a:rPr lang="en-US" sz="2352" dirty="0" err="1"/>
              <a:t>Sonune</a:t>
            </a:r>
            <a:endParaRPr lang="en-US" sz="2352" dirty="0"/>
          </a:p>
          <a:p>
            <a:pPr marL="280035" lvl="0" indent="-2800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352" dirty="0"/>
              <a:t>Mr. </a:t>
            </a:r>
            <a:r>
              <a:rPr lang="en-US" sz="2352" dirty="0" err="1"/>
              <a:t>Shreyank</a:t>
            </a:r>
            <a:r>
              <a:rPr lang="en-US" sz="2352" dirty="0"/>
              <a:t> H</a:t>
            </a:r>
          </a:p>
          <a:p>
            <a:pPr marL="280035" lvl="0" indent="-2800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352" dirty="0"/>
              <a:t>Mr. Dhananjaya Kumar A</a:t>
            </a:r>
          </a:p>
          <a:p>
            <a:pPr marL="280035" lvl="0" indent="-2800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endParaRPr lang="en-US" sz="2352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</a:pPr>
            <a:r>
              <a:rPr lang="en-US" sz="2352" dirty="0"/>
              <a:t>Mentor: Dilawar Basha/Rohit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</a:pPr>
            <a:endParaRPr lang="en-US" sz="2352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</a:pPr>
            <a:endParaRPr lang="en-US" sz="2352" dirty="0"/>
          </a:p>
          <a:p>
            <a:pPr marL="280035" lvl="0" indent="-2800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endParaRPr sz="2352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</a:t>
            </a:fld>
            <a:endParaRPr/>
          </a:p>
        </p:txBody>
      </p:sp>
      <p:sp>
        <p:nvSpPr>
          <p:cNvPr id="374" name="Google Shape;374;p3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55"/>
              <a:buFont typeface="Trebuchet MS"/>
              <a:buNone/>
            </a:pPr>
            <a:r>
              <a:rPr lang="en-US" sz="3455" u="sng"/>
              <a:t>Business Objective:</a:t>
            </a:r>
            <a:endParaRPr/>
          </a:p>
        </p:txBody>
      </p:sp>
      <p:sp>
        <p:nvSpPr>
          <p:cNvPr id="376" name="Google Shape;376;p3"/>
          <p:cNvSpPr txBox="1">
            <a:spLocks noGrp="1"/>
          </p:cNvSpPr>
          <p:nvPr>
            <p:ph type="body" idx="1"/>
          </p:nvPr>
        </p:nvSpPr>
        <p:spPr>
          <a:xfrm>
            <a:off x="741062" y="1586706"/>
            <a:ext cx="1020702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dirty="0"/>
              <a:t>The goal of this particular project is to check if a business goes bankrupt from different factors like industrial risk, management risk, financial flexibility, credibility, competitiveness and operating risk and to prevent bankruptcy.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"/>
          <p:cNvSpPr txBox="1">
            <a:spLocks noGrp="1"/>
          </p:cNvSpPr>
          <p:nvPr>
            <p:ph type="title"/>
          </p:nvPr>
        </p:nvSpPr>
        <p:spPr>
          <a:xfrm>
            <a:off x="444499" y="542924"/>
            <a:ext cx="9589188" cy="53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/>
              <a:t>Project Workflow:</a:t>
            </a:r>
            <a:endParaRPr/>
          </a:p>
        </p:txBody>
      </p:sp>
      <p:pic>
        <p:nvPicPr>
          <p:cNvPr id="384" name="Google Shape;384;p4" descr="Google Shape;3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9656" y="1196752"/>
            <a:ext cx="5399186" cy="541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title"/>
          </p:nvPr>
        </p:nvSpPr>
        <p:spPr>
          <a:xfrm>
            <a:off x="914057" y="309444"/>
            <a:ext cx="3447878" cy="53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 u="sng"/>
              <a:t>Data Set details:</a:t>
            </a:r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body" idx="1"/>
          </p:nvPr>
        </p:nvSpPr>
        <p:spPr>
          <a:xfrm>
            <a:off x="822976" y="993257"/>
            <a:ext cx="5555908" cy="166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data set contains no null values.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There are 250 rows and 7 columns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first 6 columns are float type and the class column is object type.</a:t>
            </a:r>
            <a:endParaRPr/>
          </a:p>
        </p:txBody>
      </p:sp>
      <p:pic>
        <p:nvPicPr>
          <p:cNvPr id="392" name="Google Shape;392;p5" descr="Google Shape;3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7" y="177800"/>
            <a:ext cx="4979456" cy="29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" descr="Google Shape;35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480" y="3039436"/>
            <a:ext cx="6452902" cy="360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 txBox="1"/>
          <p:nvPr/>
        </p:nvSpPr>
        <p:spPr>
          <a:xfrm>
            <a:off x="7249713" y="3861485"/>
            <a:ext cx="3998638" cy="141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3 categorical value in the  first 6 columns : 0=low risk, 0.5=medium risk, 1=high risk.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the class is either bankruptcy or non-bankruptcy.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/>
          </a:p>
        </p:txBody>
      </p:sp>
      <p:sp>
        <p:nvSpPr>
          <p:cNvPr id="400" name="Google Shape;400;p6"/>
          <p:cNvSpPr txBox="1">
            <a:spLocks noGrp="1"/>
          </p:cNvSpPr>
          <p:nvPr>
            <p:ph type="title"/>
          </p:nvPr>
        </p:nvSpPr>
        <p:spPr>
          <a:xfrm>
            <a:off x="444500" y="542924"/>
            <a:ext cx="11214100" cy="53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/>
              <a:t>Missing Values Check: </a:t>
            </a:r>
            <a:endParaRPr/>
          </a:p>
        </p:txBody>
      </p:sp>
      <p:pic>
        <p:nvPicPr>
          <p:cNvPr id="402" name="Google Shape;402;p6" descr="Google Shape;36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30855"/>
            <a:ext cx="5257800" cy="509587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"/>
          <p:cNvSpPr txBox="1"/>
          <p:nvPr/>
        </p:nvSpPr>
        <p:spPr>
          <a:xfrm>
            <a:off x="5844199" y="1699599"/>
            <a:ext cx="3677401" cy="180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industrial_risk        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management_risk        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financial_flexibility  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credibility            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competitiveness        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operating_risk         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class                  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dtype: int64</a:t>
            </a:r>
            <a:endParaRPr/>
          </a:p>
        </p:txBody>
      </p:sp>
      <p:sp>
        <p:nvSpPr>
          <p:cNvPr id="405" name="Google Shape;405;p6"/>
          <p:cNvSpPr txBox="1"/>
          <p:nvPr/>
        </p:nvSpPr>
        <p:spPr>
          <a:xfrm>
            <a:off x="6420675" y="3945825"/>
            <a:ext cx="4393201" cy="44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is no missing values is data set.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/>
          </a:p>
        </p:txBody>
      </p:sp>
      <p:sp>
        <p:nvSpPr>
          <p:cNvPr id="411" name="Google Shape;411;p7"/>
          <p:cNvSpPr txBox="1">
            <a:spLocks noGrp="1"/>
          </p:cNvSpPr>
          <p:nvPr>
            <p:ph type="title"/>
          </p:nvPr>
        </p:nvSpPr>
        <p:spPr>
          <a:xfrm>
            <a:off x="444500" y="542924"/>
            <a:ext cx="11214100" cy="53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 dirty="0"/>
              <a:t>Data Description:</a:t>
            </a:r>
            <a:endParaRPr dirty="0"/>
          </a:p>
        </p:txBody>
      </p:sp>
      <p:sp>
        <p:nvSpPr>
          <p:cNvPr id="413" name="Google Shape;413;p7"/>
          <p:cNvSpPr txBox="1">
            <a:spLocks noGrp="1"/>
          </p:cNvSpPr>
          <p:nvPr>
            <p:ph type="body" idx="1"/>
          </p:nvPr>
        </p:nvSpPr>
        <p:spPr>
          <a:xfrm>
            <a:off x="533399" y="5548221"/>
            <a:ext cx="7844481" cy="113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 sz="1800"/>
              <a:t>Here we found the count, mean, std, min, max of each column using df.describe() function</a:t>
            </a:r>
            <a:endParaRPr/>
          </a:p>
        </p:txBody>
      </p:sp>
      <p:pic>
        <p:nvPicPr>
          <p:cNvPr id="414" name="Google Shape;414;p7" descr="Google Shape;3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467651"/>
            <a:ext cx="8924205" cy="369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F22ED-2CA3-73D2-D993-FB92D717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428576"/>
            <a:ext cx="6768752" cy="4664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74D918-2BA9-3F92-D9E1-50CA4E020771}"/>
              </a:ext>
            </a:extLst>
          </p:cNvPr>
          <p:cNvSpPr txBox="1"/>
          <p:nvPr/>
        </p:nvSpPr>
        <p:spPr>
          <a:xfrm>
            <a:off x="695400" y="476672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Correlation heatmap:</a:t>
            </a:r>
            <a:endParaRPr lang="en-IN" sz="3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9</a:t>
            </a:fld>
            <a:endParaRPr/>
          </a:p>
        </p:txBody>
      </p:sp>
      <p:sp>
        <p:nvSpPr>
          <p:cNvPr id="420" name="Google Shape;420;p8"/>
          <p:cNvSpPr txBox="1">
            <a:spLocks noGrp="1"/>
          </p:cNvSpPr>
          <p:nvPr>
            <p:ph type="body" idx="1"/>
          </p:nvPr>
        </p:nvSpPr>
        <p:spPr>
          <a:xfrm>
            <a:off x="6096000" y="4086457"/>
            <a:ext cx="4924603" cy="122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FFFFFF"/>
                </a:solidFill>
              </a:rPr>
              <a:t>Graphical representation of the binary object column.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FFFFFF"/>
                </a:solidFill>
              </a:rPr>
              <a:t>There are 143 non-bankruptcy and 107 bankruptcy case.</a:t>
            </a:r>
            <a:endParaRPr/>
          </a:p>
        </p:txBody>
      </p:sp>
      <p:pic>
        <p:nvPicPr>
          <p:cNvPr id="421" name="Google Shape;421;p8" descr="Google Shape;38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351" y="1874936"/>
            <a:ext cx="3803035" cy="165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8" descr="Google Shape;38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1397" y="1881140"/>
            <a:ext cx="4140733" cy="342608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8"/>
          <p:cNvSpPr txBox="1"/>
          <p:nvPr/>
        </p:nvSpPr>
        <p:spPr>
          <a:xfrm>
            <a:off x="821112" y="463040"/>
            <a:ext cx="6006609" cy="4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2800"/>
              <a:buFont typeface="Courier New"/>
              <a:buNone/>
            </a:pPr>
            <a:r>
              <a:rPr lang="en-US" sz="2800" b="1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Check for class imbalance: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443</Words>
  <Application>Microsoft Office PowerPoint</Application>
  <PresentationFormat>Widescreen</PresentationFormat>
  <Paragraphs>79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Oswald</vt:lpstr>
      <vt:lpstr>Times New Roman</vt:lpstr>
      <vt:lpstr>Trebuchet MS</vt:lpstr>
      <vt:lpstr>Courier New</vt:lpstr>
      <vt:lpstr>Arial</vt:lpstr>
      <vt:lpstr>Office Theme</vt:lpstr>
      <vt:lpstr>Bankruptcy Prevention</vt:lpstr>
      <vt:lpstr>Team members:</vt:lpstr>
      <vt:lpstr>Business Objective:</vt:lpstr>
      <vt:lpstr>Project Workflow:</vt:lpstr>
      <vt:lpstr>Data Set details:</vt:lpstr>
      <vt:lpstr>Missing Values Check: </vt:lpstr>
      <vt:lpstr>Data Description:</vt:lpstr>
      <vt:lpstr>PowerPoint Presentation</vt:lpstr>
      <vt:lpstr>PowerPoint Presentation</vt:lpstr>
      <vt:lpstr>Values of different factors effecting bankruptcy:</vt:lpstr>
      <vt:lpstr>Explore relationships between features: Pairplot</vt:lpstr>
      <vt:lpstr>ML Models on Dataset</vt:lpstr>
      <vt:lpstr>Deployment </vt:lpstr>
      <vt:lpstr>Output screen</vt:lpstr>
      <vt:lpstr> Challenges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Prevention</dc:title>
  <cp:lastModifiedBy>kante sampath</cp:lastModifiedBy>
  <cp:revision>10</cp:revision>
  <dcterms:modified xsi:type="dcterms:W3CDTF">2024-02-19T07:14:37Z</dcterms:modified>
</cp:coreProperties>
</file>