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76" r:id="rId2"/>
    <p:sldId id="256" r:id="rId3"/>
    <p:sldId id="257" r:id="rId4"/>
    <p:sldId id="264" r:id="rId5"/>
    <p:sldId id="258" r:id="rId6"/>
    <p:sldId id="261" r:id="rId7"/>
    <p:sldId id="259" r:id="rId8"/>
    <p:sldId id="274" r:id="rId9"/>
    <p:sldId id="269" r:id="rId10"/>
    <p:sldId id="262" r:id="rId11"/>
    <p:sldId id="268" r:id="rId12"/>
    <p:sldId id="266" r:id="rId13"/>
    <p:sldId id="27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162" autoAdjust="0"/>
    <p:restoredTop sz="94624" autoAdjust="0"/>
  </p:normalViewPr>
  <p:slideViewPr>
    <p:cSldViewPr>
      <p:cViewPr varScale="1">
        <p:scale>
          <a:sx n="73" d="100"/>
          <a:sy n="73" d="100"/>
        </p:scale>
        <p:origin x="-193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6/22/2019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337314B3-DFFB-47A6-8BC4-C0D333D4A9CB}" type="slidenum">
              <a:rPr lang="en-US" altLang="zh-CN"/>
              <a:pPr/>
              <a:t>8</a:t>
            </a:fld>
            <a:endParaRPr lang="en-US" altLang="zh-CN"/>
          </a:p>
        </p:txBody>
      </p:sp>
      <p:sp>
        <p:nvSpPr>
          <p:cNvPr id="2191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lgn="l">
              <a:defRPr>
                <a:solidFill>
                  <a:schemeClr val="tx1"/>
                </a:solidFill>
                <a:latin typeface="Arial" panose="020B0604020202020204" pitchFamily="34" charset="0"/>
                <a:ea typeface="SimSun" panose="02010600030101010101" pitchFamily="2" charset="-122"/>
              </a:defRPr>
            </a:lvl1pPr>
            <a:lvl2pPr marL="742950" indent="-285750" algn="l">
              <a:defRPr>
                <a:solidFill>
                  <a:schemeClr val="tx1"/>
                </a:solidFill>
                <a:latin typeface="Arial" panose="020B0604020202020204" pitchFamily="34" charset="0"/>
                <a:ea typeface="SimSun" panose="02010600030101010101" pitchFamily="2" charset="-122"/>
              </a:defRPr>
            </a:lvl2pPr>
            <a:lvl3pPr marL="1143000" indent="-228600" algn="l">
              <a:defRPr>
                <a:solidFill>
                  <a:schemeClr val="tx1"/>
                </a:solidFill>
                <a:latin typeface="Arial" panose="020B0604020202020204" pitchFamily="34" charset="0"/>
                <a:ea typeface="SimSun" panose="02010600030101010101" pitchFamily="2" charset="-122"/>
              </a:defRPr>
            </a:lvl3pPr>
            <a:lvl4pPr marL="1600200" indent="-228600" algn="l">
              <a:defRPr>
                <a:solidFill>
                  <a:schemeClr val="tx1"/>
                </a:solidFill>
                <a:latin typeface="Arial" panose="020B0604020202020204" pitchFamily="34" charset="0"/>
                <a:ea typeface="SimSun" panose="02010600030101010101" pitchFamily="2" charset="-122"/>
              </a:defRPr>
            </a:lvl4pPr>
            <a:lvl5pPr marL="2057400" indent="-228600" algn="l">
              <a:defRPr>
                <a:solidFill>
                  <a:schemeClr val="tx1"/>
                </a:solidFill>
                <a:latin typeface="Arial" panose="020B060402020202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r"/>
            <a:fld id="{7A53F4A3-E802-426E-A3E1-DA2A42993F21}" type="slidenum">
              <a:rPr lang="en-US" altLang="zh-CN" sz="1200"/>
              <a:pPr algn="r"/>
              <a:t>8</a:t>
            </a:fld>
            <a:endParaRPr lang="en-US" altLang="zh-CN" sz="1200"/>
          </a:p>
        </p:txBody>
      </p:sp>
      <p:sp>
        <p:nvSpPr>
          <p:cNvPr id="219139" name="Rectangle 2"/>
          <p:cNvSpPr>
            <a:spLocks noGrp="1" noRot="1" noChangeAspect="1" noChangeArrowheads="1" noTextEdit="1"/>
          </p:cNvSpPr>
          <p:nvPr>
            <p:ph type="sldImg"/>
          </p:nvPr>
        </p:nvSpPr>
        <p:spPr>
          <a:xfrm>
            <a:off x="1143000" y="685800"/>
            <a:ext cx="4572000" cy="3429000"/>
          </a:xfrm>
        </p:spPr>
      </p:sp>
      <p:sp>
        <p:nvSpPr>
          <p:cNvPr id="219140" name="Rectangle 3"/>
          <p:cNvSpPr>
            <a:spLocks noGrp="1" noChangeArrowheads="1"/>
          </p:cNvSpPr>
          <p:nvPr>
            <p:ph type="body" idx="1"/>
          </p:nvPr>
        </p:nvSpPr>
        <p:spPr/>
        <p:txBody>
          <a:bodyPr/>
          <a:lstStyle/>
          <a:p>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72612" y="2614573"/>
            <a:ext cx="8398775" cy="2239673"/>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391700" y="5261460"/>
            <a:ext cx="8360599" cy="1018033"/>
          </a:xfrm>
        </p:spPr>
        <p:txBody>
          <a:bodyPr>
            <a:normAutofit/>
          </a:bodyPr>
          <a:lstStyle>
            <a:lvl1pPr marL="0" indent="0" algn="l">
              <a:buNone/>
              <a:defRPr sz="2800" b="0" i="0">
                <a:solidFill>
                  <a:srgbClr val="FFE83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ADEDD6-1534-4850-AACF-5249270B18AA}"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6FA50-2339-47C5-B5A0-E755843DD3D8}" type="slidenum">
              <a:rPr lang="en-US" smtClean="0"/>
              <a:pPr/>
              <a:t>‹#›</a:t>
            </a:fld>
            <a:endParaRPr lang="en-US"/>
          </a:p>
        </p:txBody>
      </p:sp>
    </p:spTree>
  </p:cSld>
  <p:clrMapOvr>
    <a:masterClrMapping/>
  </p:clrMapOvr>
  <p:transition>
    <p:fade thruBlk="1"/>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7"/>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ADEDD6-1534-4850-AACF-5249270B18AA}"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6FA50-2339-47C5-B5A0-E755843DD3D8}" type="slidenum">
              <a:rPr lang="en-US" smtClean="0"/>
              <a:pPr/>
              <a:t>‹#›</a:t>
            </a:fld>
            <a:endParaRPr lang="en-US"/>
          </a:p>
        </p:txBody>
      </p:sp>
    </p:spTree>
  </p:cSld>
  <p:clrMapOvr>
    <a:masterClrMapping/>
  </p:clrMapOvr>
  <p:transition>
    <p:fade thruBlk="1"/>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ADEDD6-1534-4850-AACF-5249270B18AA}"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6FA50-2339-47C5-B5A0-E755843DD3D8}" type="slidenum">
              <a:rPr lang="en-US" smtClean="0"/>
              <a:pPr/>
              <a:t>‹#›</a:t>
            </a:fld>
            <a:endParaRPr lang="en-US"/>
          </a:p>
        </p:txBody>
      </p:sp>
    </p:spTree>
  </p:cSld>
  <p:clrMapOvr>
    <a:masterClrMapping/>
  </p:clrMapOvr>
  <p:transition>
    <p:fade thruBlk="1"/>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ADEDD6-1534-4850-AACF-5249270B18AA}"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6FA50-2339-47C5-B5A0-E755843DD3D8}" type="slidenum">
              <a:rPr lang="en-US" smtClean="0"/>
              <a:pPr/>
              <a:t>‹#›</a:t>
            </a:fld>
            <a:endParaRPr lang="en-US"/>
          </a:p>
        </p:txBody>
      </p:sp>
      <p:pic>
        <p:nvPicPr>
          <p:cNvPr id="7" name="Picture 6" descr="E:\websites\free-power-point-templates\2012\logos.png"/>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3808475" y="3101617"/>
            <a:ext cx="1463784" cy="702615"/>
          </a:xfrm>
          <a:prstGeom prst="rect">
            <a:avLst/>
          </a:prstGeom>
          <a:noFill/>
          <a:ln>
            <a:noFill/>
          </a:ln>
          <a:extLst>
            <a:ext uri="{909E8E84-426E-40DD-AFC4-6F175D3DCCD1}">
              <a14:hiddenFill xmlns:a14="http://schemas.microsoft.com/office/drawing/2010/main" xmlns="">
                <a:solidFill>
                  <a:srgbClr val="FFFFFF"/>
                </a:solidFill>
              </a14:hiddenFill>
            </a:ext>
          </a:extLst>
        </p:spPr>
      </p:pic>
    </p:spTree>
  </p:cSld>
  <p:clrMapOvr>
    <a:masterClrMapping/>
  </p:clrMapOvr>
  <p:transition>
    <p:fade thruBlk="1"/>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5"/>
          </a:xfrm>
        </p:spPr>
        <p:txBody>
          <a:bodyPr>
            <a:normAutofit/>
          </a:bodyPr>
          <a:lstStyle>
            <a:lvl1pPr algn="l">
              <a:defRPr sz="3600" baseline="0">
                <a:solidFill>
                  <a:srgbClr val="FFE83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92933"/>
            <a:ext cx="8246070" cy="5090164"/>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ADEDD6-1534-4850-AACF-5249270B18AA}"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6FA50-2339-47C5-B5A0-E755843DD3D8}" type="slidenum">
              <a:rPr lang="en-US" smtClean="0"/>
              <a:pPr/>
              <a:t>‹#›</a:t>
            </a:fld>
            <a:endParaRPr lang="en-US"/>
          </a:p>
        </p:txBody>
      </p:sp>
    </p:spTree>
  </p:cSld>
  <p:clrMapOvr>
    <a:masterClrMapping/>
  </p:clrMapOvr>
  <p:transition>
    <p:fade thruBlk="1"/>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4" y="374900"/>
            <a:ext cx="6260905" cy="967132"/>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392933"/>
            <a:ext cx="6260906" cy="4681415"/>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transition>
    <p:fade thruBlk="1"/>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ADEDD6-1534-4850-AACF-5249270B18AA}"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6FA50-2339-47C5-B5A0-E755843DD3D8}" type="slidenum">
              <a:rPr lang="en-US" smtClean="0"/>
              <a:pPr/>
              <a:t>‹#›</a:t>
            </a:fld>
            <a:endParaRPr lang="en-US"/>
          </a:p>
        </p:txBody>
      </p:sp>
    </p:spTree>
  </p:cSld>
  <p:clrMapOvr>
    <a:masterClrMapping/>
  </p:clrMapOvr>
  <p:transition>
    <p:fade thruBlk="1"/>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ADEDD6-1534-4850-AACF-5249270B18AA}"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6FA50-2339-47C5-B5A0-E755843DD3D8}" type="slidenum">
              <a:rPr lang="en-US" smtClean="0"/>
              <a:pPr/>
              <a:t>‹#›</a:t>
            </a:fld>
            <a:endParaRPr lang="en-US"/>
          </a:p>
        </p:txBody>
      </p:sp>
    </p:spTree>
  </p:cSld>
  <p:clrMapOvr>
    <a:masterClrMapping/>
  </p:clrMapOvr>
  <p:transition>
    <p:fade thruBlk="1"/>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374900"/>
            <a:ext cx="8093365" cy="1018033"/>
          </a:xfrm>
        </p:spPr>
        <p:txBody>
          <a:bodyPr>
            <a:normAutofit/>
          </a:bodyPr>
          <a:lstStyle>
            <a:lvl1pPr algn="l">
              <a:defRPr sz="3600" baseline="0">
                <a:solidFill>
                  <a:srgbClr val="FFE83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2207359"/>
            <a:ext cx="4040188" cy="639763"/>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837221"/>
            <a:ext cx="4040188" cy="3035059"/>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2207359"/>
            <a:ext cx="4041775" cy="639763"/>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837221"/>
            <a:ext cx="4041775" cy="3035059"/>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ADEDD6-1534-4850-AACF-5249270B18AA}" type="datetimeFigureOut">
              <a:rPr lang="en-US" smtClean="0"/>
              <a:pPr/>
              <a:t>6/22/2019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26FA50-2339-47C5-B5A0-E755843DD3D8}" type="slidenum">
              <a:rPr lang="en-US" smtClean="0"/>
              <a:pPr/>
              <a:t>‹#›</a:t>
            </a:fld>
            <a:endParaRPr lang="en-US"/>
          </a:p>
        </p:txBody>
      </p:sp>
    </p:spTree>
  </p:cSld>
  <p:clrMapOvr>
    <a:masterClrMapping/>
  </p:clrMapOvr>
  <p:transition>
    <p:fade thruBlk="1"/>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ADEDD6-1534-4850-AACF-5249270B18AA}" type="datetimeFigureOut">
              <a:rPr lang="en-US" smtClean="0"/>
              <a:pPr/>
              <a:t>6/22/2019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26FA50-2339-47C5-B5A0-E755843DD3D8}" type="slidenum">
              <a:rPr lang="en-US" smtClean="0"/>
              <a:pPr/>
              <a:t>‹#›</a:t>
            </a:fld>
            <a:endParaRPr lang="en-US"/>
          </a:p>
        </p:txBody>
      </p:sp>
    </p:spTree>
  </p:cSld>
  <p:clrMapOvr>
    <a:masterClrMapping/>
  </p:clrMapOvr>
  <p:transition>
    <p:fade thruBlk="1"/>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DEDD6-1534-4850-AACF-5249270B18AA}" type="datetimeFigureOut">
              <a:rPr lang="en-US" smtClean="0"/>
              <a:pPr/>
              <a:t>6/22/2019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26FA50-2339-47C5-B5A0-E755843DD3D8}" type="slidenum">
              <a:rPr lang="en-US" smtClean="0"/>
              <a:pPr/>
              <a:t>‹#›</a:t>
            </a:fld>
            <a:endParaRPr lang="en-US"/>
          </a:p>
        </p:txBody>
      </p:sp>
    </p:spTree>
  </p:cSld>
  <p:clrMapOvr>
    <a:masterClrMapping/>
  </p:clrMapOvr>
  <p:transition>
    <p:fade thruBlk="1"/>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ADEDD6-1534-4850-AACF-5249270B18AA}"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6FA50-2339-47C5-B5A0-E755843DD3D8}" type="slidenum">
              <a:rPr lang="en-US" smtClean="0"/>
              <a:pPr/>
              <a:t>‹#›</a:t>
            </a:fld>
            <a:endParaRPr lang="en-US"/>
          </a:p>
        </p:txBody>
      </p:sp>
    </p:spTree>
  </p:cSld>
  <p:clrMapOvr>
    <a:masterClrMapping/>
  </p:clrMapOvr>
  <p:transition>
    <p:fade thruBlk="1"/>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DEDD6-1534-4850-AACF-5249270B18AA}" type="datetimeFigureOut">
              <a:rPr lang="en-US" smtClean="0"/>
              <a:pPr/>
              <a:t>6/22/2019</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6FA50-2339-47C5-B5A0-E755843DD3D8}" type="slidenum">
              <a:rPr lang="en-US" smtClean="0"/>
              <a:pPr/>
              <a:t>‹#›</a:t>
            </a:fld>
            <a:endParaRPr lang="en-US"/>
          </a:p>
        </p:txBody>
      </p:sp>
      <p:sp>
        <p:nvSpPr>
          <p:cNvPr id="7" name="TextBox 6"/>
          <p:cNvSpPr txBox="1"/>
          <p:nvPr/>
        </p:nvSpPr>
        <p:spPr>
          <a:xfrm>
            <a:off x="-9150" y="6951663"/>
            <a:ext cx="8389625" cy="52197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lrinstitutions group">
            <a:extLst>
              <a:ext uri="{FF2B5EF4-FFF2-40B4-BE49-F238E27FC236}">
                <a16:creationId xmlns="" xmlns:a16="http://schemas.microsoft.com/office/drawing/2014/main" id="{65D3655C-4F90-B741-915D-47899C6ED1C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2057400"/>
            <a:ext cx="8610600" cy="1295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026" name="Picture 2" descr="C:\Users\sampath kumar\Desktop\smart_bridge.jpeg"/>
          <p:cNvPicPr>
            <a:picLocks noChangeAspect="1" noChangeArrowheads="1"/>
          </p:cNvPicPr>
          <p:nvPr/>
        </p:nvPicPr>
        <p:blipFill>
          <a:blip r:embed="rId3" cstate="print"/>
          <a:srcRect/>
          <a:stretch>
            <a:fillRect/>
          </a:stretch>
        </p:blipFill>
        <p:spPr bwMode="auto">
          <a:xfrm>
            <a:off x="3048000" y="4419600"/>
            <a:ext cx="5410200" cy="1276432"/>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 y="508000"/>
            <a:ext cx="7103745" cy="792480"/>
          </a:xfrm>
        </p:spPr>
        <p:txBody>
          <a:bodyPr>
            <a:noAutofit/>
          </a:bodyPr>
          <a:lstStyle/>
          <a:p>
            <a:r>
              <a:rPr lang="en-US" sz="6000" dirty="0"/>
              <a:t/>
            </a:r>
            <a:br>
              <a:rPr lang="en-US" sz="6000" dirty="0"/>
            </a:br>
            <a:r>
              <a:rPr lang="en-US" sz="5400" b="1" dirty="0">
                <a:latin typeface="Microsoft YaHei UI Light" panose="020B0502040204020203" charset="-122"/>
                <a:ea typeface="Microsoft YaHei UI Light" panose="020B0502040204020203" charset="-122"/>
              </a:rPr>
              <a:t> </a:t>
            </a:r>
            <a:r>
              <a:rPr lang="en-IN" altLang="en-US" sz="4400" b="1" dirty="0">
                <a:latin typeface="Microsoft YaHei UI Light" panose="020B0502040204020203" charset="-122"/>
                <a:ea typeface="Microsoft YaHei UI Light" panose="020B0502040204020203" charset="-122"/>
              </a:rPr>
              <a:t>Different Models</a:t>
            </a:r>
            <a:r>
              <a:rPr lang="en-US" sz="6000" dirty="0"/>
              <a:t/>
            </a:r>
            <a:br>
              <a:rPr lang="en-US" sz="6000" dirty="0"/>
            </a:br>
            <a:endParaRPr lang="en-US" sz="6000" dirty="0"/>
          </a:p>
        </p:txBody>
      </p:sp>
      <p:pic>
        <p:nvPicPr>
          <p:cNvPr id="1026" name="Picture 2"/>
          <p:cNvPicPr>
            <a:picLocks noChangeAspect="1" noChangeArrowheads="1"/>
          </p:cNvPicPr>
          <p:nvPr/>
        </p:nvPicPr>
        <p:blipFill>
          <a:blip r:embed="rId2" cstate="print"/>
          <a:srcRect l="7614" t="62500" r="52317" b="26059"/>
          <a:stretch>
            <a:fillRect/>
          </a:stretch>
        </p:blipFill>
        <p:spPr bwMode="auto">
          <a:xfrm>
            <a:off x="990600" y="2514600"/>
            <a:ext cx="6645333" cy="10668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l="805" t="38542" r="57687" b="35416"/>
          <a:stretch>
            <a:fillRect/>
          </a:stretch>
        </p:blipFill>
        <p:spPr bwMode="auto">
          <a:xfrm>
            <a:off x="914400" y="4495800"/>
            <a:ext cx="5832729" cy="2057400"/>
          </a:xfrm>
          <a:prstGeom prst="rect">
            <a:avLst/>
          </a:prstGeom>
          <a:noFill/>
          <a:ln w="9525">
            <a:noFill/>
            <a:miter lim="800000"/>
            <a:headEnd/>
            <a:tailEnd/>
          </a:ln>
        </p:spPr>
      </p:pic>
      <p:sp>
        <p:nvSpPr>
          <p:cNvPr id="7" name="Rectangle 6"/>
          <p:cNvSpPr/>
          <p:nvPr/>
        </p:nvSpPr>
        <p:spPr>
          <a:xfrm>
            <a:off x="446235" y="1567815"/>
            <a:ext cx="4101465" cy="64516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3600" b="1" cap="none" spc="0" dirty="0" smtClean="0">
                <a:ln w="1905"/>
                <a:solidFill>
                  <a:schemeClr val="tx1">
                    <a:lumMod val="95000"/>
                    <a:lumOff val="5000"/>
                  </a:schemeClr>
                </a:solidFill>
                <a:effectLst>
                  <a:innerShdw blurRad="69850" dist="43180" dir="5400000">
                    <a:srgbClr val="000000">
                      <a:alpha val="65000"/>
                    </a:srgbClr>
                  </a:innerShdw>
                </a:effectLst>
                <a:latin typeface="SimSun" panose="02010600030101010101" pitchFamily="2" charset="-122"/>
                <a:ea typeface="SimSun" panose="02010600030101010101" pitchFamily="2" charset="-122"/>
              </a:rPr>
              <a:t>Linear Regression</a:t>
            </a: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31240" y="248285"/>
            <a:ext cx="6289040" cy="1143000"/>
          </a:xfrm>
        </p:spPr>
        <p:txBody>
          <a:bodyPr/>
          <a:lstStyle/>
          <a:p>
            <a:pPr algn="ctr"/>
            <a:r>
              <a:rPr lang="en-US" sz="5400" dirty="0" smtClean="0">
                <a:solidFill>
                  <a:srgbClr val="FFFF00"/>
                </a:solidFill>
              </a:rPr>
              <a:t>Accuracy </a:t>
            </a:r>
            <a:endParaRPr lang="en-US" sz="5400" dirty="0" smtClean="0">
              <a:solidFill>
                <a:srgbClr val="FFFF00"/>
              </a:solidFill>
            </a:endParaRPr>
          </a:p>
        </p:txBody>
      </p:sp>
      <p:sp>
        <p:nvSpPr>
          <p:cNvPr id="5" name="Rectangle 4"/>
          <p:cNvSpPr/>
          <p:nvPr/>
        </p:nvSpPr>
        <p:spPr>
          <a:xfrm>
            <a:off x="708938" y="2000250"/>
            <a:ext cx="4178300" cy="76835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4400" b="1" cap="none" spc="0" dirty="0" smtClean="0">
                <a:ln w="1905"/>
                <a:solidFill>
                  <a:schemeClr val="tx1">
                    <a:lumMod val="95000"/>
                    <a:lumOff val="5000"/>
                  </a:schemeClr>
                </a:solidFill>
                <a:effectLst>
                  <a:innerShdw blurRad="69850" dist="43180" dir="5400000">
                    <a:srgbClr val="000000">
                      <a:alpha val="65000"/>
                    </a:srgbClr>
                  </a:innerShdw>
                </a:effectLst>
                <a:latin typeface="SimSun" panose="02010600030101010101" pitchFamily="2" charset="-122"/>
                <a:ea typeface="SimSun" panose="02010600030101010101" pitchFamily="2" charset="-122"/>
              </a:rPr>
              <a:t>Decision Tree</a:t>
            </a:r>
          </a:p>
        </p:txBody>
      </p:sp>
      <p:pic>
        <p:nvPicPr>
          <p:cNvPr id="6" name="Picture 3"/>
          <p:cNvPicPr>
            <a:picLocks noChangeAspect="1" noChangeArrowheads="1"/>
          </p:cNvPicPr>
          <p:nvPr/>
        </p:nvPicPr>
        <p:blipFill>
          <a:blip r:embed="rId2" cstate="print"/>
          <a:srcRect l="805" t="38542" r="54298" b="35416"/>
          <a:stretch>
            <a:fillRect/>
          </a:stretch>
        </p:blipFill>
        <p:spPr bwMode="auto">
          <a:xfrm>
            <a:off x="762000" y="3429000"/>
            <a:ext cx="7162800" cy="2335877"/>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20" y="640331"/>
            <a:ext cx="8246070" cy="1018035"/>
          </a:xfrm>
        </p:spPr>
        <p:txBody>
          <a:bodyPr>
            <a:normAutofit fontScale="90000"/>
          </a:bodyPr>
          <a:lstStyle/>
          <a:p>
            <a:r>
              <a:rPr lang="en-US" sz="4900" dirty="0">
                <a:latin typeface="Times New Roman" pitchFamily="18" charset="0"/>
                <a:cs typeface="Times New Roman" pitchFamily="18" charset="0"/>
              </a:rPr>
              <a:t>Conclusion</a:t>
            </a:r>
            <a:r>
              <a:rPr lang="en-US" sz="4900" dirty="0">
                <a:latin typeface="Broadway" pitchFamily="82" charset="0"/>
              </a:rPr>
              <a:t>   </a:t>
            </a:r>
            <a:r>
              <a:rPr lang="en-US" dirty="0"/>
              <a:t/>
            </a:r>
            <a:br>
              <a:rPr lang="en-US" dirty="0"/>
            </a:br>
            <a:endParaRPr lang="en-US" dirty="0"/>
          </a:p>
        </p:txBody>
      </p:sp>
      <p:sp>
        <p:nvSpPr>
          <p:cNvPr id="3073" name="Rectangle 1"/>
          <p:cNvSpPr>
            <a:spLocks noChangeArrowheads="1"/>
          </p:cNvSpPr>
          <p:nvPr/>
        </p:nvSpPr>
        <p:spPr bwMode="auto">
          <a:xfrm>
            <a:off x="762000" y="2250758"/>
            <a:ext cx="7620000" cy="255454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altLang="en-US" sz="3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a:t>
            </a:r>
            <a:r>
              <a:rPr kumimoji="0" lang="en-US" sz="3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model we perform is to predict the Heating Load and Cooling Load with R2 score </a:t>
            </a:r>
            <a:r>
              <a:rPr kumimoji="0" lang="en-US" sz="3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&gt;= 97%. </a:t>
            </a:r>
            <a:r>
              <a:rPr kumimoji="0" lang="en-US" sz="3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predict the Heating Load and Cooling Load values with the optimum R2 score of  </a:t>
            </a:r>
            <a:r>
              <a:rPr kumimoji="0" lang="en-US" sz="3200" b="1"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84.7</a:t>
            </a:r>
            <a:r>
              <a:rPr kumimoji="0" lang="en-US" sz="3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sz="3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kumimoji="0" lang="en-US" sz="3200" b="1"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92.1</a:t>
            </a:r>
            <a:r>
              <a:rPr kumimoji="0" lang="en-US" sz="3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sz="3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respectively.</a:t>
            </a:r>
            <a:endParaRPr kumimoji="0" lang="en-US" sz="4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C:\Users\sampath kumar\Desktop\giphy.gif"/>
          <p:cNvPicPr>
            <a:picLocks noChangeAspect="1" noChangeArrowheads="1" noCrop="1"/>
          </p:cNvPicPr>
          <p:nvPr/>
        </p:nvPicPr>
        <p:blipFill>
          <a:blip r:embed="rId2" cstate="print"/>
          <a:srcRect/>
          <a:stretch>
            <a:fillRect/>
          </a:stretch>
        </p:blipFill>
        <p:spPr bwMode="auto">
          <a:xfrm>
            <a:off x="2260600" y="1371600"/>
            <a:ext cx="4749800" cy="3562350"/>
          </a:xfrm>
          <a:prstGeom prst="rect">
            <a:avLst/>
          </a:prstGeom>
          <a:noFill/>
        </p:spPr>
      </p:pic>
      <p:pic>
        <p:nvPicPr>
          <p:cNvPr id="30723" name="Picture 3" descr="C:\Users\sampath kumar\Desktop\download (1).png"/>
          <p:cNvPicPr>
            <a:picLocks noChangeAspect="1" noChangeArrowheads="1"/>
          </p:cNvPicPr>
          <p:nvPr/>
        </p:nvPicPr>
        <p:blipFill>
          <a:blip r:embed="rId3" cstate="print"/>
          <a:srcRect/>
          <a:stretch>
            <a:fillRect/>
          </a:stretch>
        </p:blipFill>
        <p:spPr bwMode="auto">
          <a:xfrm>
            <a:off x="5791200" y="1371600"/>
            <a:ext cx="3352800" cy="5486400"/>
          </a:xfrm>
          <a:prstGeom prst="rect">
            <a:avLst/>
          </a:prstGeom>
          <a:noFill/>
        </p:spPr>
      </p:pic>
      <p:pic>
        <p:nvPicPr>
          <p:cNvPr id="6" name="Picture 3" descr="C:\Users\sampath kumar\Desktop\download (1).png"/>
          <p:cNvPicPr>
            <a:picLocks noChangeAspect="1" noChangeArrowheads="1"/>
          </p:cNvPicPr>
          <p:nvPr/>
        </p:nvPicPr>
        <p:blipFill>
          <a:blip r:embed="rId3" cstate="print"/>
          <a:srcRect/>
          <a:stretch>
            <a:fillRect/>
          </a:stretch>
        </p:blipFill>
        <p:spPr bwMode="auto">
          <a:xfrm flipH="1">
            <a:off x="0" y="1371600"/>
            <a:ext cx="3352800" cy="5486400"/>
          </a:xfrm>
          <a:prstGeom prst="rect">
            <a:avLst/>
          </a:prstGeom>
          <a:noFill/>
        </p:spPr>
      </p:pic>
      <p:sp>
        <p:nvSpPr>
          <p:cNvPr id="8" name="Rectangle 7"/>
          <p:cNvSpPr/>
          <p:nvPr/>
        </p:nvSpPr>
        <p:spPr>
          <a:xfrm rot="20618872">
            <a:off x="737490" y="3141394"/>
            <a:ext cx="4572000" cy="830997"/>
          </a:xfrm>
          <a:prstGeom prst="rect">
            <a:avLst/>
          </a:prstGeom>
        </p:spPr>
        <p:txBody>
          <a:bodyPr>
            <a:spAutoFit/>
          </a:bodyPr>
          <a:lstStyle/>
          <a:p>
            <a:pPr lvl="0" eaLnBrk="0" fontAlgn="base" hangingPunct="0">
              <a:spcBef>
                <a:spcPct val="0"/>
              </a:spcBef>
              <a:spcAft>
                <a:spcPct val="0"/>
              </a:spcAft>
            </a:pPr>
            <a:r>
              <a:rPr lang="en-US" sz="2400" b="1" dirty="0" smtClean="0">
                <a:latin typeface="Times New Roman" pitchFamily="18" charset="0"/>
                <a:ea typeface="Calibri" pitchFamily="34" charset="0"/>
                <a:cs typeface="Times New Roman" pitchFamily="18" charset="0"/>
              </a:rPr>
              <a:t>P.VARSHINI</a:t>
            </a:r>
            <a:endParaRPr lang="en-US" sz="1100" dirty="0" smtClean="0">
              <a:latin typeface="Arial" pitchFamily="34" charset="0"/>
              <a:cs typeface="Arial" pitchFamily="34" charset="0"/>
            </a:endParaRPr>
          </a:p>
          <a:p>
            <a:pPr lvl="0" eaLnBrk="0" fontAlgn="base" hangingPunct="0">
              <a:spcBef>
                <a:spcPct val="0"/>
              </a:spcBef>
              <a:spcAft>
                <a:spcPct val="0"/>
              </a:spcAft>
            </a:pPr>
            <a:r>
              <a:rPr lang="en-US" sz="2400" b="1" dirty="0" smtClean="0">
                <a:latin typeface="Times New Roman" pitchFamily="18" charset="0"/>
                <a:ea typeface="Calibri" pitchFamily="34" charset="0"/>
                <a:cs typeface="Times New Roman" pitchFamily="18" charset="0"/>
              </a:rPr>
              <a:t>P.AKANKSHA </a:t>
            </a:r>
            <a:endParaRPr lang="en-US" sz="2400" dirty="0"/>
          </a:p>
        </p:txBody>
      </p:sp>
      <p:sp>
        <p:nvSpPr>
          <p:cNvPr id="30725" name="Rectangle 5"/>
          <p:cNvSpPr>
            <a:spLocks noChangeArrowheads="1"/>
          </p:cNvSpPr>
          <p:nvPr/>
        </p:nvSpPr>
        <p:spPr bwMode="auto">
          <a:xfrm rot="1011840">
            <a:off x="5081532" y="3487753"/>
            <a:ext cx="44958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J.SAMPATH</a:t>
            </a:r>
            <a:endParaRPr lang="en-US" sz="1100" dirty="0" smtClean="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HIMABINDU</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11"/>
          <p:cNvSpPr/>
          <p:nvPr/>
        </p:nvSpPr>
        <p:spPr>
          <a:xfrm>
            <a:off x="3124200" y="5410200"/>
            <a:ext cx="3276600" cy="707886"/>
          </a:xfrm>
          <a:prstGeom prst="rect">
            <a:avLst/>
          </a:prstGeom>
          <a:noFill/>
        </p:spPr>
        <p:txBody>
          <a:bodyPr wrap="square" lIns="91440" tIns="45720" rIns="91440" bIns="45720">
            <a:spAutoFit/>
          </a:bodyPr>
          <a:lstStyle/>
          <a:p>
            <a:pPr algn="ct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TEAM - 9</a:t>
            </a:r>
            <a:endPar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812" y="2690773"/>
            <a:ext cx="8398775" cy="2239673"/>
          </a:xfrm>
        </p:spPr>
        <p:txBody>
          <a:bodyPr>
            <a:noAutofit/>
          </a:bodyPr>
          <a:lstStyle/>
          <a:p>
            <a:r>
              <a:rPr lang="en-US" sz="7200" b="1" cap="all" dirty="0" smtClean="0">
                <a:ln w="9000" cmpd="sng">
                  <a:solidFill>
                    <a:srgbClr val="C00000"/>
                  </a:solidFill>
                  <a:prstDash val="solid"/>
                </a:ln>
                <a:solidFill>
                  <a:srgbClr val="FFFF00"/>
                </a:solidFill>
                <a:effectLst>
                  <a:reflection blurRad="12700" stA="28000" endPos="45000" dist="1000" dir="5400000" sy="-100000" algn="bl" rotWithShape="0"/>
                </a:effectLst>
                <a:latin typeface="Malgun Gothic Semilight" panose="020B0502040204020203" charset="-122"/>
                <a:ea typeface="Malgun Gothic Semilight" panose="020B0502040204020203" charset="-122"/>
              </a:rPr>
              <a:t>ENERGY </a:t>
            </a:r>
            <a:br>
              <a:rPr lang="en-US" sz="7200" b="1" cap="all" dirty="0" smtClean="0">
                <a:ln w="9000" cmpd="sng">
                  <a:solidFill>
                    <a:srgbClr val="C00000"/>
                  </a:solidFill>
                  <a:prstDash val="solid"/>
                </a:ln>
                <a:solidFill>
                  <a:srgbClr val="FFFF00"/>
                </a:solidFill>
                <a:effectLst>
                  <a:reflection blurRad="12700" stA="28000" endPos="45000" dist="1000" dir="5400000" sy="-100000" algn="bl" rotWithShape="0"/>
                </a:effectLst>
                <a:latin typeface="Malgun Gothic Semilight" panose="020B0502040204020203" charset="-122"/>
                <a:ea typeface="Malgun Gothic Semilight" panose="020B0502040204020203" charset="-122"/>
              </a:rPr>
            </a:br>
            <a:r>
              <a:rPr lang="en-US" sz="7200" b="1" cap="all" dirty="0" smtClean="0">
                <a:ln w="9000" cmpd="sng">
                  <a:solidFill>
                    <a:srgbClr val="C00000"/>
                  </a:solidFill>
                  <a:prstDash val="solid"/>
                </a:ln>
                <a:solidFill>
                  <a:srgbClr val="FFFF00"/>
                </a:solidFill>
                <a:effectLst>
                  <a:reflection blurRad="12700" stA="28000" endPos="45000" dist="1000" dir="5400000" sy="-100000" algn="bl" rotWithShape="0"/>
                </a:effectLst>
                <a:latin typeface="Malgun Gothic Semilight" panose="020B0502040204020203" charset="-122"/>
                <a:ea typeface="Malgun Gothic Semilight" panose="020B0502040204020203" charset="-122"/>
              </a:rPr>
              <a:t>EFFICIENCY</a:t>
            </a: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Baskerville Old Face" pitchFamily="18" charset="0"/>
              </a:rPr>
              <a:t>INTRODUCTION</a:t>
            </a:r>
            <a:endParaRPr lang="en-US" sz="4000" b="1" dirty="0">
              <a:latin typeface="Baskerville Old Face" pitchFamily="18" charset="0"/>
            </a:endParaRPr>
          </a:p>
        </p:txBody>
      </p:sp>
      <p:sp>
        <p:nvSpPr>
          <p:cNvPr id="3" name="Content Placeholder 2"/>
          <p:cNvSpPr>
            <a:spLocks noGrp="1"/>
          </p:cNvSpPr>
          <p:nvPr>
            <p:ph idx="1"/>
          </p:nvPr>
        </p:nvSpPr>
        <p:spPr>
          <a:xfrm>
            <a:off x="448945" y="1924685"/>
            <a:ext cx="8246110" cy="4558665"/>
          </a:xfrm>
        </p:spPr>
        <p:txBody>
          <a:bodyPr>
            <a:normAutofit/>
          </a:bodyPr>
          <a:lstStyle/>
          <a:p>
            <a:pPr>
              <a:buNone/>
            </a:pPr>
            <a:r>
              <a:rPr lang="en-US" dirty="0" smtClean="0"/>
              <a:t>   </a:t>
            </a:r>
            <a:r>
              <a:rPr lang="en-US" sz="3200" dirty="0" smtClean="0"/>
              <a:t> </a:t>
            </a:r>
            <a:r>
              <a:rPr lang="en-US" sz="3200" dirty="0" smtClean="0">
                <a:latin typeface="Sitka Banner" panose="02000505000000020004" charset="0"/>
                <a:ea typeface="Yu Gothic Light" panose="020B0300000000000000" charset="-128"/>
                <a:cs typeface="Sitka Banner" panose="02000505000000020004" charset="0"/>
              </a:rPr>
              <a:t>The energy efficiency of a building is the extent to which the energy consumption per square meter of floor area of the building measures up to established energy consumption benchmarks for that particular type of building under defined climatic conditions. Building energy consumption benchmarks are representative values for common building types against which a building’s actual performance can be compared.</a:t>
            </a:r>
            <a:endParaRPr lang="en-US" sz="3200" b="1" dirty="0">
              <a:latin typeface="Sitka Banner" panose="02000505000000020004" charset="0"/>
              <a:ea typeface="Yu Gothic Light" panose="020B0300000000000000" charset="-128"/>
              <a:cs typeface="Sitka Banner" panose="02000505000000020004" charset="0"/>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95" y="401320"/>
            <a:ext cx="7675245" cy="1017905"/>
          </a:xfrm>
        </p:spPr>
        <p:txBody>
          <a:bodyPr>
            <a:normAutofit/>
          </a:bodyPr>
          <a:lstStyle/>
          <a:p>
            <a:r>
              <a:rPr lang="en-US" dirty="0">
                <a:latin typeface="Castellar" pitchFamily="18" charset="0"/>
              </a:rPr>
              <a:t> </a:t>
            </a:r>
            <a:r>
              <a:rPr lang="en-US" sz="3600" dirty="0" smtClean="0">
                <a:latin typeface="Yu Gothic UI Semibold" panose="020B0700000000000000" charset="-128"/>
                <a:ea typeface="Yu Gothic UI Semibold" panose="020B0700000000000000" charset="-128"/>
              </a:rPr>
              <a:t>Efficient </a:t>
            </a:r>
            <a:r>
              <a:rPr lang="en-US" sz="3600" dirty="0">
                <a:latin typeface="Yu Gothic UI Semibold" panose="020B0700000000000000" charset="-128"/>
                <a:ea typeface="Yu Gothic UI Semibold" panose="020B0700000000000000" charset="-128"/>
              </a:rPr>
              <a:t>energy uses</a:t>
            </a:r>
          </a:p>
        </p:txBody>
      </p:sp>
      <p:sp>
        <p:nvSpPr>
          <p:cNvPr id="3" name="Content Placeholder 2"/>
          <p:cNvSpPr>
            <a:spLocks noGrp="1"/>
          </p:cNvSpPr>
          <p:nvPr>
            <p:ph idx="1"/>
          </p:nvPr>
        </p:nvSpPr>
        <p:spPr>
          <a:xfrm>
            <a:off x="228600" y="1524000"/>
            <a:ext cx="8246110" cy="4478655"/>
          </a:xfrm>
        </p:spPr>
        <p:txBody>
          <a:bodyPr>
            <a:noAutofit/>
          </a:bodyPr>
          <a:lstStyle/>
          <a:p>
            <a:pPr>
              <a:buNone/>
            </a:pPr>
            <a:endParaRPr lang="en-US" sz="2000" dirty="0"/>
          </a:p>
          <a:p>
            <a:pPr>
              <a:buNone/>
            </a:pPr>
            <a:r>
              <a:rPr lang="en-US" sz="2000" dirty="0" smtClean="0">
                <a:latin typeface="Microsoft JhengHei UI" panose="020B0604030504040204" charset="-120"/>
                <a:ea typeface="Microsoft JhengHei UI" panose="020B0604030504040204" charset="-120"/>
                <a:cs typeface="Andalus" pitchFamily="18" charset="-78"/>
                <a:sym typeface="+mn-ea"/>
              </a:rPr>
              <a:t>     Efficient energy use, sometimes simply called energy efficiency, is the goal to reduce the amount of energy required to provide products and services. </a:t>
            </a:r>
            <a:endParaRPr lang="en-US" sz="2000" dirty="0" smtClean="0">
              <a:latin typeface="Microsoft JhengHei UI" panose="020B0604030504040204" charset="-120"/>
              <a:ea typeface="Microsoft JhengHei UI" panose="020B0604030504040204" charset="-120"/>
              <a:cs typeface="Andalus" pitchFamily="18" charset="-78"/>
            </a:endParaRPr>
          </a:p>
          <a:p>
            <a:pPr>
              <a:buNone/>
            </a:pPr>
            <a:r>
              <a:rPr lang="en-US" sz="2000" dirty="0" smtClean="0">
                <a:latin typeface="Microsoft JhengHei UI" panose="020B0604030504040204" charset="-120"/>
                <a:ea typeface="Microsoft JhengHei UI" panose="020B0604030504040204" charset="-120"/>
                <a:cs typeface="Andalus" pitchFamily="18" charset="-78"/>
                <a:sym typeface="+mn-ea"/>
              </a:rPr>
              <a:t>  	For </a:t>
            </a:r>
            <a:r>
              <a:rPr lang="en-US" sz="2000" dirty="0">
                <a:latin typeface="Microsoft JhengHei UI" panose="020B0604030504040204" charset="-120"/>
                <a:ea typeface="Microsoft JhengHei UI" panose="020B0604030504040204" charset="-120"/>
                <a:cs typeface="Andalus" pitchFamily="18" charset="-78"/>
                <a:sym typeface="+mn-ea"/>
              </a:rPr>
              <a:t>example</a:t>
            </a:r>
            <a:r>
              <a:rPr lang="en-US" sz="2000" dirty="0" smtClean="0">
                <a:latin typeface="Microsoft JhengHei UI" panose="020B0604030504040204" charset="-120"/>
                <a:ea typeface="Microsoft JhengHei UI" panose="020B0604030504040204" charset="-120"/>
                <a:cs typeface="Andalus" pitchFamily="18" charset="-78"/>
                <a:sym typeface="+mn-ea"/>
              </a:rPr>
              <a:t>, </a:t>
            </a:r>
            <a:r>
              <a:rPr lang="en-US" sz="2000" dirty="0">
                <a:latin typeface="Microsoft JhengHei UI" panose="020B0604030504040204" charset="-120"/>
                <a:ea typeface="Microsoft JhengHei UI" panose="020B0604030504040204" charset="-120"/>
                <a:cs typeface="Andalus" pitchFamily="18" charset="-78"/>
                <a:sym typeface="+mn-ea"/>
              </a:rPr>
              <a:t> insulating a home allows a building to use less heating and cooling energy to achieve and maintain a comfortable temperature. Installing </a:t>
            </a:r>
            <a:r>
              <a:rPr lang="en-US" sz="2000" dirty="0" smtClean="0">
                <a:latin typeface="Microsoft JhengHei UI" panose="020B0604030504040204" charset="-120"/>
                <a:ea typeface="Microsoft JhengHei UI" panose="020B0604030504040204" charset="-120"/>
                <a:cs typeface="Andalus" pitchFamily="18" charset="-78"/>
                <a:sym typeface="+mn-ea"/>
              </a:rPr>
              <a:t>LED </a:t>
            </a:r>
            <a:r>
              <a:rPr lang="en-US" sz="2000" dirty="0">
                <a:latin typeface="Microsoft JhengHei UI" panose="020B0604030504040204" charset="-120"/>
                <a:ea typeface="Microsoft JhengHei UI" panose="020B0604030504040204" charset="-120"/>
                <a:cs typeface="Andalus" pitchFamily="18" charset="-78"/>
                <a:sym typeface="+mn-ea"/>
              </a:rPr>
              <a:t>lighting, fluorescent lighting, or natural skylight windows reduces the amount of energy required to attain the same level of illumination compared to using traditional incandescent light bulbs. Improvements in energy efficiency are generally achieved by adopting a more efficient technology or production process</a:t>
            </a:r>
            <a:r>
              <a:rPr lang="en-US" sz="2000" baseline="30000" dirty="0">
                <a:latin typeface="Microsoft JhengHei UI" panose="020B0604030504040204" charset="-120"/>
                <a:ea typeface="Microsoft JhengHei UI" panose="020B0604030504040204" charset="-120"/>
                <a:cs typeface="Andalus" pitchFamily="18" charset="-78"/>
                <a:sym typeface="+mn-ea"/>
              </a:rPr>
              <a:t> </a:t>
            </a:r>
            <a:r>
              <a:rPr lang="en-US" sz="2000" dirty="0">
                <a:latin typeface="Microsoft JhengHei UI" panose="020B0604030504040204" charset="-120"/>
                <a:ea typeface="Microsoft JhengHei UI" panose="020B0604030504040204" charset="-120"/>
                <a:cs typeface="Andalus" pitchFamily="18" charset="-78"/>
                <a:sym typeface="+mn-ea"/>
              </a:rPr>
              <a:t>or by application of commonly accepted methods to reduce energy losses.</a:t>
            </a:r>
            <a:endParaRPr lang="en-US" sz="2000" dirty="0">
              <a:latin typeface="Microsoft JhengHei UI" panose="020B0604030504040204" charset="-120"/>
              <a:ea typeface="Microsoft JhengHei UI" panose="020B0604030504040204" charset="-120"/>
              <a:cs typeface="Andalus" pitchFamily="18" charset="-78"/>
            </a:endParaRPr>
          </a:p>
          <a:p>
            <a:pPr>
              <a:buNone/>
            </a:pPr>
            <a:r>
              <a:rPr lang="en-US" sz="2000" dirty="0" smtClean="0">
                <a:latin typeface="Andalus" pitchFamily="18" charset="-78"/>
                <a:cs typeface="Andalus" pitchFamily="18" charset="-78"/>
                <a:sym typeface="+mn-ea"/>
              </a:rPr>
              <a:t>          </a:t>
            </a:r>
            <a:endParaRPr lang="en-US" sz="2000" dirty="0">
              <a:latin typeface="Andalus" pitchFamily="18" charset="-78"/>
              <a:cs typeface="Andalus" pitchFamily="18" charset="-78"/>
            </a:endParaRPr>
          </a:p>
          <a:p>
            <a:pPr>
              <a:buNone/>
            </a:pPr>
            <a:endParaRPr lang="en-US" sz="2000" dirty="0"/>
          </a:p>
          <a:p>
            <a:pPr>
              <a:buNone/>
            </a:pPr>
            <a:endParaRPr lang="en-US" sz="2000"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8246110" cy="791845"/>
          </a:xfrm>
        </p:spPr>
        <p:txBody>
          <a:bodyPr>
            <a:normAutofit fontScale="90000"/>
          </a:bodyPr>
          <a:lstStyle/>
          <a:p>
            <a:r>
              <a:rPr lang="en-US" sz="4400" dirty="0">
                <a:solidFill>
                  <a:srgbClr val="FFFF00"/>
                </a:solidFill>
                <a:latin typeface="Georgia" panose="02040502050405020303" charset="0"/>
                <a:cs typeface="Georgia" panose="02040502050405020303" charset="0"/>
              </a:rPr>
              <a:t>Problem Statement</a:t>
            </a:r>
            <a:r>
              <a:rPr lang="en-US" dirty="0">
                <a:latin typeface="Andalus" pitchFamily="18" charset="-78"/>
                <a:cs typeface="Andalus" pitchFamily="18" charset="-78"/>
              </a:rPr>
              <a:t/>
            </a:r>
            <a:br>
              <a:rPr lang="en-US" dirty="0">
                <a:latin typeface="Andalus" pitchFamily="18" charset="-78"/>
                <a:cs typeface="Andalus" pitchFamily="18" charset="-78"/>
              </a:rPr>
            </a:br>
            <a:endParaRPr lang="en-US" dirty="0">
              <a:latin typeface="Andalus" pitchFamily="18" charset="-78"/>
              <a:cs typeface="Andalus" pitchFamily="18" charset="-78"/>
            </a:endParaRPr>
          </a:p>
        </p:txBody>
      </p:sp>
      <p:sp>
        <p:nvSpPr>
          <p:cNvPr id="3" name="Content Placeholder 2"/>
          <p:cNvSpPr>
            <a:spLocks noGrp="1"/>
          </p:cNvSpPr>
          <p:nvPr>
            <p:ph idx="1"/>
          </p:nvPr>
        </p:nvSpPr>
        <p:spPr>
          <a:xfrm>
            <a:off x="304800" y="1905000"/>
            <a:ext cx="8246110" cy="4352925"/>
          </a:xfrm>
        </p:spPr>
        <p:txBody>
          <a:bodyPr>
            <a:normAutofit/>
          </a:bodyPr>
          <a:lstStyle/>
          <a:p>
            <a:pPr>
              <a:buNone/>
            </a:pPr>
            <a:r>
              <a:rPr lang="en-US" sz="3600" dirty="0" smtClean="0">
                <a:latin typeface="Microsoft JhengHei" pitchFamily="34" charset="-120"/>
                <a:ea typeface="Microsoft JhengHei" pitchFamily="34" charset="-120"/>
                <a:cs typeface="Microsoft Himalaya" pitchFamily="2" charset="0"/>
              </a:rPr>
              <a:t>   To </a:t>
            </a:r>
            <a:r>
              <a:rPr lang="en-US" sz="3600" dirty="0">
                <a:latin typeface="Microsoft JhengHei" pitchFamily="34" charset="-120"/>
                <a:ea typeface="Microsoft JhengHei" pitchFamily="34" charset="-120"/>
                <a:cs typeface="Microsoft Himalaya" pitchFamily="2" charset="0"/>
              </a:rPr>
              <a:t>determine the output variables of HL </a:t>
            </a:r>
            <a:r>
              <a:rPr lang="en-US" sz="3600" dirty="0" smtClean="0">
                <a:latin typeface="Microsoft JhengHei" pitchFamily="34" charset="-120"/>
                <a:ea typeface="Microsoft JhengHei" pitchFamily="34" charset="-120"/>
                <a:cs typeface="Microsoft Himalaya" pitchFamily="2" charset="0"/>
              </a:rPr>
              <a:t>&amp; CL </a:t>
            </a:r>
            <a:r>
              <a:rPr lang="en-US" sz="3600" dirty="0">
                <a:latin typeface="Microsoft JhengHei" pitchFamily="34" charset="-120"/>
                <a:ea typeface="Microsoft JhengHei" pitchFamily="34" charset="-120"/>
                <a:cs typeface="Microsoft Himalaya" pitchFamily="2" charset="0"/>
              </a:rPr>
              <a:t>of residential buildings. </a:t>
            </a:r>
          </a:p>
        </p:txBody>
      </p:sp>
      <p:pic>
        <p:nvPicPr>
          <p:cNvPr id="12289" name="Picture 1" descr="C:\Users\sampath kumar\Desktop\energy-efficiency.jpg"/>
          <p:cNvPicPr>
            <a:picLocks noChangeAspect="1" noChangeArrowheads="1"/>
          </p:cNvPicPr>
          <p:nvPr/>
        </p:nvPicPr>
        <p:blipFill>
          <a:blip r:embed="rId2" cstate="print"/>
          <a:srcRect/>
          <a:stretch>
            <a:fillRect/>
          </a:stretch>
        </p:blipFill>
        <p:spPr bwMode="auto">
          <a:xfrm>
            <a:off x="304800" y="3810000"/>
            <a:ext cx="4310726" cy="2057400"/>
          </a:xfrm>
          <a:prstGeom prst="rect">
            <a:avLst/>
          </a:prstGeom>
          <a:ln>
            <a:noFill/>
          </a:ln>
          <a:effectLst>
            <a:softEdge rad="112500"/>
          </a:effectLst>
        </p:spPr>
      </p:pic>
      <p:pic>
        <p:nvPicPr>
          <p:cNvPr id="6" name="Picture 5" descr="Energy-leftbg.png"/>
          <p:cNvPicPr>
            <a:picLocks noChangeAspect="1"/>
          </p:cNvPicPr>
          <p:nvPr/>
        </p:nvPicPr>
        <p:blipFill>
          <a:blip r:embed="rId3" cstate="print"/>
          <a:stretch>
            <a:fillRect/>
          </a:stretch>
        </p:blipFill>
        <p:spPr>
          <a:xfrm>
            <a:off x="5029200" y="3886200"/>
            <a:ext cx="3622151" cy="1981200"/>
          </a:xfrm>
          <a:prstGeom prst="rect">
            <a:avLst/>
          </a:prstGeom>
          <a:ln>
            <a:noFill/>
          </a:ln>
          <a:effectLst>
            <a:softEdge rad="112500"/>
          </a:effectLst>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490" y="608965"/>
            <a:ext cx="8246110" cy="1694815"/>
          </a:xfrm>
        </p:spPr>
        <p:txBody>
          <a:bodyPr>
            <a:noAutofit/>
          </a:bodyPr>
          <a:lstStyle/>
          <a:p>
            <a:r>
              <a:rPr lang="en-US" sz="4800" dirty="0">
                <a:latin typeface="Poor Richard" pitchFamily="18" charset="0"/>
              </a:rPr>
              <a:t>Data Set </a:t>
            </a:r>
            <a:r>
              <a:rPr lang="en-US" sz="6000" dirty="0"/>
              <a:t/>
            </a:r>
            <a:br>
              <a:rPr lang="en-US" sz="6000" dirty="0"/>
            </a:br>
            <a:endParaRPr lang="en-US" sz="6000" dirty="0"/>
          </a:p>
        </p:txBody>
      </p:sp>
      <p:pic>
        <p:nvPicPr>
          <p:cNvPr id="4" name="Picture 3"/>
          <p:cNvPicPr/>
          <p:nvPr/>
        </p:nvPicPr>
        <p:blipFill>
          <a:blip r:embed="rId3" cstate="print"/>
          <a:srcRect l="13501" t="39145" r="23686" b="7166"/>
          <a:stretch>
            <a:fillRect/>
          </a:stretch>
        </p:blipFill>
        <p:spPr bwMode="auto">
          <a:xfrm>
            <a:off x="76200" y="1905000"/>
            <a:ext cx="8534400" cy="4267200"/>
          </a:xfrm>
          <a:prstGeom prst="rect">
            <a:avLst/>
          </a:prstGeom>
          <a:noFill/>
          <a:ln w="9525">
            <a:noFill/>
            <a:miter lim="800000"/>
            <a:headEnd/>
            <a:tailEnd/>
          </a:ln>
        </p:spPr>
      </p:pic>
      <p:pic>
        <p:nvPicPr>
          <p:cNvPr id="6" name="Picture 5"/>
          <p:cNvPicPr/>
          <p:nvPr/>
        </p:nvPicPr>
        <p:blipFill>
          <a:blip r:embed="rId3" cstate="print"/>
          <a:srcRect l="71267" t="39145" r="20321" b="7166"/>
          <a:stretch>
            <a:fillRect/>
          </a:stretch>
        </p:blipFill>
        <p:spPr bwMode="auto">
          <a:xfrm>
            <a:off x="7543800" y="1905000"/>
            <a:ext cx="1143000" cy="4267200"/>
          </a:xfrm>
          <a:prstGeom prst="rect">
            <a:avLst/>
          </a:prstGeom>
          <a:noFill/>
          <a:ln w="9525">
            <a:noFill/>
            <a:miter lim="800000"/>
            <a:headEnd/>
            <a:tailEnd/>
          </a:ln>
        </p:spPr>
      </p:pic>
      <p:sp>
        <p:nvSpPr>
          <p:cNvPr id="7" name="Rectangle 6"/>
          <p:cNvSpPr/>
          <p:nvPr/>
        </p:nvSpPr>
        <p:spPr>
          <a:xfrm>
            <a:off x="228600" y="6027003"/>
            <a:ext cx="609600" cy="830997"/>
          </a:xfrm>
          <a:prstGeom prst="rect">
            <a:avLst/>
          </a:prstGeom>
        </p:spPr>
        <p:txBody>
          <a:bodyPr wrap="square">
            <a:spAutoFit/>
          </a:bodyPr>
          <a:lstStyle/>
          <a:p>
            <a:r>
              <a:rPr lang="en-US" sz="1200" dirty="0" smtClean="0"/>
              <a:t>.</a:t>
            </a:r>
          </a:p>
          <a:p>
            <a:r>
              <a:rPr lang="en-US" sz="1200" dirty="0" smtClean="0"/>
              <a:t>.</a:t>
            </a:r>
          </a:p>
          <a:p>
            <a:r>
              <a:rPr lang="en-US" sz="1200" dirty="0" smtClean="0"/>
              <a:t>.</a:t>
            </a:r>
          </a:p>
          <a:p>
            <a:r>
              <a:rPr lang="en-US" sz="1200" dirty="0" smtClean="0"/>
              <a:t>768</a:t>
            </a:r>
            <a:endParaRPr lang="en-US" sz="1200"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46070" cy="1018035"/>
          </a:xfrm>
        </p:spPr>
        <p:txBody>
          <a:bodyPr>
            <a:normAutofit fontScale="90000"/>
          </a:bodyPr>
          <a:lstStyle/>
          <a:p>
            <a:r>
              <a:rPr lang="en-US" dirty="0"/>
              <a:t>Algorithm</a:t>
            </a:r>
            <a:br>
              <a:rPr lang="en-US" dirty="0"/>
            </a:br>
            <a:endParaRPr lang="en-US" dirty="0"/>
          </a:p>
        </p:txBody>
      </p:sp>
      <p:pic>
        <p:nvPicPr>
          <p:cNvPr id="4" name="Content Placeholder 3" descr="y2Nga.gif"/>
          <p:cNvPicPr>
            <a:picLocks noGrp="1" noChangeAspect="1"/>
          </p:cNvPicPr>
          <p:nvPr>
            <p:ph idx="1"/>
          </p:nvPr>
        </p:nvPicPr>
        <p:blipFill>
          <a:blip r:embed="rId2" cstate="print"/>
          <a:stretch>
            <a:fillRect/>
          </a:stretch>
        </p:blipFill>
        <p:spPr>
          <a:xfrm>
            <a:off x="1949450" y="3034030"/>
            <a:ext cx="4845050" cy="2565400"/>
          </a:xfrm>
        </p:spPr>
      </p:pic>
      <p:sp>
        <p:nvSpPr>
          <p:cNvPr id="5" name="TextBox 4"/>
          <p:cNvSpPr txBox="1"/>
          <p:nvPr/>
        </p:nvSpPr>
        <p:spPr>
          <a:xfrm>
            <a:off x="381000" y="1676400"/>
            <a:ext cx="5791200" cy="646331"/>
          </a:xfrm>
          <a:prstGeom prst="rect">
            <a:avLst/>
          </a:prstGeom>
          <a:noFill/>
        </p:spPr>
        <p:txBody>
          <a:bodyPr wrap="square" rtlCol="0">
            <a:spAutoFit/>
          </a:bodyPr>
          <a:lstStyle/>
          <a:p>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Decision Tree</a:t>
            </a:r>
            <a:endPar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Text Box 2"/>
          <p:cNvSpPr txBox="1"/>
          <p:nvPr/>
        </p:nvSpPr>
        <p:spPr>
          <a:xfrm>
            <a:off x="3961765" y="2512060"/>
            <a:ext cx="1798320" cy="521970"/>
          </a:xfrm>
          <a:prstGeom prst="rect">
            <a:avLst/>
          </a:prstGeom>
          <a:noFill/>
        </p:spPr>
        <p:txBody>
          <a:bodyPr wrap="square" rtlCol="0">
            <a:spAutoFit/>
          </a:bodyPr>
          <a:lstStyle/>
          <a:p>
            <a:r>
              <a:rPr lang="en-IN" altLang="en-US" sz="2800"/>
              <a:t>root node</a:t>
            </a:r>
          </a:p>
        </p:txBody>
      </p:sp>
      <p:sp>
        <p:nvSpPr>
          <p:cNvPr id="6" name="Text Box 5"/>
          <p:cNvSpPr txBox="1"/>
          <p:nvPr/>
        </p:nvSpPr>
        <p:spPr>
          <a:xfrm>
            <a:off x="1390650" y="3277235"/>
            <a:ext cx="1798320" cy="953135"/>
          </a:xfrm>
          <a:prstGeom prst="rect">
            <a:avLst/>
          </a:prstGeom>
          <a:noFill/>
        </p:spPr>
        <p:txBody>
          <a:bodyPr wrap="square" rtlCol="0">
            <a:spAutoFit/>
          </a:bodyPr>
          <a:lstStyle/>
          <a:p>
            <a:r>
              <a:rPr lang="en-IN" altLang="en-US" sz="2800"/>
              <a:t>Decision node</a:t>
            </a:r>
          </a:p>
        </p:txBody>
      </p:sp>
      <p:sp>
        <p:nvSpPr>
          <p:cNvPr id="7" name="Text Box 6"/>
          <p:cNvSpPr txBox="1"/>
          <p:nvPr/>
        </p:nvSpPr>
        <p:spPr>
          <a:xfrm>
            <a:off x="6263005" y="3277235"/>
            <a:ext cx="1798320" cy="953135"/>
          </a:xfrm>
          <a:prstGeom prst="rect">
            <a:avLst/>
          </a:prstGeom>
          <a:noFill/>
        </p:spPr>
        <p:txBody>
          <a:bodyPr wrap="square" rtlCol="0">
            <a:spAutoFit/>
          </a:bodyPr>
          <a:lstStyle/>
          <a:p>
            <a:r>
              <a:rPr lang="en-IN" altLang="en-US" sz="2800"/>
              <a:t>Decision node</a:t>
            </a:r>
          </a:p>
        </p:txBody>
      </p:sp>
      <p:sp>
        <p:nvSpPr>
          <p:cNvPr id="8" name="Left Brace 7"/>
          <p:cNvSpPr/>
          <p:nvPr/>
        </p:nvSpPr>
        <p:spPr>
          <a:xfrm rot="16200000">
            <a:off x="3943350" y="3098165"/>
            <a:ext cx="981710" cy="53022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 Box 8"/>
          <p:cNvSpPr txBox="1"/>
          <p:nvPr/>
        </p:nvSpPr>
        <p:spPr>
          <a:xfrm>
            <a:off x="3093085" y="6195060"/>
            <a:ext cx="4488815" cy="521970"/>
          </a:xfrm>
          <a:prstGeom prst="rect">
            <a:avLst/>
          </a:prstGeom>
          <a:noFill/>
        </p:spPr>
        <p:txBody>
          <a:bodyPr wrap="square" rtlCol="0">
            <a:spAutoFit/>
          </a:bodyPr>
          <a:lstStyle/>
          <a:p>
            <a:r>
              <a:rPr lang="en-IN" altLang="en-US" sz="2800"/>
              <a:t>Leaf node</a:t>
            </a: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979219" y="2005004"/>
            <a:ext cx="7185562" cy="3631523"/>
            <a:chOff x="378714" y="1711349"/>
            <a:chExt cx="8243514" cy="4166203"/>
          </a:xfrm>
        </p:grpSpPr>
        <p:grpSp>
          <p:nvGrpSpPr>
            <p:cNvPr id="37" name="组合 3"/>
            <p:cNvGrpSpPr/>
            <p:nvPr/>
          </p:nvGrpSpPr>
          <p:grpSpPr>
            <a:xfrm>
              <a:off x="378714" y="2344268"/>
              <a:ext cx="835518" cy="835735"/>
              <a:chOff x="1373834" y="5254853"/>
              <a:chExt cx="835518" cy="835735"/>
            </a:xfrm>
          </p:grpSpPr>
          <p:grpSp>
            <p:nvGrpSpPr>
              <p:cNvPr id="150" name="Group 45"/>
              <p:cNvGrpSpPr/>
              <p:nvPr/>
            </p:nvGrpSpPr>
            <p:grpSpPr>
              <a:xfrm rot="21316916">
                <a:off x="1373834" y="5254853"/>
                <a:ext cx="835518" cy="835735"/>
                <a:chOff x="5013110" y="5059616"/>
                <a:chExt cx="3378533" cy="3379413"/>
              </a:xfrm>
            </p:grpSpPr>
            <p:sp>
              <p:nvSpPr>
                <p:cNvPr id="152" name="Oval 46"/>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rtlCol="0" anchor="ctr"/>
                <a:lstStyle/>
                <a:p>
                  <a:pPr algn="ctr"/>
                  <a:endParaRPr lang="bg-BG" sz="1200" dirty="0"/>
                </a:p>
              </p:txBody>
            </p:sp>
            <p:sp>
              <p:nvSpPr>
                <p:cNvPr id="153" name="Oval 47"/>
                <p:cNvSpPr/>
                <p:nvPr/>
              </p:nvSpPr>
              <p:spPr>
                <a:xfrm>
                  <a:off x="5286107" y="5332685"/>
                  <a:ext cx="2832537" cy="28332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rtlCol="0" anchor="ctr"/>
                <a:lstStyle/>
                <a:p>
                  <a:pPr algn="ctr"/>
                  <a:endParaRPr lang="bg-BG" sz="1200" dirty="0"/>
                </a:p>
              </p:txBody>
            </p:sp>
          </p:grpSp>
          <p:sp>
            <p:nvSpPr>
              <p:cNvPr id="151" name="Shape 2858"/>
              <p:cNvSpPr/>
              <p:nvPr/>
            </p:nvSpPr>
            <p:spPr>
              <a:xfrm>
                <a:off x="1631010" y="5486416"/>
                <a:ext cx="292245" cy="357190"/>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98" y="4909"/>
                      <a:pt x="1200" y="4030"/>
                      <a:pt x="1200" y="2945"/>
                    </a:cubicBezTo>
                    <a:cubicBezTo>
                      <a:pt x="1200" y="1861"/>
                      <a:pt x="5498" y="982"/>
                      <a:pt x="10800" y="982"/>
                    </a:cubicBezTo>
                    <a:cubicBezTo>
                      <a:pt x="16102" y="982"/>
                      <a:pt x="20400" y="1861"/>
                      <a:pt x="20400" y="2945"/>
                    </a:cubicBezTo>
                    <a:cubicBezTo>
                      <a:pt x="20400" y="4030"/>
                      <a:pt x="16102" y="4909"/>
                      <a:pt x="10800" y="4909"/>
                    </a:cubicBezTo>
                    <a:moveTo>
                      <a:pt x="20400" y="6873"/>
                    </a:moveTo>
                    <a:cubicBezTo>
                      <a:pt x="20400" y="7957"/>
                      <a:pt x="16102" y="8836"/>
                      <a:pt x="10800" y="8836"/>
                    </a:cubicBezTo>
                    <a:cubicBezTo>
                      <a:pt x="5498" y="8836"/>
                      <a:pt x="1200" y="7957"/>
                      <a:pt x="1200" y="6873"/>
                    </a:cubicBezTo>
                    <a:lnTo>
                      <a:pt x="1200" y="4291"/>
                    </a:lnTo>
                    <a:cubicBezTo>
                      <a:pt x="2993" y="5240"/>
                      <a:pt x="6615" y="5891"/>
                      <a:pt x="10800" y="5891"/>
                    </a:cubicBezTo>
                    <a:cubicBezTo>
                      <a:pt x="14986" y="5891"/>
                      <a:pt x="18607" y="5240"/>
                      <a:pt x="20400" y="4291"/>
                    </a:cubicBezTo>
                    <a:cubicBezTo>
                      <a:pt x="20400" y="4291"/>
                      <a:pt x="20400" y="6873"/>
                      <a:pt x="20400" y="6873"/>
                    </a:cubicBezTo>
                    <a:close/>
                    <a:moveTo>
                      <a:pt x="10800" y="10800"/>
                    </a:moveTo>
                    <a:cubicBezTo>
                      <a:pt x="5498" y="10800"/>
                      <a:pt x="1200" y="9921"/>
                      <a:pt x="1200" y="8836"/>
                    </a:cubicBezTo>
                    <a:cubicBezTo>
                      <a:pt x="1200" y="8672"/>
                      <a:pt x="1309" y="8514"/>
                      <a:pt x="1494" y="8362"/>
                    </a:cubicBezTo>
                    <a:cubicBezTo>
                      <a:pt x="3370" y="9232"/>
                      <a:pt x="6830" y="9818"/>
                      <a:pt x="10800" y="9818"/>
                    </a:cubicBezTo>
                    <a:cubicBezTo>
                      <a:pt x="14770" y="9818"/>
                      <a:pt x="18230" y="9232"/>
                      <a:pt x="20106" y="8362"/>
                    </a:cubicBezTo>
                    <a:cubicBezTo>
                      <a:pt x="20291" y="8514"/>
                      <a:pt x="20400" y="8672"/>
                      <a:pt x="20400" y="8836"/>
                    </a:cubicBezTo>
                    <a:cubicBezTo>
                      <a:pt x="20400" y="9921"/>
                      <a:pt x="16102" y="10800"/>
                      <a:pt x="10800" y="10800"/>
                    </a:cubicBezTo>
                    <a:moveTo>
                      <a:pt x="20400" y="12764"/>
                    </a:moveTo>
                    <a:cubicBezTo>
                      <a:pt x="20400" y="13848"/>
                      <a:pt x="16102" y="14727"/>
                      <a:pt x="10800" y="14727"/>
                    </a:cubicBezTo>
                    <a:cubicBezTo>
                      <a:pt x="5498" y="14727"/>
                      <a:pt x="1200" y="13848"/>
                      <a:pt x="1200" y="12764"/>
                    </a:cubicBezTo>
                    <a:lnTo>
                      <a:pt x="1200" y="10182"/>
                    </a:lnTo>
                    <a:cubicBezTo>
                      <a:pt x="2993" y="11131"/>
                      <a:pt x="6615" y="11782"/>
                      <a:pt x="10800" y="11782"/>
                    </a:cubicBezTo>
                    <a:cubicBezTo>
                      <a:pt x="14986" y="11782"/>
                      <a:pt x="18607" y="11131"/>
                      <a:pt x="20400" y="10182"/>
                    </a:cubicBezTo>
                    <a:cubicBezTo>
                      <a:pt x="20400" y="10182"/>
                      <a:pt x="20400" y="12764"/>
                      <a:pt x="20400" y="12764"/>
                    </a:cubicBezTo>
                    <a:close/>
                    <a:moveTo>
                      <a:pt x="10800" y="16691"/>
                    </a:moveTo>
                    <a:cubicBezTo>
                      <a:pt x="5498" y="16691"/>
                      <a:pt x="1200" y="15812"/>
                      <a:pt x="1200" y="14727"/>
                    </a:cubicBezTo>
                    <a:cubicBezTo>
                      <a:pt x="1200" y="14563"/>
                      <a:pt x="1309" y="14405"/>
                      <a:pt x="1494" y="14253"/>
                    </a:cubicBezTo>
                    <a:cubicBezTo>
                      <a:pt x="3370" y="15123"/>
                      <a:pt x="6830" y="15709"/>
                      <a:pt x="10800" y="15709"/>
                    </a:cubicBezTo>
                    <a:cubicBezTo>
                      <a:pt x="14770" y="15709"/>
                      <a:pt x="18230" y="15123"/>
                      <a:pt x="20106" y="14253"/>
                    </a:cubicBezTo>
                    <a:cubicBezTo>
                      <a:pt x="20291" y="14405"/>
                      <a:pt x="20400" y="14563"/>
                      <a:pt x="20400" y="14727"/>
                    </a:cubicBezTo>
                    <a:cubicBezTo>
                      <a:pt x="20400" y="15812"/>
                      <a:pt x="16102" y="16691"/>
                      <a:pt x="10800" y="16691"/>
                    </a:cubicBezTo>
                    <a:moveTo>
                      <a:pt x="20400" y="18655"/>
                    </a:moveTo>
                    <a:cubicBezTo>
                      <a:pt x="20400" y="19739"/>
                      <a:pt x="16102" y="20618"/>
                      <a:pt x="10800" y="20618"/>
                    </a:cubicBezTo>
                    <a:cubicBezTo>
                      <a:pt x="5498" y="20618"/>
                      <a:pt x="1200" y="19739"/>
                      <a:pt x="1200" y="18655"/>
                    </a:cubicBezTo>
                    <a:lnTo>
                      <a:pt x="1200" y="16073"/>
                    </a:lnTo>
                    <a:cubicBezTo>
                      <a:pt x="2993" y="17022"/>
                      <a:pt x="6615" y="17673"/>
                      <a:pt x="10800" y="17673"/>
                    </a:cubicBezTo>
                    <a:cubicBezTo>
                      <a:pt x="14986" y="17673"/>
                      <a:pt x="18607" y="17022"/>
                      <a:pt x="20400" y="16073"/>
                    </a:cubicBezTo>
                    <a:cubicBezTo>
                      <a:pt x="20400" y="16073"/>
                      <a:pt x="20400" y="18655"/>
                      <a:pt x="20400" y="18655"/>
                    </a:cubicBezTo>
                    <a:close/>
                    <a:moveTo>
                      <a:pt x="21600" y="2945"/>
                    </a:moveTo>
                    <a:cubicBezTo>
                      <a:pt x="21600" y="1319"/>
                      <a:pt x="16765" y="0"/>
                      <a:pt x="10800" y="0"/>
                    </a:cubicBezTo>
                    <a:cubicBezTo>
                      <a:pt x="4835" y="0"/>
                      <a:pt x="0" y="1319"/>
                      <a:pt x="0" y="2945"/>
                    </a:cubicBezTo>
                    <a:lnTo>
                      <a:pt x="0" y="6873"/>
                    </a:lnTo>
                    <a:cubicBezTo>
                      <a:pt x="0" y="7218"/>
                      <a:pt x="229" y="7547"/>
                      <a:pt x="628" y="7855"/>
                    </a:cubicBezTo>
                    <a:cubicBezTo>
                      <a:pt x="229" y="8162"/>
                      <a:pt x="0" y="8492"/>
                      <a:pt x="0" y="8836"/>
                    </a:cubicBezTo>
                    <a:lnTo>
                      <a:pt x="0" y="12764"/>
                    </a:lnTo>
                    <a:cubicBezTo>
                      <a:pt x="0" y="13109"/>
                      <a:pt x="229" y="13438"/>
                      <a:pt x="628" y="13745"/>
                    </a:cubicBezTo>
                    <a:cubicBezTo>
                      <a:pt x="229" y="14053"/>
                      <a:pt x="0" y="14383"/>
                      <a:pt x="0" y="14727"/>
                    </a:cubicBezTo>
                    <a:lnTo>
                      <a:pt x="0" y="18655"/>
                    </a:lnTo>
                    <a:cubicBezTo>
                      <a:pt x="0" y="20281"/>
                      <a:pt x="4835" y="21600"/>
                      <a:pt x="10800" y="21600"/>
                    </a:cubicBezTo>
                    <a:cubicBezTo>
                      <a:pt x="16765" y="21600"/>
                      <a:pt x="21600" y="20281"/>
                      <a:pt x="21600" y="18655"/>
                    </a:cubicBezTo>
                    <a:lnTo>
                      <a:pt x="21600" y="14727"/>
                    </a:lnTo>
                    <a:cubicBezTo>
                      <a:pt x="21600" y="14383"/>
                      <a:pt x="21371" y="14053"/>
                      <a:pt x="20972" y="13745"/>
                    </a:cubicBezTo>
                    <a:cubicBezTo>
                      <a:pt x="21371" y="13438"/>
                      <a:pt x="21600" y="13109"/>
                      <a:pt x="21600" y="12764"/>
                    </a:cubicBezTo>
                    <a:lnTo>
                      <a:pt x="21600" y="8836"/>
                    </a:lnTo>
                    <a:cubicBezTo>
                      <a:pt x="21600" y="8492"/>
                      <a:pt x="21371" y="8162"/>
                      <a:pt x="20972" y="7855"/>
                    </a:cubicBezTo>
                    <a:cubicBezTo>
                      <a:pt x="21371" y="7547"/>
                      <a:pt x="21600" y="7218"/>
                      <a:pt x="21600" y="6873"/>
                    </a:cubicBezTo>
                    <a:cubicBezTo>
                      <a:pt x="21600" y="6873"/>
                      <a:pt x="21600" y="2945"/>
                      <a:pt x="21600" y="2945"/>
                    </a:cubicBezTo>
                    <a:close/>
                  </a:path>
                </a:pathLst>
              </a:custGeom>
              <a:solidFill>
                <a:schemeClr val="bg1"/>
              </a:solidFill>
              <a:ln w="6350">
                <a:solidFill>
                  <a:schemeClr val="bg1"/>
                </a:solidFill>
                <a:miter lim="400000"/>
              </a:ln>
            </p:spPr>
            <p:txBody>
              <a:bodyPr lIns="14284" tIns="14284" rIns="14284" bIns="14284" anchor="ctr"/>
              <a:lstStyle/>
              <a:p>
                <a:pPr defTabSz="170815"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a:solidFill>
                    <a:srgbClr val="FFFFFF"/>
                  </a:solidFill>
                  <a:effectLst>
                    <a:outerShdw blurRad="38100" dist="12700" dir="5400000" rotWithShape="0">
                      <a:srgbClr val="000000">
                        <a:alpha val="50000"/>
                      </a:srgbClr>
                    </a:outerShdw>
                  </a:effectLst>
                  <a:latin typeface="Gill Sans"/>
                  <a:ea typeface="Calibri" panose="020F0502020204030204" pitchFamily="34" charset="0"/>
                  <a:cs typeface="Calibri" panose="020F0502020204030204" pitchFamily="34" charset="0"/>
                  <a:sym typeface="Gill Sans"/>
                </a:endParaRPr>
              </a:p>
            </p:txBody>
          </p:sp>
        </p:grpSp>
        <p:grpSp>
          <p:nvGrpSpPr>
            <p:cNvPr id="38" name="组合 8"/>
            <p:cNvGrpSpPr/>
            <p:nvPr/>
          </p:nvGrpSpPr>
          <p:grpSpPr>
            <a:xfrm>
              <a:off x="714348" y="1857364"/>
              <a:ext cx="1400400" cy="443526"/>
              <a:chOff x="-404560" y="3861266"/>
              <a:chExt cx="1400400" cy="443526"/>
            </a:xfrm>
          </p:grpSpPr>
          <p:sp>
            <p:nvSpPr>
              <p:cNvPr id="148" name="Rectangle 89"/>
              <p:cNvSpPr/>
              <p:nvPr/>
            </p:nvSpPr>
            <p:spPr>
              <a:xfrm>
                <a:off x="-118808" y="3897856"/>
                <a:ext cx="785315" cy="304510"/>
              </a:xfrm>
              <a:prstGeom prst="rect">
                <a:avLst/>
              </a:prstGeom>
            </p:spPr>
            <p:txBody>
              <a:bodyPr wrap="none" lIns="82304" tIns="41152" rIns="82304" bIns="41152">
                <a:spAutoFit/>
              </a:bodyPr>
              <a:lstStyle/>
              <a:p>
                <a:r>
                  <a:rPr lang="en-US" sz="1200" b="1" dirty="0" smtClean="0">
                    <a:solidFill>
                      <a:schemeClr val="tx2"/>
                    </a:solidFill>
                    <a:ea typeface="Open Sans Light" panose="020B0306030504020204" pitchFamily="34" charset="0"/>
                    <a:cs typeface="Lato Regular"/>
                  </a:rPr>
                  <a:t>Dataset</a:t>
                </a:r>
                <a:endParaRPr lang="en-US" sz="1200" b="1" dirty="0">
                  <a:solidFill>
                    <a:schemeClr val="tx2"/>
                  </a:solidFill>
                  <a:ea typeface="Open Sans Light" panose="020B0306030504020204" pitchFamily="34" charset="0"/>
                  <a:cs typeface="Lato Regular"/>
                </a:endParaRPr>
              </a:p>
            </p:txBody>
          </p:sp>
          <p:sp>
            <p:nvSpPr>
              <p:cNvPr id="149" name="TextBox 10"/>
              <p:cNvSpPr txBox="1"/>
              <p:nvPr/>
            </p:nvSpPr>
            <p:spPr>
              <a:xfrm>
                <a:off x="-404560" y="3861266"/>
                <a:ext cx="1400400" cy="443526"/>
              </a:xfrm>
              <a:prstGeom prst="roundRect">
                <a:avLst>
                  <a:gd name="adj" fmla="val 50000"/>
                </a:avLst>
              </a:prstGeom>
              <a:noFill/>
              <a:ln w="3175">
                <a:solidFill>
                  <a:schemeClr val="accent2"/>
                </a:solidFill>
                <a:prstDash val="sysDash"/>
              </a:ln>
            </p:spPr>
            <p:txBody>
              <a:bodyPr wrap="square" lIns="82304" tIns="41152" rIns="82304" bIns="41152" rtlCol="0">
                <a:spAutoFit/>
              </a:bodyPr>
              <a:lstStyle/>
              <a:p>
                <a:pPr>
                  <a:lnSpc>
                    <a:spcPct val="110000"/>
                  </a:lnSpc>
                </a:pPr>
                <a:endParaRPr lang="en-US" sz="1200" dirty="0">
                  <a:cs typeface="Lato Light"/>
                </a:endParaRPr>
              </a:p>
            </p:txBody>
          </p:sp>
        </p:grpSp>
        <p:grpSp>
          <p:nvGrpSpPr>
            <p:cNvPr id="39" name="组合 11"/>
            <p:cNvGrpSpPr/>
            <p:nvPr/>
          </p:nvGrpSpPr>
          <p:grpSpPr>
            <a:xfrm>
              <a:off x="378714" y="3875090"/>
              <a:ext cx="835518" cy="835735"/>
              <a:chOff x="2344048" y="4293810"/>
              <a:chExt cx="835518" cy="835735"/>
            </a:xfrm>
          </p:grpSpPr>
          <p:grpSp>
            <p:nvGrpSpPr>
              <p:cNvPr id="144" name="Group 45"/>
              <p:cNvGrpSpPr/>
              <p:nvPr/>
            </p:nvGrpSpPr>
            <p:grpSpPr>
              <a:xfrm rot="21316916">
                <a:off x="2344048" y="4293810"/>
                <a:ext cx="835518" cy="835735"/>
                <a:chOff x="5013110" y="5059616"/>
                <a:chExt cx="3378533" cy="3379413"/>
              </a:xfrm>
            </p:grpSpPr>
            <p:sp>
              <p:nvSpPr>
                <p:cNvPr id="146" name="Oval 46"/>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rtlCol="0" anchor="ctr"/>
                <a:lstStyle/>
                <a:p>
                  <a:pPr algn="ctr"/>
                  <a:endParaRPr lang="bg-BG" sz="1200" dirty="0"/>
                </a:p>
              </p:txBody>
            </p:sp>
            <p:sp>
              <p:nvSpPr>
                <p:cNvPr id="147" name="Oval 47"/>
                <p:cNvSpPr/>
                <p:nvPr/>
              </p:nvSpPr>
              <p:spPr>
                <a:xfrm>
                  <a:off x="5286107" y="5332685"/>
                  <a:ext cx="2832537" cy="283327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rtlCol="0" anchor="ctr"/>
                <a:lstStyle/>
                <a:p>
                  <a:pPr algn="ctr"/>
                  <a:endParaRPr lang="bg-BG" sz="1200" dirty="0"/>
                </a:p>
              </p:txBody>
            </p:sp>
          </p:grpSp>
          <p:sp>
            <p:nvSpPr>
              <p:cNvPr id="145" name="Shape 2618"/>
              <p:cNvSpPr/>
              <p:nvPr/>
            </p:nvSpPr>
            <p:spPr>
              <a:xfrm>
                <a:off x="2588280" y="4519622"/>
                <a:ext cx="357190" cy="357190"/>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bg1"/>
              </a:solidFill>
              <a:ln w="9525">
                <a:solidFill>
                  <a:schemeClr val="bg1"/>
                </a:solidFill>
                <a:miter lim="400000"/>
              </a:ln>
            </p:spPr>
            <p:txBody>
              <a:bodyPr lIns="14284" tIns="14284" rIns="14284" bIns="14284" anchor="ctr"/>
              <a:lstStyle/>
              <a:p>
                <a:pPr defTabSz="170815"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a:solidFill>
                    <a:srgbClr val="FFFFFF"/>
                  </a:solidFill>
                  <a:effectLst>
                    <a:outerShdw blurRad="38100" dist="12700" dir="5400000" rotWithShape="0">
                      <a:srgbClr val="000000">
                        <a:alpha val="50000"/>
                      </a:srgbClr>
                    </a:outerShdw>
                  </a:effectLst>
                  <a:latin typeface="Gill Sans"/>
                  <a:ea typeface="Calibri" panose="020F0502020204030204" pitchFamily="34" charset="0"/>
                  <a:cs typeface="Calibri" panose="020F0502020204030204" pitchFamily="34" charset="0"/>
                  <a:sym typeface="Gill Sans"/>
                </a:endParaRPr>
              </a:p>
            </p:txBody>
          </p:sp>
        </p:grpSp>
        <p:grpSp>
          <p:nvGrpSpPr>
            <p:cNvPr id="40" name="组合 19"/>
            <p:cNvGrpSpPr/>
            <p:nvPr/>
          </p:nvGrpSpPr>
          <p:grpSpPr>
            <a:xfrm>
              <a:off x="714348" y="4813308"/>
              <a:ext cx="1400400" cy="443526"/>
              <a:chOff x="234066" y="4572008"/>
              <a:chExt cx="1400400" cy="443526"/>
            </a:xfrm>
          </p:grpSpPr>
          <p:sp>
            <p:nvSpPr>
              <p:cNvPr id="142" name="Rectangle 89"/>
              <p:cNvSpPr/>
              <p:nvPr/>
            </p:nvSpPr>
            <p:spPr>
              <a:xfrm>
                <a:off x="348584" y="4634997"/>
                <a:ext cx="1226053" cy="304510"/>
              </a:xfrm>
              <a:prstGeom prst="rect">
                <a:avLst/>
              </a:prstGeom>
            </p:spPr>
            <p:txBody>
              <a:bodyPr wrap="none" lIns="82304" tIns="41152" rIns="82304" bIns="41152">
                <a:spAutoFit/>
              </a:bodyPr>
              <a:lstStyle/>
              <a:p>
                <a:r>
                  <a:rPr lang="en-US" sz="1200" b="1" dirty="0" smtClean="0">
                    <a:solidFill>
                      <a:schemeClr val="tx2"/>
                    </a:solidFill>
                    <a:ea typeface="Open Sans Light" panose="020B0306030504020204" pitchFamily="34" charset="0"/>
                    <a:cs typeface="Lato Regular"/>
                  </a:rPr>
                  <a:t>Data cleaning</a:t>
                </a:r>
                <a:endParaRPr lang="en-US" sz="1200" b="1" dirty="0">
                  <a:solidFill>
                    <a:schemeClr val="tx2"/>
                  </a:solidFill>
                  <a:ea typeface="Open Sans Light" panose="020B0306030504020204" pitchFamily="34" charset="0"/>
                  <a:cs typeface="Lato Regular"/>
                </a:endParaRPr>
              </a:p>
            </p:txBody>
          </p:sp>
          <p:sp>
            <p:nvSpPr>
              <p:cNvPr id="143" name="TextBox 18"/>
              <p:cNvSpPr txBox="1"/>
              <p:nvPr/>
            </p:nvSpPr>
            <p:spPr>
              <a:xfrm>
                <a:off x="234066" y="4572008"/>
                <a:ext cx="1400400" cy="443526"/>
              </a:xfrm>
              <a:prstGeom prst="roundRect">
                <a:avLst>
                  <a:gd name="adj" fmla="val 50000"/>
                </a:avLst>
              </a:prstGeom>
              <a:noFill/>
              <a:ln w="3175">
                <a:solidFill>
                  <a:schemeClr val="accent2"/>
                </a:solidFill>
                <a:prstDash val="sysDash"/>
              </a:ln>
            </p:spPr>
            <p:txBody>
              <a:bodyPr wrap="square" lIns="82304" tIns="41152" rIns="82304" bIns="41152" rtlCol="0">
                <a:spAutoFit/>
              </a:bodyPr>
              <a:lstStyle/>
              <a:p>
                <a:pPr>
                  <a:lnSpc>
                    <a:spcPct val="110000"/>
                  </a:lnSpc>
                </a:pPr>
                <a:endParaRPr lang="en-US" sz="1200" dirty="0">
                  <a:cs typeface="Lato Light"/>
                </a:endParaRPr>
              </a:p>
            </p:txBody>
          </p:sp>
        </p:grpSp>
        <p:sp>
          <p:nvSpPr>
            <p:cNvPr id="41" name="Shape 2896"/>
            <p:cNvSpPr/>
            <p:nvPr/>
          </p:nvSpPr>
          <p:spPr>
            <a:xfrm rot="10800000">
              <a:off x="689316" y="3279762"/>
              <a:ext cx="214314" cy="547714"/>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chemeClr val="accent2"/>
            </a:solidFill>
            <a:ln w="12700">
              <a:solidFill>
                <a:srgbClr val="C00000"/>
              </a:solidFill>
              <a:miter lim="400000"/>
            </a:ln>
          </p:spPr>
          <p:txBody>
            <a:bodyPr lIns="14284" tIns="14284" rIns="14284" bIns="14284" anchor="ctr"/>
            <a:lstStyle/>
            <a:p>
              <a:pPr defTabSz="170815"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a:solidFill>
                  <a:srgbClr val="FFFFFF"/>
                </a:solidFill>
                <a:effectLst>
                  <a:outerShdw blurRad="38100" dist="12700" dir="5400000" rotWithShape="0">
                    <a:srgbClr val="000000">
                      <a:alpha val="50000"/>
                    </a:srgbClr>
                  </a:outerShdw>
                </a:effectLst>
                <a:latin typeface="Gill Sans"/>
                <a:ea typeface="Calibri" panose="020F0502020204030204" pitchFamily="34" charset="0"/>
                <a:cs typeface="Calibri" panose="020F0502020204030204" pitchFamily="34" charset="0"/>
                <a:sym typeface="Gill Sans"/>
              </a:endParaRPr>
            </a:p>
          </p:txBody>
        </p:sp>
        <p:sp>
          <p:nvSpPr>
            <p:cNvPr id="42" name="Shape 2896"/>
            <p:cNvSpPr/>
            <p:nvPr/>
          </p:nvSpPr>
          <p:spPr>
            <a:xfrm rot="5400000">
              <a:off x="1443048" y="4071924"/>
              <a:ext cx="214314" cy="547714"/>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chemeClr val="accent2"/>
            </a:solidFill>
            <a:ln w="12700">
              <a:solidFill>
                <a:srgbClr val="C00000"/>
              </a:solidFill>
              <a:miter lim="400000"/>
            </a:ln>
          </p:spPr>
          <p:txBody>
            <a:bodyPr lIns="14284" tIns="14284" rIns="14284" bIns="14284" anchor="ctr"/>
            <a:lstStyle/>
            <a:p>
              <a:pPr defTabSz="170815"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a:solidFill>
                  <a:srgbClr val="FFFFFF"/>
                </a:solidFill>
                <a:effectLst>
                  <a:outerShdw blurRad="38100" dist="12700" dir="5400000" rotWithShape="0">
                    <a:srgbClr val="000000">
                      <a:alpha val="50000"/>
                    </a:srgbClr>
                  </a:outerShdw>
                </a:effectLst>
                <a:latin typeface="Gill Sans"/>
                <a:ea typeface="Calibri" panose="020F0502020204030204" pitchFamily="34" charset="0"/>
                <a:cs typeface="Calibri" panose="020F0502020204030204" pitchFamily="34" charset="0"/>
                <a:sym typeface="Gill Sans"/>
              </a:endParaRPr>
            </a:p>
          </p:txBody>
        </p:sp>
        <p:grpSp>
          <p:nvGrpSpPr>
            <p:cNvPr id="43" name="Group 45"/>
            <p:cNvGrpSpPr/>
            <p:nvPr/>
          </p:nvGrpSpPr>
          <p:grpSpPr>
            <a:xfrm rot="21316916">
              <a:off x="2027222" y="3895728"/>
              <a:ext cx="835518" cy="835735"/>
              <a:chOff x="5013110" y="5059616"/>
              <a:chExt cx="3378533" cy="3379413"/>
            </a:xfrm>
          </p:grpSpPr>
          <p:sp>
            <p:nvSpPr>
              <p:cNvPr id="140" name="Oval 46"/>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rtlCol="0" anchor="ctr"/>
              <a:lstStyle/>
              <a:p>
                <a:pPr algn="ctr"/>
                <a:endParaRPr lang="bg-BG" sz="1200" dirty="0"/>
              </a:p>
            </p:txBody>
          </p:sp>
          <p:sp>
            <p:nvSpPr>
              <p:cNvPr id="141" name="Oval 47"/>
              <p:cNvSpPr/>
              <p:nvPr/>
            </p:nvSpPr>
            <p:spPr>
              <a:xfrm>
                <a:off x="5286107" y="5332685"/>
                <a:ext cx="2832537" cy="28332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rtlCol="0" anchor="ctr"/>
              <a:lstStyle/>
              <a:p>
                <a:pPr algn="ctr"/>
                <a:endParaRPr lang="bg-BG" sz="1200" dirty="0"/>
              </a:p>
            </p:txBody>
          </p:sp>
        </p:grpSp>
        <p:grpSp>
          <p:nvGrpSpPr>
            <p:cNvPr id="44" name="组合 27"/>
            <p:cNvGrpSpPr/>
            <p:nvPr/>
          </p:nvGrpSpPr>
          <p:grpSpPr>
            <a:xfrm>
              <a:off x="1403534" y="3422568"/>
              <a:ext cx="2208874" cy="443526"/>
              <a:chOff x="1733734" y="3384468"/>
              <a:chExt cx="2208874" cy="443526"/>
            </a:xfrm>
          </p:grpSpPr>
          <p:sp>
            <p:nvSpPr>
              <p:cNvPr id="138" name="Rectangle 89"/>
              <p:cNvSpPr/>
              <p:nvPr/>
            </p:nvSpPr>
            <p:spPr>
              <a:xfrm>
                <a:off x="2033258" y="3436801"/>
                <a:ext cx="1452401" cy="307199"/>
              </a:xfrm>
              <a:prstGeom prst="rect">
                <a:avLst/>
              </a:prstGeom>
            </p:spPr>
            <p:txBody>
              <a:bodyPr wrap="none" lIns="82304" tIns="41152" rIns="82304" bIns="41152">
                <a:spAutoFit/>
              </a:bodyPr>
              <a:lstStyle/>
              <a:p>
                <a:r>
                  <a:rPr lang="en-US" sz="1200" b="1" dirty="0" smtClean="0">
                    <a:solidFill>
                      <a:schemeClr val="tx2"/>
                    </a:solidFill>
                    <a:ea typeface="Open Sans Light" panose="020B0306030504020204" pitchFamily="34" charset="0"/>
                    <a:cs typeface="Lato Regular"/>
                  </a:rPr>
                  <a:t>Splitting the data</a:t>
                </a:r>
                <a:endParaRPr lang="en-US" sz="1200" b="1" dirty="0">
                  <a:solidFill>
                    <a:schemeClr val="tx2"/>
                  </a:solidFill>
                  <a:ea typeface="Open Sans Light" panose="020B0306030504020204" pitchFamily="34" charset="0"/>
                  <a:cs typeface="Lato Regular"/>
                </a:endParaRPr>
              </a:p>
            </p:txBody>
          </p:sp>
          <p:sp>
            <p:nvSpPr>
              <p:cNvPr id="139" name="TextBox 138"/>
              <p:cNvSpPr txBox="1"/>
              <p:nvPr/>
            </p:nvSpPr>
            <p:spPr>
              <a:xfrm>
                <a:off x="1733734" y="3384468"/>
                <a:ext cx="2208874" cy="443526"/>
              </a:xfrm>
              <a:prstGeom prst="roundRect">
                <a:avLst>
                  <a:gd name="adj" fmla="val 50000"/>
                </a:avLst>
              </a:prstGeom>
              <a:noFill/>
              <a:ln w="3175">
                <a:solidFill>
                  <a:schemeClr val="accent2"/>
                </a:solidFill>
                <a:prstDash val="sysDash"/>
              </a:ln>
            </p:spPr>
            <p:txBody>
              <a:bodyPr wrap="square" lIns="82304" tIns="41152" rIns="82304" bIns="41152" rtlCol="0">
                <a:spAutoFit/>
              </a:bodyPr>
              <a:lstStyle/>
              <a:p>
                <a:pPr>
                  <a:lnSpc>
                    <a:spcPct val="110000"/>
                  </a:lnSpc>
                </a:pPr>
                <a:endParaRPr lang="en-US" sz="1200" dirty="0">
                  <a:cs typeface="Lato Light"/>
                </a:endParaRPr>
              </a:p>
            </p:txBody>
          </p:sp>
        </p:grpSp>
        <p:grpSp>
          <p:nvGrpSpPr>
            <p:cNvPr id="45" name="Group 45"/>
            <p:cNvGrpSpPr/>
            <p:nvPr/>
          </p:nvGrpSpPr>
          <p:grpSpPr>
            <a:xfrm rot="21316916">
              <a:off x="4500563" y="3148014"/>
              <a:ext cx="835518" cy="835735"/>
              <a:chOff x="5013110" y="5059616"/>
              <a:chExt cx="3378533" cy="3379413"/>
            </a:xfrm>
          </p:grpSpPr>
          <p:sp>
            <p:nvSpPr>
              <p:cNvPr id="136" name="Oval 46"/>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rtlCol="0" anchor="ctr"/>
              <a:lstStyle/>
              <a:p>
                <a:pPr algn="ctr"/>
                <a:endParaRPr lang="bg-BG" sz="1200" dirty="0"/>
              </a:p>
            </p:txBody>
          </p:sp>
          <p:sp>
            <p:nvSpPr>
              <p:cNvPr id="137" name="Oval 47"/>
              <p:cNvSpPr/>
              <p:nvPr/>
            </p:nvSpPr>
            <p:spPr>
              <a:xfrm>
                <a:off x="5286107" y="5332685"/>
                <a:ext cx="2832537" cy="283327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rtlCol="0" anchor="ctr"/>
              <a:lstStyle/>
              <a:p>
                <a:pPr algn="ctr"/>
                <a:endParaRPr lang="bg-BG" sz="1200" dirty="0"/>
              </a:p>
            </p:txBody>
          </p:sp>
        </p:grpSp>
        <p:grpSp>
          <p:nvGrpSpPr>
            <p:cNvPr id="48" name="Group 45"/>
            <p:cNvGrpSpPr/>
            <p:nvPr/>
          </p:nvGrpSpPr>
          <p:grpSpPr>
            <a:xfrm rot="21316916">
              <a:off x="4500563" y="4572008"/>
              <a:ext cx="835518" cy="835735"/>
              <a:chOff x="5013110" y="5059616"/>
              <a:chExt cx="3378533" cy="3379413"/>
            </a:xfrm>
          </p:grpSpPr>
          <p:sp>
            <p:nvSpPr>
              <p:cNvPr id="134" name="Oval 46"/>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rtlCol="0" anchor="ctr"/>
              <a:lstStyle/>
              <a:p>
                <a:pPr algn="ctr"/>
                <a:endParaRPr lang="bg-BG" sz="1200" dirty="0"/>
              </a:p>
            </p:txBody>
          </p:sp>
          <p:sp>
            <p:nvSpPr>
              <p:cNvPr id="135" name="Oval 47"/>
              <p:cNvSpPr/>
              <p:nvPr/>
            </p:nvSpPr>
            <p:spPr>
              <a:xfrm>
                <a:off x="5286107" y="5332685"/>
                <a:ext cx="2832537" cy="283327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rtlCol="0" anchor="ctr"/>
              <a:lstStyle/>
              <a:p>
                <a:pPr algn="ctr"/>
                <a:endParaRPr lang="bg-BG" sz="1200" dirty="0"/>
              </a:p>
            </p:txBody>
          </p:sp>
        </p:grpSp>
        <p:grpSp>
          <p:nvGrpSpPr>
            <p:cNvPr id="49" name="Group 67"/>
            <p:cNvGrpSpPr/>
            <p:nvPr/>
          </p:nvGrpSpPr>
          <p:grpSpPr>
            <a:xfrm rot="21316916">
              <a:off x="6215074" y="3148014"/>
              <a:ext cx="835518" cy="835735"/>
              <a:chOff x="5013110" y="5059616"/>
              <a:chExt cx="3378533" cy="3379413"/>
            </a:xfrm>
          </p:grpSpPr>
          <p:sp>
            <p:nvSpPr>
              <p:cNvPr id="132" name="Oval 68"/>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rtlCol="0" anchor="ctr"/>
              <a:lstStyle/>
              <a:p>
                <a:pPr algn="ctr"/>
                <a:endParaRPr lang="bg-BG" sz="1200" dirty="0"/>
              </a:p>
            </p:txBody>
          </p:sp>
          <p:sp>
            <p:nvSpPr>
              <p:cNvPr id="133" name="Oval 69"/>
              <p:cNvSpPr/>
              <p:nvPr/>
            </p:nvSpPr>
            <p:spPr>
              <a:xfrm>
                <a:off x="5286107" y="5332685"/>
                <a:ext cx="2832537" cy="2833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rtlCol="0" anchor="ctr"/>
              <a:lstStyle/>
              <a:p>
                <a:pPr algn="ctr"/>
                <a:endParaRPr lang="bg-BG" sz="1200" dirty="0"/>
              </a:p>
            </p:txBody>
          </p:sp>
        </p:grpSp>
        <p:sp>
          <p:nvSpPr>
            <p:cNvPr id="50" name="Oval 68"/>
            <p:cNvSpPr/>
            <p:nvPr/>
          </p:nvSpPr>
          <p:spPr>
            <a:xfrm rot="21316916">
              <a:off x="6215074" y="4572008"/>
              <a:ext cx="835518" cy="835735"/>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rtlCol="0" anchor="ctr"/>
            <a:lstStyle/>
            <a:p>
              <a:pPr algn="ctr"/>
              <a:endParaRPr lang="bg-BG" sz="1200" dirty="0"/>
            </a:p>
          </p:txBody>
        </p:sp>
        <p:sp>
          <p:nvSpPr>
            <p:cNvPr id="51" name="Oval 69"/>
            <p:cNvSpPr/>
            <p:nvPr/>
          </p:nvSpPr>
          <p:spPr>
            <a:xfrm rot="21316916">
              <a:off x="6282587" y="4639538"/>
              <a:ext cx="700492" cy="7006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rtlCol="0" anchor="ctr"/>
            <a:lstStyle/>
            <a:p>
              <a:pPr algn="ctr"/>
              <a:endParaRPr lang="bg-BG" sz="1200" dirty="0"/>
            </a:p>
          </p:txBody>
        </p:sp>
        <p:grpSp>
          <p:nvGrpSpPr>
            <p:cNvPr id="52" name="Group 67"/>
            <p:cNvGrpSpPr/>
            <p:nvPr/>
          </p:nvGrpSpPr>
          <p:grpSpPr>
            <a:xfrm rot="21316916">
              <a:off x="7786710" y="4572008"/>
              <a:ext cx="835518" cy="835735"/>
              <a:chOff x="5013110" y="5059616"/>
              <a:chExt cx="3378533" cy="3379413"/>
            </a:xfrm>
          </p:grpSpPr>
          <p:sp>
            <p:nvSpPr>
              <p:cNvPr id="130" name="Oval 68"/>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rtlCol="0" anchor="ctr"/>
              <a:lstStyle/>
              <a:p>
                <a:pPr algn="ctr"/>
                <a:endParaRPr lang="bg-BG" sz="1200" dirty="0"/>
              </a:p>
            </p:txBody>
          </p:sp>
          <p:sp>
            <p:nvSpPr>
              <p:cNvPr id="131" name="Oval 69"/>
              <p:cNvSpPr/>
              <p:nvPr/>
            </p:nvSpPr>
            <p:spPr>
              <a:xfrm>
                <a:off x="5286107" y="5332685"/>
                <a:ext cx="2832537" cy="283327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rtlCol="0" anchor="ctr"/>
              <a:lstStyle/>
              <a:p>
                <a:pPr algn="ctr"/>
                <a:endParaRPr lang="bg-BG" sz="1200" dirty="0"/>
              </a:p>
            </p:txBody>
          </p:sp>
        </p:grpSp>
        <p:sp>
          <p:nvSpPr>
            <p:cNvPr id="53" name="Shape 2584"/>
            <p:cNvSpPr/>
            <p:nvPr/>
          </p:nvSpPr>
          <p:spPr>
            <a:xfrm>
              <a:off x="7997447" y="4781608"/>
              <a:ext cx="428629" cy="428629"/>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chemeClr val="bg1"/>
            </a:solidFill>
            <a:ln w="9525">
              <a:solidFill>
                <a:schemeClr val="bg1"/>
              </a:solidFill>
              <a:miter lim="400000"/>
            </a:ln>
          </p:spPr>
          <p:txBody>
            <a:bodyPr lIns="14284" tIns="14284" rIns="14284" bIns="14284" anchor="ctr"/>
            <a:lstStyle/>
            <a:p>
              <a:pPr defTabSz="170815"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a:solidFill>
                  <a:srgbClr val="FFFFFF"/>
                </a:solidFill>
                <a:effectLst>
                  <a:outerShdw blurRad="38100" dist="12700" dir="5400000" rotWithShape="0">
                    <a:srgbClr val="000000">
                      <a:alpha val="50000"/>
                    </a:srgbClr>
                  </a:outerShdw>
                </a:effectLst>
                <a:latin typeface="Gill Sans"/>
                <a:ea typeface="Calibri" panose="020F0502020204030204" pitchFamily="34" charset="0"/>
                <a:cs typeface="Calibri" panose="020F0502020204030204" pitchFamily="34" charset="0"/>
                <a:sym typeface="Gill Sans"/>
              </a:endParaRPr>
            </a:p>
          </p:txBody>
        </p:sp>
        <p:grpSp>
          <p:nvGrpSpPr>
            <p:cNvPr id="54" name="Group 67"/>
            <p:cNvGrpSpPr/>
            <p:nvPr/>
          </p:nvGrpSpPr>
          <p:grpSpPr>
            <a:xfrm rot="21316916">
              <a:off x="5275022" y="2143116"/>
              <a:ext cx="835518" cy="835735"/>
              <a:chOff x="5013110" y="5059616"/>
              <a:chExt cx="3378533" cy="3379413"/>
            </a:xfrm>
          </p:grpSpPr>
          <p:sp>
            <p:nvSpPr>
              <p:cNvPr id="128" name="Oval 68"/>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rtlCol="0" anchor="ctr"/>
              <a:lstStyle/>
              <a:p>
                <a:pPr algn="ctr"/>
                <a:endParaRPr lang="bg-BG" sz="1200" dirty="0"/>
              </a:p>
            </p:txBody>
          </p:sp>
          <p:sp>
            <p:nvSpPr>
              <p:cNvPr id="129" name="Oval 69"/>
              <p:cNvSpPr/>
              <p:nvPr/>
            </p:nvSpPr>
            <p:spPr>
              <a:xfrm>
                <a:off x="5286107" y="5332685"/>
                <a:ext cx="2832537" cy="2833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rtlCol="0" anchor="ctr"/>
              <a:lstStyle/>
              <a:p>
                <a:pPr algn="ctr"/>
                <a:endParaRPr lang="bg-BG" sz="1200" dirty="0"/>
              </a:p>
            </p:txBody>
          </p:sp>
        </p:grpSp>
        <p:grpSp>
          <p:nvGrpSpPr>
            <p:cNvPr id="55" name="组合 87"/>
            <p:cNvGrpSpPr/>
            <p:nvPr/>
          </p:nvGrpSpPr>
          <p:grpSpPr>
            <a:xfrm>
              <a:off x="3428992" y="2761932"/>
              <a:ext cx="1399758" cy="443526"/>
              <a:chOff x="3600870" y="2643182"/>
              <a:chExt cx="1399758" cy="443526"/>
            </a:xfrm>
          </p:grpSpPr>
          <p:sp>
            <p:nvSpPr>
              <p:cNvPr id="126" name="Rectangle 89"/>
              <p:cNvSpPr/>
              <p:nvPr/>
            </p:nvSpPr>
            <p:spPr>
              <a:xfrm>
                <a:off x="3655629" y="2679772"/>
                <a:ext cx="1207841" cy="304510"/>
              </a:xfrm>
              <a:prstGeom prst="rect">
                <a:avLst/>
              </a:prstGeom>
            </p:spPr>
            <p:txBody>
              <a:bodyPr wrap="none" lIns="82304" tIns="41152" rIns="82304" bIns="41152">
                <a:spAutoFit/>
              </a:bodyPr>
              <a:lstStyle/>
              <a:p>
                <a:r>
                  <a:rPr lang="en-US" sz="1200" b="1" dirty="0" smtClean="0">
                    <a:solidFill>
                      <a:schemeClr val="tx2"/>
                    </a:solidFill>
                    <a:ea typeface="Open Sans Light" panose="020B0306030504020204" pitchFamily="34" charset="0"/>
                    <a:cs typeface="Lato Regular"/>
                  </a:rPr>
                  <a:t>Training Data</a:t>
                </a:r>
                <a:endParaRPr lang="en-US" sz="1200" b="1" dirty="0">
                  <a:solidFill>
                    <a:schemeClr val="tx2"/>
                  </a:solidFill>
                  <a:ea typeface="Open Sans Light" panose="020B0306030504020204" pitchFamily="34" charset="0"/>
                  <a:cs typeface="Lato Regular"/>
                </a:endParaRPr>
              </a:p>
            </p:txBody>
          </p:sp>
          <p:sp>
            <p:nvSpPr>
              <p:cNvPr id="127" name="TextBox 126"/>
              <p:cNvSpPr txBox="1"/>
              <p:nvPr/>
            </p:nvSpPr>
            <p:spPr>
              <a:xfrm>
                <a:off x="3600870" y="2643182"/>
                <a:ext cx="1399758" cy="443526"/>
              </a:xfrm>
              <a:prstGeom prst="roundRect">
                <a:avLst>
                  <a:gd name="adj" fmla="val 50000"/>
                </a:avLst>
              </a:prstGeom>
              <a:noFill/>
              <a:ln w="3175">
                <a:solidFill>
                  <a:schemeClr val="accent2"/>
                </a:solidFill>
                <a:prstDash val="sysDash"/>
              </a:ln>
            </p:spPr>
            <p:txBody>
              <a:bodyPr wrap="square" lIns="82304" tIns="41152" rIns="82304" bIns="41152" rtlCol="0">
                <a:spAutoFit/>
              </a:bodyPr>
              <a:lstStyle/>
              <a:p>
                <a:pPr>
                  <a:lnSpc>
                    <a:spcPct val="110000"/>
                  </a:lnSpc>
                </a:pPr>
                <a:endParaRPr lang="en-US" sz="1200" dirty="0">
                  <a:cs typeface="Lato Light"/>
                </a:endParaRPr>
              </a:p>
            </p:txBody>
          </p:sp>
        </p:grpSp>
        <p:grpSp>
          <p:nvGrpSpPr>
            <p:cNvPr id="56" name="组合 64"/>
            <p:cNvGrpSpPr/>
            <p:nvPr/>
          </p:nvGrpSpPr>
          <p:grpSpPr>
            <a:xfrm>
              <a:off x="5715008" y="1711349"/>
              <a:ext cx="2116847" cy="443526"/>
              <a:chOff x="4231201" y="1211283"/>
              <a:chExt cx="2116847" cy="443526"/>
            </a:xfrm>
          </p:grpSpPr>
          <p:sp>
            <p:nvSpPr>
              <p:cNvPr id="124" name="Rectangle 89"/>
              <p:cNvSpPr/>
              <p:nvPr/>
            </p:nvSpPr>
            <p:spPr>
              <a:xfrm>
                <a:off x="4421927" y="1271393"/>
                <a:ext cx="1654408" cy="304510"/>
              </a:xfrm>
              <a:prstGeom prst="rect">
                <a:avLst/>
              </a:prstGeom>
            </p:spPr>
            <p:txBody>
              <a:bodyPr wrap="none" lIns="82304" tIns="41152" rIns="82304" bIns="41152">
                <a:spAutoFit/>
              </a:bodyPr>
              <a:lstStyle/>
              <a:p>
                <a:r>
                  <a:rPr lang="en-US" sz="1200" b="1" dirty="0" smtClean="0">
                    <a:solidFill>
                      <a:schemeClr val="tx2"/>
                    </a:solidFill>
                    <a:ea typeface="Open Sans Light" panose="020B0306030504020204" pitchFamily="34" charset="0"/>
                    <a:cs typeface="Lato Regular"/>
                  </a:rPr>
                  <a:t>Learning Algorithm</a:t>
                </a:r>
                <a:endParaRPr lang="en-US" sz="1200" b="1" dirty="0">
                  <a:solidFill>
                    <a:schemeClr val="tx2"/>
                  </a:solidFill>
                  <a:ea typeface="Open Sans Light" panose="020B0306030504020204" pitchFamily="34" charset="0"/>
                  <a:cs typeface="Lato Regular"/>
                </a:endParaRPr>
              </a:p>
            </p:txBody>
          </p:sp>
          <p:sp>
            <p:nvSpPr>
              <p:cNvPr id="125" name="TextBox 124"/>
              <p:cNvSpPr txBox="1"/>
              <p:nvPr/>
            </p:nvSpPr>
            <p:spPr>
              <a:xfrm>
                <a:off x="4231201" y="1211283"/>
                <a:ext cx="2116847" cy="443526"/>
              </a:xfrm>
              <a:prstGeom prst="roundRect">
                <a:avLst>
                  <a:gd name="adj" fmla="val 50000"/>
                </a:avLst>
              </a:prstGeom>
              <a:noFill/>
              <a:ln w="3175">
                <a:solidFill>
                  <a:schemeClr val="accent2"/>
                </a:solidFill>
                <a:prstDash val="sysDash"/>
              </a:ln>
            </p:spPr>
            <p:txBody>
              <a:bodyPr wrap="square" lIns="82304" tIns="41152" rIns="82304" bIns="41152" rtlCol="0">
                <a:spAutoFit/>
              </a:bodyPr>
              <a:lstStyle/>
              <a:p>
                <a:pPr>
                  <a:lnSpc>
                    <a:spcPct val="110000"/>
                  </a:lnSpc>
                </a:pPr>
                <a:endParaRPr lang="en-US" sz="1200" dirty="0">
                  <a:cs typeface="Lato Light"/>
                </a:endParaRPr>
              </a:p>
            </p:txBody>
          </p:sp>
        </p:grpSp>
        <p:grpSp>
          <p:nvGrpSpPr>
            <p:cNvPr id="57" name="组合 88"/>
            <p:cNvGrpSpPr/>
            <p:nvPr/>
          </p:nvGrpSpPr>
          <p:grpSpPr>
            <a:xfrm>
              <a:off x="6619952" y="2761932"/>
              <a:ext cx="1400400" cy="443526"/>
              <a:chOff x="6283516" y="2643182"/>
              <a:chExt cx="1400400" cy="443526"/>
            </a:xfrm>
          </p:grpSpPr>
          <p:sp>
            <p:nvSpPr>
              <p:cNvPr id="122" name="Rectangle 89"/>
              <p:cNvSpPr/>
              <p:nvPr/>
            </p:nvSpPr>
            <p:spPr>
              <a:xfrm>
                <a:off x="6370300" y="2679772"/>
                <a:ext cx="1076713" cy="304510"/>
              </a:xfrm>
              <a:prstGeom prst="rect">
                <a:avLst/>
              </a:prstGeom>
            </p:spPr>
            <p:txBody>
              <a:bodyPr wrap="none" lIns="82304" tIns="41152" rIns="82304" bIns="41152">
                <a:spAutoFit/>
              </a:bodyPr>
              <a:lstStyle/>
              <a:p>
                <a:r>
                  <a:rPr lang="en-US" sz="1200" b="1" dirty="0" smtClean="0">
                    <a:solidFill>
                      <a:schemeClr val="tx2"/>
                    </a:solidFill>
                    <a:ea typeface="Open Sans Light" panose="020B0306030504020204" pitchFamily="34" charset="0"/>
                    <a:cs typeface="Lato Regular"/>
                  </a:rPr>
                  <a:t>Train Model</a:t>
                </a:r>
                <a:endParaRPr lang="en-US" sz="1200" b="1" dirty="0">
                  <a:solidFill>
                    <a:schemeClr val="tx2"/>
                  </a:solidFill>
                  <a:ea typeface="Open Sans Light" panose="020B0306030504020204" pitchFamily="34" charset="0"/>
                  <a:cs typeface="Lato Regular"/>
                </a:endParaRPr>
              </a:p>
            </p:txBody>
          </p:sp>
          <p:sp>
            <p:nvSpPr>
              <p:cNvPr id="123" name="TextBox 122"/>
              <p:cNvSpPr txBox="1"/>
              <p:nvPr/>
            </p:nvSpPr>
            <p:spPr>
              <a:xfrm>
                <a:off x="6283516" y="2643182"/>
                <a:ext cx="1400400" cy="443526"/>
              </a:xfrm>
              <a:prstGeom prst="roundRect">
                <a:avLst>
                  <a:gd name="adj" fmla="val 50000"/>
                </a:avLst>
              </a:prstGeom>
              <a:noFill/>
              <a:ln w="3175">
                <a:solidFill>
                  <a:schemeClr val="accent2"/>
                </a:solidFill>
                <a:prstDash val="sysDash"/>
              </a:ln>
            </p:spPr>
            <p:txBody>
              <a:bodyPr wrap="square" lIns="82304" tIns="41152" rIns="82304" bIns="41152" rtlCol="0">
                <a:spAutoFit/>
              </a:bodyPr>
              <a:lstStyle/>
              <a:p>
                <a:pPr>
                  <a:lnSpc>
                    <a:spcPct val="110000"/>
                  </a:lnSpc>
                </a:pPr>
                <a:endParaRPr lang="en-US" sz="1200" dirty="0">
                  <a:cs typeface="Lato Light"/>
                </a:endParaRPr>
              </a:p>
            </p:txBody>
          </p:sp>
        </p:grpSp>
        <p:grpSp>
          <p:nvGrpSpPr>
            <p:cNvPr id="58" name="组合 85"/>
            <p:cNvGrpSpPr/>
            <p:nvPr/>
          </p:nvGrpSpPr>
          <p:grpSpPr>
            <a:xfrm>
              <a:off x="5357818" y="5434026"/>
              <a:ext cx="1400400" cy="443526"/>
              <a:chOff x="5949042" y="5357826"/>
              <a:chExt cx="1400400" cy="443526"/>
            </a:xfrm>
          </p:grpSpPr>
          <p:sp>
            <p:nvSpPr>
              <p:cNvPr id="120" name="Rectangle 89"/>
              <p:cNvSpPr/>
              <p:nvPr/>
            </p:nvSpPr>
            <p:spPr>
              <a:xfrm>
                <a:off x="6053306" y="5412030"/>
                <a:ext cx="1122608" cy="304510"/>
              </a:xfrm>
              <a:prstGeom prst="rect">
                <a:avLst/>
              </a:prstGeom>
            </p:spPr>
            <p:txBody>
              <a:bodyPr wrap="none" lIns="82304" tIns="41152" rIns="82304" bIns="41152">
                <a:spAutoFit/>
              </a:bodyPr>
              <a:lstStyle/>
              <a:p>
                <a:r>
                  <a:rPr lang="en-US" sz="1200" b="1" dirty="0" smtClean="0">
                    <a:solidFill>
                      <a:schemeClr val="tx2"/>
                    </a:solidFill>
                    <a:ea typeface="Open Sans Light" panose="020B0306030504020204" pitchFamily="34" charset="0"/>
                    <a:cs typeface="Lato Regular"/>
                  </a:rPr>
                  <a:t>Score Model</a:t>
                </a:r>
                <a:endParaRPr lang="en-US" sz="1200" b="1" dirty="0">
                  <a:solidFill>
                    <a:schemeClr val="tx2"/>
                  </a:solidFill>
                  <a:ea typeface="Open Sans Light" panose="020B0306030504020204" pitchFamily="34" charset="0"/>
                  <a:cs typeface="Lato Regular"/>
                </a:endParaRPr>
              </a:p>
            </p:txBody>
          </p:sp>
          <p:sp>
            <p:nvSpPr>
              <p:cNvPr id="121" name="TextBox 120"/>
              <p:cNvSpPr txBox="1"/>
              <p:nvPr/>
            </p:nvSpPr>
            <p:spPr>
              <a:xfrm>
                <a:off x="5949042" y="5357826"/>
                <a:ext cx="1400400" cy="443526"/>
              </a:xfrm>
              <a:prstGeom prst="roundRect">
                <a:avLst>
                  <a:gd name="adj" fmla="val 50000"/>
                </a:avLst>
              </a:prstGeom>
              <a:noFill/>
              <a:ln w="3175">
                <a:solidFill>
                  <a:schemeClr val="accent2"/>
                </a:solidFill>
                <a:prstDash val="sysDash"/>
              </a:ln>
            </p:spPr>
            <p:txBody>
              <a:bodyPr wrap="square" lIns="82304" tIns="41152" rIns="82304" bIns="41152" rtlCol="0">
                <a:spAutoFit/>
              </a:bodyPr>
              <a:lstStyle/>
              <a:p>
                <a:pPr>
                  <a:lnSpc>
                    <a:spcPct val="110000"/>
                  </a:lnSpc>
                </a:pPr>
                <a:endParaRPr lang="en-US" sz="1200" dirty="0">
                  <a:cs typeface="Lato Light"/>
                </a:endParaRPr>
              </a:p>
            </p:txBody>
          </p:sp>
        </p:grpSp>
        <p:grpSp>
          <p:nvGrpSpPr>
            <p:cNvPr id="59" name="组合 84"/>
            <p:cNvGrpSpPr/>
            <p:nvPr/>
          </p:nvGrpSpPr>
          <p:grpSpPr>
            <a:xfrm>
              <a:off x="3428992" y="5434026"/>
              <a:ext cx="1399758" cy="443526"/>
              <a:chOff x="3600870" y="5357826"/>
              <a:chExt cx="1399758" cy="443526"/>
            </a:xfrm>
          </p:grpSpPr>
          <p:sp>
            <p:nvSpPr>
              <p:cNvPr id="118" name="Rectangle 89"/>
              <p:cNvSpPr/>
              <p:nvPr/>
            </p:nvSpPr>
            <p:spPr>
              <a:xfrm>
                <a:off x="3800926" y="5394416"/>
                <a:ext cx="1128293" cy="307199"/>
              </a:xfrm>
              <a:prstGeom prst="rect">
                <a:avLst/>
              </a:prstGeom>
            </p:spPr>
            <p:txBody>
              <a:bodyPr wrap="none" lIns="82304" tIns="41152" rIns="82304" bIns="41152">
                <a:spAutoFit/>
              </a:bodyPr>
              <a:lstStyle/>
              <a:p>
                <a:r>
                  <a:rPr lang="en-US" sz="1200" b="1" dirty="0" smtClean="0">
                    <a:solidFill>
                      <a:schemeClr val="tx2"/>
                    </a:solidFill>
                    <a:ea typeface="Open Sans Light" panose="020B0306030504020204" pitchFamily="34" charset="0"/>
                    <a:cs typeface="Lato Regular"/>
                  </a:rPr>
                  <a:t>Testing  Data</a:t>
                </a:r>
                <a:endParaRPr lang="en-US" sz="1200" b="1" dirty="0">
                  <a:solidFill>
                    <a:schemeClr val="tx2"/>
                  </a:solidFill>
                  <a:ea typeface="Open Sans Light" panose="020B0306030504020204" pitchFamily="34" charset="0"/>
                  <a:cs typeface="Lato Regular"/>
                </a:endParaRPr>
              </a:p>
            </p:txBody>
          </p:sp>
          <p:sp>
            <p:nvSpPr>
              <p:cNvPr id="119" name="TextBox 118"/>
              <p:cNvSpPr txBox="1"/>
              <p:nvPr/>
            </p:nvSpPr>
            <p:spPr>
              <a:xfrm>
                <a:off x="3600870" y="5357826"/>
                <a:ext cx="1399758" cy="443526"/>
              </a:xfrm>
              <a:prstGeom prst="roundRect">
                <a:avLst>
                  <a:gd name="adj" fmla="val 50000"/>
                </a:avLst>
              </a:prstGeom>
              <a:noFill/>
              <a:ln w="3175">
                <a:solidFill>
                  <a:schemeClr val="accent2"/>
                </a:solidFill>
                <a:prstDash val="sysDash"/>
              </a:ln>
            </p:spPr>
            <p:txBody>
              <a:bodyPr wrap="square" lIns="82304" tIns="41152" rIns="82304" bIns="41152" rtlCol="0">
                <a:spAutoFit/>
              </a:bodyPr>
              <a:lstStyle/>
              <a:p>
                <a:pPr>
                  <a:lnSpc>
                    <a:spcPct val="110000"/>
                  </a:lnSpc>
                </a:pPr>
                <a:endParaRPr lang="en-US" sz="1200" dirty="0">
                  <a:cs typeface="Lato Light"/>
                </a:endParaRPr>
              </a:p>
            </p:txBody>
          </p:sp>
        </p:grpSp>
        <p:grpSp>
          <p:nvGrpSpPr>
            <p:cNvPr id="60" name="组合 86"/>
            <p:cNvGrpSpPr/>
            <p:nvPr/>
          </p:nvGrpSpPr>
          <p:grpSpPr>
            <a:xfrm>
              <a:off x="7003428" y="5434026"/>
              <a:ext cx="1480478" cy="443526"/>
              <a:chOff x="8020744" y="5357826"/>
              <a:chExt cx="1480478" cy="443526"/>
            </a:xfrm>
          </p:grpSpPr>
          <p:sp>
            <p:nvSpPr>
              <p:cNvPr id="116" name="Rectangle 89"/>
              <p:cNvSpPr/>
              <p:nvPr/>
            </p:nvSpPr>
            <p:spPr>
              <a:xfrm>
                <a:off x="8093738" y="5412030"/>
                <a:ext cx="1357911" cy="304510"/>
              </a:xfrm>
              <a:prstGeom prst="rect">
                <a:avLst/>
              </a:prstGeom>
            </p:spPr>
            <p:txBody>
              <a:bodyPr wrap="none" lIns="82304" tIns="41152" rIns="82304" bIns="41152">
                <a:spAutoFit/>
              </a:bodyPr>
              <a:lstStyle/>
              <a:p>
                <a:r>
                  <a:rPr lang="en-US" sz="1200" b="1" dirty="0" smtClean="0">
                    <a:solidFill>
                      <a:schemeClr val="tx2"/>
                    </a:solidFill>
                    <a:ea typeface="Open Sans Light" panose="020B0306030504020204" pitchFamily="34" charset="0"/>
                    <a:cs typeface="Lato Regular"/>
                  </a:rPr>
                  <a:t>Evaluate Model</a:t>
                </a:r>
                <a:endParaRPr lang="en-US" sz="1200" b="1" dirty="0">
                  <a:solidFill>
                    <a:schemeClr val="tx2"/>
                  </a:solidFill>
                  <a:ea typeface="Open Sans Light" panose="020B0306030504020204" pitchFamily="34" charset="0"/>
                  <a:cs typeface="Lato Regular"/>
                </a:endParaRPr>
              </a:p>
            </p:txBody>
          </p:sp>
          <p:sp>
            <p:nvSpPr>
              <p:cNvPr id="117" name="TextBox 116"/>
              <p:cNvSpPr txBox="1"/>
              <p:nvPr/>
            </p:nvSpPr>
            <p:spPr>
              <a:xfrm>
                <a:off x="8020744" y="5357826"/>
                <a:ext cx="1480478" cy="443526"/>
              </a:xfrm>
              <a:prstGeom prst="roundRect">
                <a:avLst>
                  <a:gd name="adj" fmla="val 50000"/>
                </a:avLst>
              </a:prstGeom>
              <a:noFill/>
              <a:ln w="3175">
                <a:solidFill>
                  <a:schemeClr val="accent2"/>
                </a:solidFill>
                <a:prstDash val="sysDash"/>
              </a:ln>
            </p:spPr>
            <p:txBody>
              <a:bodyPr wrap="square" lIns="82304" tIns="41152" rIns="82304" bIns="41152" rtlCol="0">
                <a:spAutoFit/>
              </a:bodyPr>
              <a:lstStyle/>
              <a:p>
                <a:pPr>
                  <a:lnSpc>
                    <a:spcPct val="110000"/>
                  </a:lnSpc>
                </a:pPr>
                <a:endParaRPr lang="en-US" sz="1200" dirty="0">
                  <a:cs typeface="Lato Light"/>
                </a:endParaRPr>
              </a:p>
            </p:txBody>
          </p:sp>
        </p:grpSp>
        <p:sp>
          <p:nvSpPr>
            <p:cNvPr id="61" name="Shape 2896"/>
            <p:cNvSpPr/>
            <p:nvPr/>
          </p:nvSpPr>
          <p:spPr>
            <a:xfrm rot="5400000">
              <a:off x="4097348" y="3321030"/>
              <a:ext cx="214314" cy="547714"/>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chemeClr val="accent2"/>
            </a:solidFill>
            <a:ln w="12700">
              <a:solidFill>
                <a:srgbClr val="C00000"/>
              </a:solidFill>
              <a:miter lim="400000"/>
            </a:ln>
          </p:spPr>
          <p:txBody>
            <a:bodyPr lIns="14284" tIns="14284" rIns="14284" bIns="14284" anchor="ctr"/>
            <a:lstStyle/>
            <a:p>
              <a:pPr defTabSz="170815"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a:solidFill>
                  <a:srgbClr val="FFFFFF"/>
                </a:solidFill>
                <a:effectLst>
                  <a:outerShdw blurRad="38100" dist="12700" dir="5400000" rotWithShape="0">
                    <a:srgbClr val="000000">
                      <a:alpha val="50000"/>
                    </a:srgbClr>
                  </a:outerShdw>
                </a:effectLst>
                <a:latin typeface="Gill Sans"/>
                <a:ea typeface="Calibri" panose="020F0502020204030204" pitchFamily="34" charset="0"/>
                <a:cs typeface="Calibri" panose="020F0502020204030204" pitchFamily="34" charset="0"/>
                <a:sym typeface="Gill Sans"/>
              </a:endParaRPr>
            </a:p>
          </p:txBody>
        </p:sp>
        <p:sp>
          <p:nvSpPr>
            <p:cNvPr id="62" name="Shape 2896"/>
            <p:cNvSpPr/>
            <p:nvPr/>
          </p:nvSpPr>
          <p:spPr>
            <a:xfrm rot="5400000">
              <a:off x="4097348" y="4691060"/>
              <a:ext cx="214314" cy="547714"/>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chemeClr val="accent2"/>
            </a:solidFill>
            <a:ln w="12700">
              <a:solidFill>
                <a:srgbClr val="C00000"/>
              </a:solidFill>
              <a:miter lim="400000"/>
            </a:ln>
          </p:spPr>
          <p:txBody>
            <a:bodyPr lIns="14284" tIns="14284" rIns="14284" bIns="14284" anchor="ctr"/>
            <a:lstStyle/>
            <a:p>
              <a:pPr defTabSz="170815"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a:solidFill>
                  <a:srgbClr val="FFFFFF"/>
                </a:solidFill>
                <a:effectLst>
                  <a:outerShdw blurRad="38100" dist="12700" dir="5400000" rotWithShape="0">
                    <a:srgbClr val="000000">
                      <a:alpha val="50000"/>
                    </a:srgbClr>
                  </a:outerShdw>
                </a:effectLst>
                <a:latin typeface="Gill Sans"/>
                <a:ea typeface="Calibri" panose="020F0502020204030204" pitchFamily="34" charset="0"/>
                <a:cs typeface="Calibri" panose="020F0502020204030204" pitchFamily="34" charset="0"/>
                <a:sym typeface="Gill Sans"/>
              </a:endParaRPr>
            </a:p>
          </p:txBody>
        </p:sp>
        <p:sp>
          <p:nvSpPr>
            <p:cNvPr id="63" name="Shape 2896"/>
            <p:cNvSpPr/>
            <p:nvPr/>
          </p:nvSpPr>
          <p:spPr>
            <a:xfrm rot="5400000">
              <a:off x="5667394" y="3321030"/>
              <a:ext cx="214314" cy="547714"/>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chemeClr val="accent2"/>
            </a:solidFill>
            <a:ln w="12700">
              <a:solidFill>
                <a:srgbClr val="C00000"/>
              </a:solidFill>
              <a:miter lim="400000"/>
            </a:ln>
          </p:spPr>
          <p:txBody>
            <a:bodyPr lIns="14284" tIns="14284" rIns="14284" bIns="14284" anchor="ctr"/>
            <a:lstStyle/>
            <a:p>
              <a:pPr defTabSz="170815"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a:solidFill>
                  <a:srgbClr val="FFFFFF"/>
                </a:solidFill>
                <a:effectLst>
                  <a:outerShdw blurRad="38100" dist="12700" dir="5400000" rotWithShape="0">
                    <a:srgbClr val="000000">
                      <a:alpha val="50000"/>
                    </a:srgbClr>
                  </a:outerShdw>
                </a:effectLst>
                <a:latin typeface="Gill Sans"/>
                <a:ea typeface="Calibri" panose="020F0502020204030204" pitchFamily="34" charset="0"/>
                <a:cs typeface="Calibri" panose="020F0502020204030204" pitchFamily="34" charset="0"/>
                <a:sym typeface="Gill Sans"/>
              </a:endParaRPr>
            </a:p>
          </p:txBody>
        </p:sp>
        <p:sp>
          <p:nvSpPr>
            <p:cNvPr id="64" name="Shape 2896"/>
            <p:cNvSpPr/>
            <p:nvPr/>
          </p:nvSpPr>
          <p:spPr>
            <a:xfrm rot="5400000">
              <a:off x="5667394" y="4762498"/>
              <a:ext cx="214314" cy="547714"/>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chemeClr val="accent2"/>
            </a:solidFill>
            <a:ln w="12700">
              <a:solidFill>
                <a:srgbClr val="C00000"/>
              </a:solidFill>
              <a:miter lim="400000"/>
            </a:ln>
          </p:spPr>
          <p:txBody>
            <a:bodyPr lIns="14284" tIns="14284" rIns="14284" bIns="14284" anchor="ctr"/>
            <a:lstStyle/>
            <a:p>
              <a:pPr defTabSz="170815"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a:solidFill>
                  <a:srgbClr val="FFFFFF"/>
                </a:solidFill>
                <a:effectLst>
                  <a:outerShdw blurRad="38100" dist="12700" dir="5400000" rotWithShape="0">
                    <a:srgbClr val="000000">
                      <a:alpha val="50000"/>
                    </a:srgbClr>
                  </a:outerShdw>
                </a:effectLst>
                <a:latin typeface="Gill Sans"/>
                <a:ea typeface="Calibri" panose="020F0502020204030204" pitchFamily="34" charset="0"/>
                <a:cs typeface="Calibri" panose="020F0502020204030204" pitchFamily="34" charset="0"/>
                <a:sym typeface="Gill Sans"/>
              </a:endParaRPr>
            </a:p>
          </p:txBody>
        </p:sp>
        <p:sp>
          <p:nvSpPr>
            <p:cNvPr id="65" name="Shape 2896"/>
            <p:cNvSpPr/>
            <p:nvPr/>
          </p:nvSpPr>
          <p:spPr>
            <a:xfrm rot="5400000">
              <a:off x="7310468" y="4762498"/>
              <a:ext cx="214314" cy="547714"/>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chemeClr val="accent2"/>
            </a:solidFill>
            <a:ln w="12700">
              <a:solidFill>
                <a:srgbClr val="C00000"/>
              </a:solidFill>
              <a:miter lim="400000"/>
            </a:ln>
          </p:spPr>
          <p:txBody>
            <a:bodyPr lIns="14284" tIns="14284" rIns="14284" bIns="14284" anchor="ctr"/>
            <a:lstStyle/>
            <a:p>
              <a:pPr defTabSz="170815"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a:solidFill>
                  <a:srgbClr val="FFFFFF"/>
                </a:solidFill>
                <a:effectLst>
                  <a:outerShdw blurRad="38100" dist="12700" dir="5400000" rotWithShape="0">
                    <a:srgbClr val="000000">
                      <a:alpha val="50000"/>
                    </a:srgbClr>
                  </a:outerShdw>
                </a:effectLst>
                <a:latin typeface="Gill Sans"/>
                <a:ea typeface="Calibri" panose="020F0502020204030204" pitchFamily="34" charset="0"/>
                <a:cs typeface="Calibri" panose="020F0502020204030204" pitchFamily="34" charset="0"/>
                <a:sym typeface="Gill Sans"/>
              </a:endParaRPr>
            </a:p>
          </p:txBody>
        </p:sp>
        <p:sp>
          <p:nvSpPr>
            <p:cNvPr id="66" name="Shape 2896"/>
            <p:cNvSpPr/>
            <p:nvPr/>
          </p:nvSpPr>
          <p:spPr>
            <a:xfrm rot="10800000">
              <a:off x="5627724" y="2946386"/>
              <a:ext cx="214314" cy="547714"/>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chemeClr val="accent2"/>
            </a:solidFill>
            <a:ln w="12700">
              <a:solidFill>
                <a:srgbClr val="C00000"/>
              </a:solidFill>
              <a:miter lim="400000"/>
            </a:ln>
          </p:spPr>
          <p:txBody>
            <a:bodyPr lIns="14284" tIns="14284" rIns="14284" bIns="14284" anchor="ctr"/>
            <a:lstStyle/>
            <a:p>
              <a:pPr defTabSz="170815"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a:solidFill>
                  <a:srgbClr val="FFFFFF"/>
                </a:solidFill>
                <a:effectLst>
                  <a:outerShdw blurRad="38100" dist="12700" dir="5400000" rotWithShape="0">
                    <a:srgbClr val="000000">
                      <a:alpha val="50000"/>
                    </a:srgbClr>
                  </a:outerShdw>
                </a:effectLst>
                <a:latin typeface="Gill Sans"/>
                <a:ea typeface="Calibri" panose="020F0502020204030204" pitchFamily="34" charset="0"/>
                <a:cs typeface="Calibri" panose="020F0502020204030204" pitchFamily="34" charset="0"/>
                <a:sym typeface="Gill Sans"/>
              </a:endParaRPr>
            </a:p>
          </p:txBody>
        </p:sp>
        <p:cxnSp>
          <p:nvCxnSpPr>
            <p:cNvPr id="67" name="直接连接符 66"/>
            <p:cNvCxnSpPr/>
            <p:nvPr/>
          </p:nvCxnSpPr>
          <p:spPr>
            <a:xfrm rot="5400000">
              <a:off x="3253000" y="4278096"/>
              <a:ext cx="1368000" cy="1588"/>
            </a:xfrm>
            <a:prstGeom prst="line">
              <a:avLst/>
            </a:prstGeom>
            <a:solidFill>
              <a:schemeClr val="accent2"/>
            </a:solidFill>
            <a:ln w="31750">
              <a:solidFill>
                <a:srgbClr val="C00000"/>
              </a:solidFill>
              <a:miter lim="400000"/>
            </a:ln>
          </p:spPr>
        </p:cxnSp>
        <p:sp>
          <p:nvSpPr>
            <p:cNvPr id="68" name="Shape 2896"/>
            <p:cNvSpPr/>
            <p:nvPr/>
          </p:nvSpPr>
          <p:spPr>
            <a:xfrm rot="10800000">
              <a:off x="6554816" y="3981438"/>
              <a:ext cx="214314" cy="547714"/>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chemeClr val="accent2"/>
            </a:solidFill>
            <a:ln w="12700">
              <a:solidFill>
                <a:srgbClr val="C00000"/>
              </a:solidFill>
              <a:miter lim="400000"/>
            </a:ln>
          </p:spPr>
          <p:txBody>
            <a:bodyPr lIns="14284" tIns="14284" rIns="14284" bIns="14284" anchor="ctr"/>
            <a:lstStyle/>
            <a:p>
              <a:pPr defTabSz="170815"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a:solidFill>
                  <a:srgbClr val="FFFFFF"/>
                </a:solidFill>
                <a:effectLst>
                  <a:outerShdw blurRad="38100" dist="12700" dir="5400000" rotWithShape="0">
                    <a:srgbClr val="000000">
                      <a:alpha val="50000"/>
                    </a:srgbClr>
                  </a:outerShdw>
                </a:effectLst>
                <a:latin typeface="Gill Sans"/>
                <a:ea typeface="Calibri" panose="020F0502020204030204" pitchFamily="34" charset="0"/>
                <a:cs typeface="Calibri" panose="020F0502020204030204" pitchFamily="34" charset="0"/>
                <a:sym typeface="Gill Sans"/>
              </a:endParaRPr>
            </a:p>
          </p:txBody>
        </p:sp>
        <p:sp>
          <p:nvSpPr>
            <p:cNvPr id="69" name="椭圆 68"/>
            <p:cNvSpPr/>
            <p:nvPr/>
          </p:nvSpPr>
          <p:spPr>
            <a:xfrm>
              <a:off x="4690381" y="5331649"/>
              <a:ext cx="142876" cy="142876"/>
            </a:xfrm>
            <a:prstGeom prst="ellipse">
              <a:avLst/>
            </a:prstGeom>
            <a:solidFill>
              <a:srgbClr val="00B0F0"/>
            </a:solidFill>
            <a:ln w="19050">
              <a:solidFill>
                <a:srgbClr val="F8F8F8"/>
              </a:solidFill>
              <a:round/>
            </a:ln>
            <a:effectLst>
              <a:outerShdw blurRad="50800" dist="38100" dir="2700000" algn="tl" rotWithShape="0">
                <a:prstClr val="black">
                  <a:alpha val="40000"/>
                </a:prstClr>
              </a:outerShdw>
            </a:effectLst>
          </p:spPr>
          <p:txBody>
            <a:bodyPr wrap="none" anchor="ctr">
              <a:noAutofit/>
            </a:bodyPr>
            <a:lstStyle/>
            <a:p>
              <a:pPr algn="ctr"/>
              <a:endParaRPr lang="zh-CN" altLang="en-US" sz="1200" kern="0" dirty="0">
                <a:solidFill>
                  <a:sysClr val="windowText" lastClr="000000"/>
                </a:solidFill>
              </a:endParaRPr>
            </a:p>
          </p:txBody>
        </p:sp>
        <p:sp>
          <p:nvSpPr>
            <p:cNvPr id="70" name="椭圆 69"/>
            <p:cNvSpPr/>
            <p:nvPr/>
          </p:nvSpPr>
          <p:spPr>
            <a:xfrm>
              <a:off x="6572264" y="5331649"/>
              <a:ext cx="142876" cy="142876"/>
            </a:xfrm>
            <a:prstGeom prst="ellipse">
              <a:avLst/>
            </a:prstGeom>
            <a:solidFill>
              <a:srgbClr val="92D050"/>
            </a:solidFill>
            <a:ln w="19050">
              <a:solidFill>
                <a:srgbClr val="F8F8F8"/>
              </a:solidFill>
              <a:round/>
            </a:ln>
            <a:effectLst>
              <a:outerShdw blurRad="50800" dist="38100" dir="2700000" algn="tl" rotWithShape="0">
                <a:prstClr val="black">
                  <a:alpha val="40000"/>
                </a:prstClr>
              </a:outerShdw>
            </a:effectLst>
          </p:spPr>
          <p:txBody>
            <a:bodyPr wrap="none" anchor="ctr">
              <a:noAutofit/>
            </a:bodyPr>
            <a:lstStyle/>
            <a:p>
              <a:pPr algn="ctr"/>
              <a:endParaRPr lang="zh-CN" altLang="en-US" sz="1200" kern="0" dirty="0">
                <a:solidFill>
                  <a:sysClr val="windowText" lastClr="000000"/>
                </a:solidFill>
              </a:endParaRPr>
            </a:p>
          </p:txBody>
        </p:sp>
        <p:sp>
          <p:nvSpPr>
            <p:cNvPr id="71" name="椭圆 70"/>
            <p:cNvSpPr/>
            <p:nvPr/>
          </p:nvSpPr>
          <p:spPr>
            <a:xfrm>
              <a:off x="8143900" y="5331649"/>
              <a:ext cx="142876" cy="142876"/>
            </a:xfrm>
            <a:prstGeom prst="ellipse">
              <a:avLst/>
            </a:prstGeom>
            <a:solidFill>
              <a:srgbClr val="FFC000"/>
            </a:solidFill>
            <a:ln w="19050">
              <a:solidFill>
                <a:srgbClr val="F8F8F8"/>
              </a:solidFill>
              <a:round/>
            </a:ln>
            <a:effectLst>
              <a:outerShdw blurRad="50800" dist="38100" dir="2700000" algn="tl" rotWithShape="0">
                <a:prstClr val="black">
                  <a:alpha val="40000"/>
                </a:prstClr>
              </a:outerShdw>
            </a:effectLst>
          </p:spPr>
          <p:txBody>
            <a:bodyPr wrap="none" anchor="ctr">
              <a:noAutofit/>
            </a:bodyPr>
            <a:lstStyle/>
            <a:p>
              <a:pPr algn="ctr"/>
              <a:endParaRPr lang="zh-CN" altLang="en-US" sz="1200" kern="0" dirty="0">
                <a:solidFill>
                  <a:sysClr val="windowText" lastClr="000000"/>
                </a:solidFill>
              </a:endParaRPr>
            </a:p>
          </p:txBody>
        </p:sp>
        <p:sp>
          <p:nvSpPr>
            <p:cNvPr id="72" name="椭圆 71"/>
            <p:cNvSpPr/>
            <p:nvPr/>
          </p:nvSpPr>
          <p:spPr>
            <a:xfrm>
              <a:off x="4690381" y="3096847"/>
              <a:ext cx="142876" cy="142876"/>
            </a:xfrm>
            <a:prstGeom prst="ellipse">
              <a:avLst/>
            </a:prstGeom>
            <a:solidFill>
              <a:srgbClr val="00B0F0"/>
            </a:solidFill>
            <a:ln w="19050">
              <a:solidFill>
                <a:srgbClr val="F8F8F8"/>
              </a:solidFill>
              <a:round/>
            </a:ln>
            <a:effectLst>
              <a:outerShdw blurRad="50800" dist="38100" dir="2700000" algn="tl" rotWithShape="0">
                <a:prstClr val="black">
                  <a:alpha val="40000"/>
                </a:prstClr>
              </a:outerShdw>
            </a:effectLst>
          </p:spPr>
          <p:txBody>
            <a:bodyPr wrap="none" anchor="ctr">
              <a:noAutofit/>
            </a:bodyPr>
            <a:lstStyle/>
            <a:p>
              <a:pPr algn="ctr"/>
              <a:endParaRPr lang="zh-CN" altLang="en-US" sz="1200" kern="0" dirty="0">
                <a:solidFill>
                  <a:sysClr val="windowText" lastClr="000000"/>
                </a:solidFill>
              </a:endParaRPr>
            </a:p>
          </p:txBody>
        </p:sp>
        <p:sp>
          <p:nvSpPr>
            <p:cNvPr id="73" name="椭圆 72"/>
            <p:cNvSpPr/>
            <p:nvPr/>
          </p:nvSpPr>
          <p:spPr>
            <a:xfrm>
              <a:off x="6572264" y="3096847"/>
              <a:ext cx="142876" cy="142876"/>
            </a:xfrm>
            <a:prstGeom prst="ellipse">
              <a:avLst/>
            </a:prstGeom>
            <a:solidFill>
              <a:srgbClr val="92D050"/>
            </a:solidFill>
            <a:ln w="19050">
              <a:solidFill>
                <a:srgbClr val="F8F8F8"/>
              </a:solidFill>
              <a:round/>
            </a:ln>
            <a:effectLst>
              <a:outerShdw blurRad="50800" dist="38100" dir="2700000" algn="tl" rotWithShape="0">
                <a:prstClr val="black">
                  <a:alpha val="40000"/>
                </a:prstClr>
              </a:outerShdw>
            </a:effectLst>
          </p:spPr>
          <p:txBody>
            <a:bodyPr wrap="none" anchor="ctr">
              <a:noAutofit/>
            </a:bodyPr>
            <a:lstStyle/>
            <a:p>
              <a:pPr algn="ctr"/>
              <a:endParaRPr lang="zh-CN" altLang="en-US" sz="1200" kern="0" dirty="0">
                <a:solidFill>
                  <a:sysClr val="windowText" lastClr="000000"/>
                </a:solidFill>
              </a:endParaRPr>
            </a:p>
          </p:txBody>
        </p:sp>
        <p:sp>
          <p:nvSpPr>
            <p:cNvPr id="74" name="椭圆 73"/>
            <p:cNvSpPr/>
            <p:nvPr/>
          </p:nvSpPr>
          <p:spPr>
            <a:xfrm>
              <a:off x="2374693" y="3785616"/>
              <a:ext cx="142876" cy="142876"/>
            </a:xfrm>
            <a:prstGeom prst="ellipse">
              <a:avLst/>
            </a:prstGeom>
            <a:solidFill>
              <a:srgbClr val="0070C0"/>
            </a:solidFill>
            <a:ln w="19050">
              <a:solidFill>
                <a:srgbClr val="F8F8F8"/>
              </a:solidFill>
              <a:round/>
            </a:ln>
            <a:effectLst>
              <a:outerShdw blurRad="50800" dist="38100" dir="2700000" algn="tl" rotWithShape="0">
                <a:prstClr val="black">
                  <a:alpha val="40000"/>
                </a:prstClr>
              </a:outerShdw>
            </a:effectLst>
          </p:spPr>
          <p:txBody>
            <a:bodyPr wrap="none" anchor="ctr">
              <a:noAutofit/>
            </a:bodyPr>
            <a:lstStyle/>
            <a:p>
              <a:pPr algn="ctr"/>
              <a:endParaRPr lang="zh-CN" altLang="en-US" sz="1200" kern="0" dirty="0">
                <a:solidFill>
                  <a:sysClr val="windowText" lastClr="000000"/>
                </a:solidFill>
              </a:endParaRPr>
            </a:p>
          </p:txBody>
        </p:sp>
        <p:sp>
          <p:nvSpPr>
            <p:cNvPr id="75" name="Shape 2696"/>
            <p:cNvSpPr/>
            <p:nvPr/>
          </p:nvSpPr>
          <p:spPr>
            <a:xfrm>
              <a:off x="2281221" y="4114805"/>
              <a:ext cx="357190" cy="357190"/>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chemeClr val="bg1"/>
            </a:solidFill>
            <a:ln w="9525">
              <a:solidFill>
                <a:schemeClr val="bg1"/>
              </a:solidFill>
              <a:miter lim="400000"/>
            </a:ln>
          </p:spPr>
          <p:txBody>
            <a:bodyPr lIns="14284" tIns="14284" rIns="14284" bIns="14284" anchor="ctr"/>
            <a:lstStyle/>
            <a:p>
              <a:pPr defTabSz="170815"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a:solidFill>
                  <a:srgbClr val="FFFFFF"/>
                </a:solidFill>
                <a:effectLst>
                  <a:outerShdw blurRad="38100" dist="12700" dir="5400000" rotWithShape="0">
                    <a:srgbClr val="000000">
                      <a:alpha val="50000"/>
                    </a:srgbClr>
                  </a:outerShdw>
                </a:effectLst>
                <a:latin typeface="Gill Sans"/>
                <a:ea typeface="Calibri" panose="020F0502020204030204" pitchFamily="34" charset="0"/>
                <a:cs typeface="Calibri" panose="020F0502020204030204" pitchFamily="34" charset="0"/>
                <a:sym typeface="Gill Sans"/>
              </a:endParaRPr>
            </a:p>
          </p:txBody>
        </p:sp>
        <p:sp>
          <p:nvSpPr>
            <p:cNvPr id="76" name="Shape 2786"/>
            <p:cNvSpPr/>
            <p:nvPr/>
          </p:nvSpPr>
          <p:spPr>
            <a:xfrm>
              <a:off x="4738688" y="3400425"/>
              <a:ext cx="392909" cy="357190"/>
            </a:xfrm>
            <a:custGeom>
              <a:avLst/>
              <a:gdLst/>
              <a:ahLst/>
              <a:cxnLst>
                <a:cxn ang="0">
                  <a:pos x="wd2" y="hd2"/>
                </a:cxn>
                <a:cxn ang="5400000">
                  <a:pos x="wd2" y="hd2"/>
                </a:cxn>
                <a:cxn ang="10800000">
                  <a:pos x="wd2" y="hd2"/>
                </a:cxn>
                <a:cxn ang="16200000">
                  <a:pos x="wd2" y="hd2"/>
                </a:cxn>
              </a:cxnLst>
              <a:rect l="0" t="0" r="r" b="b"/>
              <a:pathLst>
                <a:path w="21079" h="20458" extrusionOk="0">
                  <a:moveTo>
                    <a:pt x="8629" y="9718"/>
                  </a:moveTo>
                  <a:cubicBezTo>
                    <a:pt x="8364" y="9718"/>
                    <a:pt x="8150" y="9946"/>
                    <a:pt x="8150" y="10229"/>
                  </a:cubicBezTo>
                  <a:cubicBezTo>
                    <a:pt x="8150" y="10512"/>
                    <a:pt x="8364" y="10740"/>
                    <a:pt x="8629" y="10740"/>
                  </a:cubicBezTo>
                  <a:cubicBezTo>
                    <a:pt x="8894" y="10740"/>
                    <a:pt x="9109" y="10512"/>
                    <a:pt x="9109" y="10229"/>
                  </a:cubicBezTo>
                  <a:cubicBezTo>
                    <a:pt x="9109" y="9946"/>
                    <a:pt x="8894" y="9718"/>
                    <a:pt x="8629" y="9718"/>
                  </a:cubicBezTo>
                  <a:moveTo>
                    <a:pt x="19841" y="17227"/>
                  </a:moveTo>
                  <a:cubicBezTo>
                    <a:pt x="18962" y="17974"/>
                    <a:pt x="18122" y="17900"/>
                    <a:pt x="18122" y="17900"/>
                  </a:cubicBezTo>
                  <a:cubicBezTo>
                    <a:pt x="17681" y="17900"/>
                    <a:pt x="16277" y="16919"/>
                    <a:pt x="9448" y="11852"/>
                  </a:cubicBezTo>
                  <a:lnTo>
                    <a:pt x="10866" y="10844"/>
                  </a:lnTo>
                  <a:cubicBezTo>
                    <a:pt x="10866" y="10844"/>
                    <a:pt x="19841" y="17227"/>
                    <a:pt x="19841" y="17227"/>
                  </a:cubicBezTo>
                  <a:close/>
                  <a:moveTo>
                    <a:pt x="6661" y="12605"/>
                  </a:moveTo>
                  <a:cubicBezTo>
                    <a:pt x="6010" y="12349"/>
                    <a:pt x="5264" y="12239"/>
                    <a:pt x="4521" y="12267"/>
                  </a:cubicBezTo>
                  <a:cubicBezTo>
                    <a:pt x="15686" y="3965"/>
                    <a:pt x="17591" y="2558"/>
                    <a:pt x="18122" y="2558"/>
                  </a:cubicBezTo>
                  <a:cubicBezTo>
                    <a:pt x="18122" y="2558"/>
                    <a:pt x="18962" y="2484"/>
                    <a:pt x="19841" y="3231"/>
                  </a:cubicBezTo>
                  <a:cubicBezTo>
                    <a:pt x="19841" y="3231"/>
                    <a:pt x="6661" y="12605"/>
                    <a:pt x="6661" y="12605"/>
                  </a:cubicBezTo>
                  <a:close/>
                  <a:moveTo>
                    <a:pt x="5586" y="19031"/>
                  </a:moveTo>
                  <a:cubicBezTo>
                    <a:pt x="4111" y="19863"/>
                    <a:pt x="2224" y="19369"/>
                    <a:pt x="1372" y="17927"/>
                  </a:cubicBezTo>
                  <a:cubicBezTo>
                    <a:pt x="520" y="16485"/>
                    <a:pt x="1026" y="14640"/>
                    <a:pt x="2501" y="13808"/>
                  </a:cubicBezTo>
                  <a:cubicBezTo>
                    <a:pt x="3977" y="12975"/>
                    <a:pt x="6532" y="13092"/>
                    <a:pt x="7383" y="14534"/>
                  </a:cubicBezTo>
                  <a:cubicBezTo>
                    <a:pt x="8235" y="15977"/>
                    <a:pt x="7062" y="18198"/>
                    <a:pt x="5586" y="19031"/>
                  </a:cubicBezTo>
                  <a:moveTo>
                    <a:pt x="4521" y="8191"/>
                  </a:moveTo>
                  <a:cubicBezTo>
                    <a:pt x="5264" y="8219"/>
                    <a:pt x="6010" y="8109"/>
                    <a:pt x="6661" y="7853"/>
                  </a:cubicBezTo>
                  <a:lnTo>
                    <a:pt x="7765" y="8638"/>
                  </a:lnTo>
                  <a:cubicBezTo>
                    <a:pt x="7345" y="8950"/>
                    <a:pt x="6901" y="9281"/>
                    <a:pt x="6443" y="9621"/>
                  </a:cubicBezTo>
                  <a:cubicBezTo>
                    <a:pt x="5833" y="9167"/>
                    <a:pt x="5200" y="8696"/>
                    <a:pt x="4521" y="8191"/>
                  </a:cubicBezTo>
                  <a:moveTo>
                    <a:pt x="2501" y="6650"/>
                  </a:moveTo>
                  <a:cubicBezTo>
                    <a:pt x="1026" y="5818"/>
                    <a:pt x="520" y="3973"/>
                    <a:pt x="1372" y="2531"/>
                  </a:cubicBezTo>
                  <a:cubicBezTo>
                    <a:pt x="2224" y="1089"/>
                    <a:pt x="4111" y="595"/>
                    <a:pt x="5586" y="1427"/>
                  </a:cubicBezTo>
                  <a:cubicBezTo>
                    <a:pt x="7062" y="2260"/>
                    <a:pt x="8235" y="4481"/>
                    <a:pt x="7383" y="5924"/>
                  </a:cubicBezTo>
                  <a:cubicBezTo>
                    <a:pt x="6532" y="7366"/>
                    <a:pt x="3977" y="7483"/>
                    <a:pt x="2501" y="6650"/>
                  </a:cubicBezTo>
                  <a:moveTo>
                    <a:pt x="21079" y="3580"/>
                  </a:moveTo>
                  <a:cubicBezTo>
                    <a:pt x="21079" y="2451"/>
                    <a:pt x="19262" y="1535"/>
                    <a:pt x="18203" y="1535"/>
                  </a:cubicBezTo>
                  <a:lnTo>
                    <a:pt x="18122" y="1535"/>
                  </a:lnTo>
                  <a:cubicBezTo>
                    <a:pt x="17404" y="1535"/>
                    <a:pt x="17139" y="1673"/>
                    <a:pt x="8610" y="8009"/>
                  </a:cubicBezTo>
                  <a:lnTo>
                    <a:pt x="7613" y="7300"/>
                  </a:lnTo>
                  <a:cubicBezTo>
                    <a:pt x="7876" y="7084"/>
                    <a:pt x="8104" y="6833"/>
                    <a:pt x="8275" y="6534"/>
                  </a:cubicBezTo>
                  <a:cubicBezTo>
                    <a:pt x="9372" y="4611"/>
                    <a:pt x="7861" y="1650"/>
                    <a:pt x="5960" y="539"/>
                  </a:cubicBezTo>
                  <a:cubicBezTo>
                    <a:pt x="4060" y="-571"/>
                    <a:pt x="1629" y="88"/>
                    <a:pt x="532" y="2011"/>
                  </a:cubicBezTo>
                  <a:cubicBezTo>
                    <a:pt x="-521" y="3857"/>
                    <a:pt x="41" y="6194"/>
                    <a:pt x="1769" y="7361"/>
                  </a:cubicBezTo>
                  <a:cubicBezTo>
                    <a:pt x="3185" y="8414"/>
                    <a:pt x="4458" y="9360"/>
                    <a:pt x="5626" y="10229"/>
                  </a:cubicBezTo>
                  <a:cubicBezTo>
                    <a:pt x="4461" y="11096"/>
                    <a:pt x="3178" y="12049"/>
                    <a:pt x="1769" y="13097"/>
                  </a:cubicBezTo>
                  <a:cubicBezTo>
                    <a:pt x="40" y="14264"/>
                    <a:pt x="-521" y="16601"/>
                    <a:pt x="532" y="18447"/>
                  </a:cubicBezTo>
                  <a:cubicBezTo>
                    <a:pt x="1629" y="20371"/>
                    <a:pt x="4060" y="21029"/>
                    <a:pt x="5960" y="19919"/>
                  </a:cubicBezTo>
                  <a:cubicBezTo>
                    <a:pt x="7861" y="18808"/>
                    <a:pt x="9372" y="15847"/>
                    <a:pt x="8275" y="13924"/>
                  </a:cubicBezTo>
                  <a:cubicBezTo>
                    <a:pt x="8104" y="13625"/>
                    <a:pt x="7876" y="13374"/>
                    <a:pt x="7613" y="13158"/>
                  </a:cubicBezTo>
                  <a:lnTo>
                    <a:pt x="8610" y="12449"/>
                  </a:lnTo>
                  <a:cubicBezTo>
                    <a:pt x="17134" y="18781"/>
                    <a:pt x="17404" y="18923"/>
                    <a:pt x="18122" y="18923"/>
                  </a:cubicBezTo>
                  <a:lnTo>
                    <a:pt x="18203" y="18923"/>
                  </a:lnTo>
                  <a:cubicBezTo>
                    <a:pt x="19262" y="18923"/>
                    <a:pt x="21079" y="18007"/>
                    <a:pt x="21079" y="16878"/>
                  </a:cubicBezTo>
                  <a:lnTo>
                    <a:pt x="11731" y="10229"/>
                  </a:lnTo>
                  <a:cubicBezTo>
                    <a:pt x="11731" y="10229"/>
                    <a:pt x="21079" y="3580"/>
                    <a:pt x="21079" y="3580"/>
                  </a:cubicBezTo>
                  <a:close/>
                  <a:moveTo>
                    <a:pt x="4639" y="16789"/>
                  </a:moveTo>
                  <a:cubicBezTo>
                    <a:pt x="4496" y="16859"/>
                    <a:pt x="4332" y="16897"/>
                    <a:pt x="4162" y="16897"/>
                  </a:cubicBezTo>
                  <a:cubicBezTo>
                    <a:pt x="3846" y="16897"/>
                    <a:pt x="3544" y="16764"/>
                    <a:pt x="3411" y="16567"/>
                  </a:cubicBezTo>
                  <a:cubicBezTo>
                    <a:pt x="3347" y="16471"/>
                    <a:pt x="3351" y="16406"/>
                    <a:pt x="3362" y="16361"/>
                  </a:cubicBezTo>
                  <a:cubicBezTo>
                    <a:pt x="3392" y="16240"/>
                    <a:pt x="3511" y="16117"/>
                    <a:pt x="3682" y="16034"/>
                  </a:cubicBezTo>
                  <a:cubicBezTo>
                    <a:pt x="3891" y="15930"/>
                    <a:pt x="4198" y="15869"/>
                    <a:pt x="4503" y="15869"/>
                  </a:cubicBezTo>
                  <a:cubicBezTo>
                    <a:pt x="4935" y="15869"/>
                    <a:pt x="5194" y="15988"/>
                    <a:pt x="5273" y="16050"/>
                  </a:cubicBezTo>
                  <a:cubicBezTo>
                    <a:pt x="5252" y="16207"/>
                    <a:pt x="5019" y="16601"/>
                    <a:pt x="4639" y="16789"/>
                  </a:cubicBezTo>
                  <a:moveTo>
                    <a:pt x="4503" y="14845"/>
                  </a:moveTo>
                  <a:cubicBezTo>
                    <a:pt x="4065" y="14845"/>
                    <a:pt x="3621" y="14936"/>
                    <a:pt x="3279" y="15105"/>
                  </a:cubicBezTo>
                  <a:cubicBezTo>
                    <a:pt x="2435" y="15522"/>
                    <a:pt x="2147" y="16443"/>
                    <a:pt x="2633" y="17165"/>
                  </a:cubicBezTo>
                  <a:cubicBezTo>
                    <a:pt x="2960" y="17649"/>
                    <a:pt x="3553" y="17919"/>
                    <a:pt x="4162" y="17919"/>
                  </a:cubicBezTo>
                  <a:cubicBezTo>
                    <a:pt x="4461" y="17919"/>
                    <a:pt x="4764" y="17854"/>
                    <a:pt x="5041" y="17717"/>
                  </a:cubicBezTo>
                  <a:cubicBezTo>
                    <a:pt x="5885" y="17300"/>
                    <a:pt x="6555" y="16190"/>
                    <a:pt x="6069" y="15469"/>
                  </a:cubicBezTo>
                  <a:cubicBezTo>
                    <a:pt x="5779" y="15040"/>
                    <a:pt x="5146" y="14845"/>
                    <a:pt x="4503" y="14845"/>
                  </a:cubicBezTo>
                  <a:moveTo>
                    <a:pt x="4503" y="4590"/>
                  </a:moveTo>
                  <a:cubicBezTo>
                    <a:pt x="4198" y="4590"/>
                    <a:pt x="3891" y="4528"/>
                    <a:pt x="3682" y="4425"/>
                  </a:cubicBezTo>
                  <a:cubicBezTo>
                    <a:pt x="3511" y="4341"/>
                    <a:pt x="3392" y="4219"/>
                    <a:pt x="3362" y="4098"/>
                  </a:cubicBezTo>
                  <a:cubicBezTo>
                    <a:pt x="3351" y="4052"/>
                    <a:pt x="3347" y="3987"/>
                    <a:pt x="3411" y="3891"/>
                  </a:cubicBezTo>
                  <a:cubicBezTo>
                    <a:pt x="3544" y="3694"/>
                    <a:pt x="3846" y="3561"/>
                    <a:pt x="4162" y="3561"/>
                  </a:cubicBezTo>
                  <a:cubicBezTo>
                    <a:pt x="4332" y="3561"/>
                    <a:pt x="4496" y="3599"/>
                    <a:pt x="4639" y="3669"/>
                  </a:cubicBezTo>
                  <a:cubicBezTo>
                    <a:pt x="5019" y="3857"/>
                    <a:pt x="5252" y="4252"/>
                    <a:pt x="5273" y="4408"/>
                  </a:cubicBezTo>
                  <a:cubicBezTo>
                    <a:pt x="5194" y="4470"/>
                    <a:pt x="4935" y="4590"/>
                    <a:pt x="4503" y="4590"/>
                  </a:cubicBezTo>
                  <a:moveTo>
                    <a:pt x="5041" y="2741"/>
                  </a:moveTo>
                  <a:cubicBezTo>
                    <a:pt x="4764" y="2604"/>
                    <a:pt x="4461" y="2539"/>
                    <a:pt x="4162" y="2539"/>
                  </a:cubicBezTo>
                  <a:cubicBezTo>
                    <a:pt x="3553" y="2539"/>
                    <a:pt x="2960" y="2809"/>
                    <a:pt x="2633" y="3294"/>
                  </a:cubicBezTo>
                  <a:cubicBezTo>
                    <a:pt x="2147" y="4015"/>
                    <a:pt x="2435" y="4937"/>
                    <a:pt x="3279" y="5353"/>
                  </a:cubicBezTo>
                  <a:cubicBezTo>
                    <a:pt x="3621" y="5522"/>
                    <a:pt x="4065" y="5613"/>
                    <a:pt x="4503" y="5613"/>
                  </a:cubicBezTo>
                  <a:cubicBezTo>
                    <a:pt x="5146" y="5613"/>
                    <a:pt x="5779" y="5418"/>
                    <a:pt x="6069" y="4990"/>
                  </a:cubicBezTo>
                  <a:cubicBezTo>
                    <a:pt x="6555" y="4268"/>
                    <a:pt x="5885" y="3158"/>
                    <a:pt x="5041" y="2741"/>
                  </a:cubicBezTo>
                </a:path>
              </a:pathLst>
            </a:custGeom>
            <a:solidFill>
              <a:schemeClr val="bg1"/>
            </a:solidFill>
            <a:ln w="12700">
              <a:miter lim="400000"/>
            </a:ln>
          </p:spPr>
          <p:txBody>
            <a:bodyPr lIns="14284" tIns="14284" rIns="14284" bIns="14284" anchor="ctr"/>
            <a:lstStyle/>
            <a:p>
              <a:pPr defTabSz="170815"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a:solidFill>
                  <a:srgbClr val="FFFFFF"/>
                </a:solidFill>
                <a:effectLst>
                  <a:outerShdw blurRad="38100" dist="12700" dir="5400000" rotWithShape="0">
                    <a:srgbClr val="000000">
                      <a:alpha val="50000"/>
                    </a:srgbClr>
                  </a:outerShdw>
                </a:effectLst>
                <a:latin typeface="Gill Sans"/>
                <a:ea typeface="Calibri" panose="020F0502020204030204" pitchFamily="34" charset="0"/>
                <a:cs typeface="Calibri" panose="020F0502020204030204" pitchFamily="34" charset="0"/>
                <a:sym typeface="Gill Sans"/>
              </a:endParaRPr>
            </a:p>
          </p:txBody>
        </p:sp>
        <p:sp>
          <p:nvSpPr>
            <p:cNvPr id="77" name="Shape 2589"/>
            <p:cNvSpPr/>
            <p:nvPr/>
          </p:nvSpPr>
          <p:spPr>
            <a:xfrm>
              <a:off x="4705351" y="4800610"/>
              <a:ext cx="428628" cy="389662"/>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chemeClr val="bg1"/>
            </a:solidFill>
            <a:ln w="12700">
              <a:miter lim="400000"/>
            </a:ln>
          </p:spPr>
          <p:txBody>
            <a:bodyPr lIns="14284" tIns="14284" rIns="14284" bIns="14284" anchor="ctr"/>
            <a:lstStyle/>
            <a:p>
              <a:pPr defTabSz="170815"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a:solidFill>
                  <a:srgbClr val="FFFFFF"/>
                </a:solidFill>
                <a:effectLst>
                  <a:outerShdw blurRad="38100" dist="12700" dir="5400000" rotWithShape="0">
                    <a:srgbClr val="000000">
                      <a:alpha val="50000"/>
                    </a:srgbClr>
                  </a:outerShdw>
                </a:effectLst>
                <a:latin typeface="Gill Sans"/>
                <a:ea typeface="Calibri" panose="020F0502020204030204" pitchFamily="34" charset="0"/>
                <a:cs typeface="Calibri" panose="020F0502020204030204" pitchFamily="34" charset="0"/>
                <a:sym typeface="Gill Sans"/>
              </a:endParaRPr>
            </a:p>
          </p:txBody>
        </p:sp>
        <p:sp>
          <p:nvSpPr>
            <p:cNvPr id="78" name="Shape 2605"/>
            <p:cNvSpPr/>
            <p:nvPr/>
          </p:nvSpPr>
          <p:spPr>
            <a:xfrm>
              <a:off x="5491161" y="2333624"/>
              <a:ext cx="359895" cy="357190"/>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chemeClr val="bg1"/>
            </a:solidFill>
            <a:ln w="9525">
              <a:solidFill>
                <a:schemeClr val="bg1"/>
              </a:solidFill>
              <a:miter lim="400000"/>
            </a:ln>
          </p:spPr>
          <p:txBody>
            <a:bodyPr lIns="14284" tIns="14284" rIns="14284" bIns="14284" anchor="ctr"/>
            <a:lstStyle/>
            <a:p>
              <a:pPr defTabSz="170815"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a:solidFill>
                  <a:srgbClr val="FFFFFF"/>
                </a:solidFill>
                <a:effectLst>
                  <a:outerShdw blurRad="38100" dist="12700" dir="5400000" rotWithShape="0">
                    <a:srgbClr val="000000">
                      <a:alpha val="50000"/>
                    </a:srgbClr>
                  </a:outerShdw>
                </a:effectLst>
                <a:latin typeface="Gill Sans"/>
                <a:ea typeface="Calibri" panose="020F0502020204030204" pitchFamily="34" charset="0"/>
                <a:cs typeface="Calibri" panose="020F0502020204030204" pitchFamily="34" charset="0"/>
                <a:sym typeface="Gill Sans"/>
              </a:endParaRPr>
            </a:p>
          </p:txBody>
        </p:sp>
        <p:sp>
          <p:nvSpPr>
            <p:cNvPr id="79" name="Shape 2574"/>
            <p:cNvSpPr/>
            <p:nvPr/>
          </p:nvSpPr>
          <p:spPr>
            <a:xfrm>
              <a:off x="6462726" y="3381374"/>
              <a:ext cx="357190" cy="392909"/>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bg1"/>
            </a:solidFill>
            <a:ln w="12700">
              <a:miter lim="400000"/>
            </a:ln>
          </p:spPr>
          <p:txBody>
            <a:bodyPr lIns="14284" tIns="14284" rIns="14284" bIns="14284" anchor="ctr"/>
            <a:lstStyle/>
            <a:p>
              <a:pPr defTabSz="170815"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a:solidFill>
                  <a:srgbClr val="FFFFFF"/>
                </a:solidFill>
                <a:effectLst>
                  <a:outerShdw blurRad="38100" dist="12700" dir="5400000" rotWithShape="0">
                    <a:srgbClr val="000000">
                      <a:alpha val="50000"/>
                    </a:srgbClr>
                  </a:outerShdw>
                </a:effectLst>
                <a:latin typeface="Gill Sans"/>
                <a:ea typeface="Calibri" panose="020F0502020204030204" pitchFamily="34" charset="0"/>
                <a:cs typeface="Calibri" panose="020F0502020204030204" pitchFamily="34" charset="0"/>
                <a:sym typeface="Gill Sans"/>
              </a:endParaRPr>
            </a:p>
          </p:txBody>
        </p:sp>
        <p:sp>
          <p:nvSpPr>
            <p:cNvPr id="80" name="Shape 2563"/>
            <p:cNvSpPr/>
            <p:nvPr/>
          </p:nvSpPr>
          <p:spPr>
            <a:xfrm>
              <a:off x="6438913" y="4743460"/>
              <a:ext cx="428628" cy="428628"/>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bg1"/>
            </a:solidFill>
            <a:ln w="12700">
              <a:miter lim="400000"/>
            </a:ln>
          </p:spPr>
          <p:txBody>
            <a:bodyPr lIns="14284" tIns="14284" rIns="14284" bIns="14284" anchor="ctr"/>
            <a:lstStyle/>
            <a:p>
              <a:pPr defTabSz="170815"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a:solidFill>
                  <a:srgbClr val="FFFFFF"/>
                </a:solidFill>
                <a:effectLst>
                  <a:outerShdw blurRad="38100" dist="12700" dir="5400000" rotWithShape="0">
                    <a:srgbClr val="000000">
                      <a:alpha val="50000"/>
                    </a:srgbClr>
                  </a:outerShdw>
                </a:effectLst>
                <a:latin typeface="Gill Sans"/>
                <a:ea typeface="Calibri" panose="020F0502020204030204" pitchFamily="34" charset="0"/>
                <a:cs typeface="Calibri" panose="020F0502020204030204" pitchFamily="34" charset="0"/>
                <a:sym typeface="Gill Sans"/>
              </a:endParaRPr>
            </a:p>
          </p:txBody>
        </p:sp>
        <p:cxnSp>
          <p:nvCxnSpPr>
            <p:cNvPr id="81" name="直接连接符 80"/>
            <p:cNvCxnSpPr/>
            <p:nvPr/>
          </p:nvCxnSpPr>
          <p:spPr>
            <a:xfrm>
              <a:off x="2914638" y="4344987"/>
              <a:ext cx="1008000" cy="1588"/>
            </a:xfrm>
            <a:prstGeom prst="line">
              <a:avLst/>
            </a:prstGeom>
            <a:solidFill>
              <a:schemeClr val="accent2"/>
            </a:solidFill>
            <a:ln w="31750">
              <a:solidFill>
                <a:srgbClr val="C00000"/>
              </a:solidFill>
              <a:miter lim="400000"/>
            </a:ln>
          </p:spPr>
        </p:cxnSp>
        <p:sp>
          <p:nvSpPr>
            <p:cNvPr id="82" name="椭圆 81"/>
            <p:cNvSpPr/>
            <p:nvPr/>
          </p:nvSpPr>
          <p:spPr>
            <a:xfrm>
              <a:off x="5738812" y="2053861"/>
              <a:ext cx="142876" cy="142876"/>
            </a:xfrm>
            <a:prstGeom prst="ellipse">
              <a:avLst/>
            </a:prstGeom>
            <a:solidFill>
              <a:srgbClr val="92D050"/>
            </a:solidFill>
            <a:ln w="19050">
              <a:solidFill>
                <a:srgbClr val="F8F8F8"/>
              </a:solidFill>
              <a:round/>
            </a:ln>
            <a:effectLst>
              <a:outerShdw blurRad="50800" dist="38100" dir="2700000" algn="tl" rotWithShape="0">
                <a:prstClr val="black">
                  <a:alpha val="40000"/>
                </a:prstClr>
              </a:outerShdw>
            </a:effectLst>
          </p:spPr>
          <p:txBody>
            <a:bodyPr wrap="none" anchor="ctr">
              <a:noAutofit/>
            </a:bodyPr>
            <a:lstStyle/>
            <a:p>
              <a:pPr algn="ctr"/>
              <a:endParaRPr lang="zh-CN" altLang="en-US" sz="1200" kern="0" dirty="0">
                <a:solidFill>
                  <a:sysClr val="windowText" lastClr="000000"/>
                </a:solidFill>
              </a:endParaRPr>
            </a:p>
          </p:txBody>
        </p:sp>
        <p:sp>
          <p:nvSpPr>
            <p:cNvPr id="83" name="椭圆 82"/>
            <p:cNvSpPr/>
            <p:nvPr/>
          </p:nvSpPr>
          <p:spPr>
            <a:xfrm>
              <a:off x="722120" y="2233038"/>
              <a:ext cx="142876" cy="142876"/>
            </a:xfrm>
            <a:prstGeom prst="ellipse">
              <a:avLst/>
            </a:prstGeom>
            <a:solidFill>
              <a:schemeClr val="accent5"/>
            </a:solidFill>
            <a:ln w="19050">
              <a:solidFill>
                <a:srgbClr val="F8F8F8"/>
              </a:solidFill>
              <a:round/>
            </a:ln>
            <a:effectLst>
              <a:outerShdw blurRad="50800" dist="38100" dir="2700000" algn="tl" rotWithShape="0">
                <a:prstClr val="black">
                  <a:alpha val="40000"/>
                </a:prstClr>
              </a:outerShdw>
            </a:effectLst>
          </p:spPr>
          <p:txBody>
            <a:bodyPr wrap="none" anchor="ctr">
              <a:noAutofit/>
            </a:bodyPr>
            <a:lstStyle/>
            <a:p>
              <a:pPr algn="ctr"/>
              <a:endParaRPr lang="zh-CN" altLang="en-US" sz="1200" kern="0" dirty="0">
                <a:solidFill>
                  <a:sysClr val="windowText" lastClr="000000"/>
                </a:solidFill>
              </a:endParaRPr>
            </a:p>
          </p:txBody>
        </p:sp>
        <p:sp>
          <p:nvSpPr>
            <p:cNvPr id="115" name="椭圆 114"/>
            <p:cNvSpPr/>
            <p:nvPr/>
          </p:nvSpPr>
          <p:spPr>
            <a:xfrm>
              <a:off x="722120" y="4695834"/>
              <a:ext cx="142876" cy="142876"/>
            </a:xfrm>
            <a:prstGeom prst="ellipse">
              <a:avLst/>
            </a:prstGeom>
            <a:solidFill>
              <a:schemeClr val="bg1">
                <a:lumMod val="65000"/>
              </a:schemeClr>
            </a:solidFill>
            <a:ln w="19050">
              <a:solidFill>
                <a:srgbClr val="F8F8F8"/>
              </a:solidFill>
              <a:round/>
            </a:ln>
            <a:effectLst>
              <a:outerShdw blurRad="50800" dist="38100" dir="2700000" algn="tl" rotWithShape="0">
                <a:prstClr val="black">
                  <a:alpha val="40000"/>
                </a:prstClr>
              </a:outerShdw>
            </a:effectLst>
          </p:spPr>
          <p:txBody>
            <a:bodyPr wrap="none" anchor="ctr">
              <a:noAutofit/>
            </a:bodyPr>
            <a:lstStyle/>
            <a:p>
              <a:pPr algn="ctr"/>
              <a:endParaRPr lang="zh-CN" altLang="en-US" sz="1200" kern="0" dirty="0">
                <a:solidFill>
                  <a:sysClr val="windowText" lastClr="000000"/>
                </a:solidFill>
              </a:endParaRPr>
            </a:p>
          </p:txBody>
        </p:sp>
      </p:grpSp>
      <p:sp>
        <p:nvSpPr>
          <p:cNvPr id="5" name="Text Box 4"/>
          <p:cNvSpPr txBox="1"/>
          <p:nvPr/>
        </p:nvSpPr>
        <p:spPr>
          <a:xfrm>
            <a:off x="43180" y="554355"/>
            <a:ext cx="7828915" cy="706755"/>
          </a:xfrm>
          <a:prstGeom prst="rect">
            <a:avLst/>
          </a:prstGeom>
          <a:noFill/>
        </p:spPr>
        <p:txBody>
          <a:bodyPr wrap="square" rtlCol="0" anchor="t">
            <a:spAutoFit/>
          </a:bodyPr>
          <a:lstStyle/>
          <a:p>
            <a:r>
              <a:rPr lang="en-US" sz="4000" b="1">
                <a:solidFill>
                  <a:srgbClr val="FFFF00"/>
                </a:solidFill>
              </a:rPr>
              <a:t>Supervised learning process</a:t>
            </a: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Heat Map</a:t>
            </a:r>
            <a:endParaRPr lang="en-US" sz="4400" dirty="0"/>
          </a:p>
        </p:txBody>
      </p:sp>
      <p:pic>
        <p:nvPicPr>
          <p:cNvPr id="5" name="Picture 4" descr="__results___21_1.png"/>
          <p:cNvPicPr>
            <a:picLocks noChangeAspect="1"/>
          </p:cNvPicPr>
          <p:nvPr/>
        </p:nvPicPr>
        <p:blipFill>
          <a:blip r:embed="rId2" cstate="print"/>
          <a:stretch>
            <a:fillRect/>
          </a:stretch>
        </p:blipFill>
        <p:spPr>
          <a:xfrm>
            <a:off x="1790700" y="1502531"/>
            <a:ext cx="5562600" cy="5209419"/>
          </a:xfrm>
          <a:prstGeom prst="rect">
            <a:avLst/>
          </a:prstGeom>
        </p:spPr>
      </p:pic>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emplate>
  <TotalTime>225</TotalTime>
  <Words>190</Words>
  <Application>Microsoft Office PowerPoint</Application>
  <PresentationFormat>On-screen Show (4:3)</PresentationFormat>
  <Paragraphs>46</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ENERGY  EFFICIENCY</vt:lpstr>
      <vt:lpstr>INTRODUCTION</vt:lpstr>
      <vt:lpstr> Efficient energy uses</vt:lpstr>
      <vt:lpstr>Problem Statement </vt:lpstr>
      <vt:lpstr>Data Set  </vt:lpstr>
      <vt:lpstr>Algorithm </vt:lpstr>
      <vt:lpstr>Slide 8</vt:lpstr>
      <vt:lpstr>Heat Map</vt:lpstr>
      <vt:lpstr>  Different Models </vt:lpstr>
      <vt:lpstr>Accuracy </vt:lpstr>
      <vt:lpstr>Conclusion    </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EFFICIENCY</dc:title>
  <dc:creator>INDIA</dc:creator>
  <cp:lastModifiedBy>sampath kumar</cp:lastModifiedBy>
  <cp:revision>44</cp:revision>
  <dcterms:created xsi:type="dcterms:W3CDTF">2019-06-21T16:46:00Z</dcterms:created>
  <dcterms:modified xsi:type="dcterms:W3CDTF">2019-06-22T08:55:03Z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