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65" r:id="rId2"/>
  </p:sldMasterIdLst>
  <p:notesMasterIdLst>
    <p:notesMasterId r:id="rId24"/>
  </p:notesMasterIdLst>
  <p:handoutMasterIdLst>
    <p:handoutMasterId r:id="rId25"/>
  </p:handoutMasterIdLst>
  <p:sldIdLst>
    <p:sldId id="300" r:id="rId3"/>
    <p:sldId id="324" r:id="rId4"/>
    <p:sldId id="322" r:id="rId5"/>
    <p:sldId id="308" r:id="rId6"/>
    <p:sldId id="323" r:id="rId7"/>
    <p:sldId id="339" r:id="rId8"/>
    <p:sldId id="257" r:id="rId9"/>
    <p:sldId id="325" r:id="rId10"/>
    <p:sldId id="327" r:id="rId11"/>
    <p:sldId id="328" r:id="rId12"/>
    <p:sldId id="305" r:id="rId13"/>
    <p:sldId id="329" r:id="rId14"/>
    <p:sldId id="330" r:id="rId15"/>
    <p:sldId id="331" r:id="rId16"/>
    <p:sldId id="332" r:id="rId17"/>
    <p:sldId id="333" r:id="rId18"/>
    <p:sldId id="334" r:id="rId19"/>
    <p:sldId id="335" r:id="rId20"/>
    <p:sldId id="336" r:id="rId21"/>
    <p:sldId id="337" r:id="rId22"/>
    <p:sldId id="338" r:id="rId2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D3B"/>
    <a:srgbClr val="F2AC30"/>
    <a:srgbClr val="FE3FE4"/>
    <a:srgbClr val="2FC5FA"/>
    <a:srgbClr val="33E9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24" d="100"/>
          <a:sy n="124" d="100"/>
        </p:scale>
        <p:origin x="274" y="82"/>
      </p:cViewPr>
      <p:guideLst>
        <p:guide orient="horz" pos="1620"/>
        <p:guide pos="2880"/>
      </p:guideLst>
    </p:cSldViewPr>
  </p:slideViewPr>
  <p:notesTextViewPr>
    <p:cViewPr>
      <p:scale>
        <a:sx n="1" d="1"/>
        <a:sy n="1" d="1"/>
      </p:scale>
      <p:origin x="0" y="0"/>
    </p:cViewPr>
  </p:notesTextViewPr>
  <p:notesViewPr>
    <p:cSldViewPr showGuides="1">
      <p:cViewPr varScale="1">
        <p:scale>
          <a:sx n="83" d="100"/>
          <a:sy n="83" d="100"/>
        </p:scale>
        <p:origin x="-319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936F1A-8CFC-44A9-887C-AD92AAA39607}" type="doc">
      <dgm:prSet loTypeId="urn:microsoft.com/office/officeart/2005/8/layout/process1" loCatId="process" qsTypeId="urn:microsoft.com/office/officeart/2005/8/quickstyle/3d2#1" qsCatId="3D" csTypeId="urn:microsoft.com/office/officeart/2005/8/colors/colorful1#1" csCatId="colorful" phldr="1"/>
      <dgm:spPr/>
    </dgm:pt>
    <dgm:pt modelId="{6629478C-63ED-4216-A933-393DF5B980D9}">
      <dgm:prSet phldrT="[Text]" custT="1"/>
      <dgm:spPr/>
      <dgm:t>
        <a:bodyPr/>
        <a:lstStyle/>
        <a:p>
          <a:r>
            <a:rPr lang="en-US" sz="1000">
              <a:solidFill>
                <a:schemeClr val="tx1"/>
              </a:solidFill>
            </a:rPr>
            <a:t>Data Analysis</a:t>
          </a:r>
          <a:endParaRPr lang="en-US" sz="1000" dirty="0">
            <a:solidFill>
              <a:schemeClr val="tx1"/>
            </a:solidFill>
          </a:endParaRPr>
        </a:p>
      </dgm:t>
    </dgm:pt>
    <dgm:pt modelId="{2F8696DC-3032-49F5-B198-24970C84A157}" type="parTrans" cxnId="{3F90786C-07D0-43F4-91E2-93053E77C96B}">
      <dgm:prSet/>
      <dgm:spPr/>
      <dgm:t>
        <a:bodyPr/>
        <a:lstStyle/>
        <a:p>
          <a:endParaRPr lang="en-US" sz="1000">
            <a:solidFill>
              <a:schemeClr val="tx1"/>
            </a:solidFill>
          </a:endParaRPr>
        </a:p>
      </dgm:t>
    </dgm:pt>
    <dgm:pt modelId="{E06B37EA-07C9-467D-8E88-2D3C5DC7E549}" type="sibTrans" cxnId="{3F90786C-07D0-43F4-91E2-93053E77C96B}">
      <dgm:prSet custT="1"/>
      <dgm:spPr/>
      <dgm:t>
        <a:bodyPr/>
        <a:lstStyle/>
        <a:p>
          <a:endParaRPr lang="en-US" sz="1000">
            <a:solidFill>
              <a:schemeClr val="tx1"/>
            </a:solidFill>
          </a:endParaRPr>
        </a:p>
      </dgm:t>
    </dgm:pt>
    <dgm:pt modelId="{437F1C5B-CB1C-4F8E-B8D6-96AB75CC07AD}">
      <dgm:prSet phldrT="[Text]" custT="1"/>
      <dgm:spPr/>
      <dgm:t>
        <a:bodyPr/>
        <a:lstStyle/>
        <a:p>
          <a:r>
            <a:rPr lang="en-US" sz="1000">
              <a:solidFill>
                <a:schemeClr val="tx1"/>
              </a:solidFill>
            </a:rPr>
            <a:t>Preprocessing</a:t>
          </a:r>
          <a:endParaRPr lang="en-US" sz="1000" dirty="0">
            <a:solidFill>
              <a:schemeClr val="tx1"/>
            </a:solidFill>
          </a:endParaRPr>
        </a:p>
      </dgm:t>
    </dgm:pt>
    <dgm:pt modelId="{1A96E863-3F87-4279-8DC8-E6AA169D0C30}" type="parTrans" cxnId="{5D15012C-884A-4A9F-9954-5E6599FE4B95}">
      <dgm:prSet/>
      <dgm:spPr/>
      <dgm:t>
        <a:bodyPr/>
        <a:lstStyle/>
        <a:p>
          <a:endParaRPr lang="en-US" sz="1000">
            <a:solidFill>
              <a:schemeClr val="tx1"/>
            </a:solidFill>
          </a:endParaRPr>
        </a:p>
      </dgm:t>
    </dgm:pt>
    <dgm:pt modelId="{36319F8E-A1A8-41B9-AD6F-7B5800C684A9}" type="sibTrans" cxnId="{5D15012C-884A-4A9F-9954-5E6599FE4B95}">
      <dgm:prSet custT="1"/>
      <dgm:spPr/>
      <dgm:t>
        <a:bodyPr/>
        <a:lstStyle/>
        <a:p>
          <a:endParaRPr lang="en-US" sz="1000">
            <a:solidFill>
              <a:schemeClr val="tx1"/>
            </a:solidFill>
          </a:endParaRPr>
        </a:p>
      </dgm:t>
    </dgm:pt>
    <dgm:pt modelId="{B2860B76-3180-499F-9646-DD442DFD6B67}">
      <dgm:prSet phldrT="[Text]" custT="1"/>
      <dgm:spPr/>
      <dgm:t>
        <a:bodyPr/>
        <a:lstStyle/>
        <a:p>
          <a:r>
            <a:rPr lang="en-US" sz="1000">
              <a:solidFill>
                <a:schemeClr val="tx1"/>
              </a:solidFill>
            </a:rPr>
            <a:t>Feature selection</a:t>
          </a:r>
          <a:endParaRPr lang="en-US" sz="1000" dirty="0">
            <a:solidFill>
              <a:schemeClr val="tx1"/>
            </a:solidFill>
          </a:endParaRPr>
        </a:p>
      </dgm:t>
    </dgm:pt>
    <dgm:pt modelId="{063EB2B3-008A-4846-9690-D1F2D62F8521}" type="parTrans" cxnId="{1565F5BA-2D6E-4734-82E2-92A8A1C52250}">
      <dgm:prSet/>
      <dgm:spPr/>
      <dgm:t>
        <a:bodyPr/>
        <a:lstStyle/>
        <a:p>
          <a:endParaRPr lang="en-US" sz="1000">
            <a:solidFill>
              <a:schemeClr val="tx1"/>
            </a:solidFill>
          </a:endParaRPr>
        </a:p>
      </dgm:t>
    </dgm:pt>
    <dgm:pt modelId="{5014DD61-6E15-4A7E-B3B5-EED6E83B4E04}" type="sibTrans" cxnId="{1565F5BA-2D6E-4734-82E2-92A8A1C52250}">
      <dgm:prSet custT="1"/>
      <dgm:spPr/>
      <dgm:t>
        <a:bodyPr/>
        <a:lstStyle/>
        <a:p>
          <a:endParaRPr lang="en-US" sz="1000">
            <a:solidFill>
              <a:schemeClr val="tx1"/>
            </a:solidFill>
          </a:endParaRPr>
        </a:p>
      </dgm:t>
    </dgm:pt>
    <dgm:pt modelId="{FE333B1C-D814-492A-BFD9-24FBA1C23027}">
      <dgm:prSet phldrT="[Text]" custT="1"/>
      <dgm:spPr>
        <a:solidFill>
          <a:schemeClr val="accent1"/>
        </a:solidFill>
      </dgm:spPr>
      <dgm:t>
        <a:bodyPr/>
        <a:lstStyle/>
        <a:p>
          <a:r>
            <a:rPr lang="en-US" sz="1000">
              <a:solidFill>
                <a:schemeClr val="tx1"/>
              </a:solidFill>
            </a:rPr>
            <a:t>Model Building</a:t>
          </a:r>
          <a:endParaRPr lang="en-US" sz="1000" dirty="0">
            <a:solidFill>
              <a:schemeClr val="tx1"/>
            </a:solidFill>
          </a:endParaRPr>
        </a:p>
      </dgm:t>
    </dgm:pt>
    <dgm:pt modelId="{00F8687C-B37C-4034-974C-F02E04EEB354}" type="parTrans" cxnId="{007F091F-226A-4166-8C4E-E67C4012701E}">
      <dgm:prSet/>
      <dgm:spPr/>
      <dgm:t>
        <a:bodyPr/>
        <a:lstStyle/>
        <a:p>
          <a:endParaRPr lang="en-US" sz="1000">
            <a:solidFill>
              <a:schemeClr val="tx1"/>
            </a:solidFill>
          </a:endParaRPr>
        </a:p>
      </dgm:t>
    </dgm:pt>
    <dgm:pt modelId="{5D5DD375-F745-45CB-841F-992490507FC4}" type="sibTrans" cxnId="{007F091F-226A-4166-8C4E-E67C4012701E}">
      <dgm:prSet custT="1"/>
      <dgm:spPr/>
      <dgm:t>
        <a:bodyPr/>
        <a:lstStyle/>
        <a:p>
          <a:endParaRPr lang="en-US" sz="1000">
            <a:solidFill>
              <a:schemeClr val="tx1"/>
            </a:solidFill>
          </a:endParaRPr>
        </a:p>
      </dgm:t>
    </dgm:pt>
    <dgm:pt modelId="{B11399F3-8014-4918-BDF8-797F9BFD0921}">
      <dgm:prSet phldrT="[Text]" custT="1"/>
      <dgm:spPr/>
      <dgm:t>
        <a:bodyPr/>
        <a:lstStyle/>
        <a:p>
          <a:r>
            <a:rPr lang="en-US" sz="1000">
              <a:solidFill>
                <a:schemeClr val="tx1"/>
              </a:solidFill>
            </a:rPr>
            <a:t>Prediction</a:t>
          </a:r>
          <a:endParaRPr lang="en-US" sz="1000" dirty="0">
            <a:solidFill>
              <a:schemeClr val="tx1"/>
            </a:solidFill>
          </a:endParaRPr>
        </a:p>
      </dgm:t>
    </dgm:pt>
    <dgm:pt modelId="{44074263-4494-432F-A6E2-0443CFC58B44}" type="parTrans" cxnId="{E44A9951-6A77-45BE-8986-5BAC15295871}">
      <dgm:prSet/>
      <dgm:spPr/>
      <dgm:t>
        <a:bodyPr/>
        <a:lstStyle/>
        <a:p>
          <a:endParaRPr lang="en-US" sz="1000">
            <a:solidFill>
              <a:schemeClr val="tx1"/>
            </a:solidFill>
          </a:endParaRPr>
        </a:p>
      </dgm:t>
    </dgm:pt>
    <dgm:pt modelId="{F3CCE8F6-1A80-42D2-A062-D1E35F25898C}" type="sibTrans" cxnId="{E44A9951-6A77-45BE-8986-5BAC15295871}">
      <dgm:prSet custT="1"/>
      <dgm:spPr/>
      <dgm:t>
        <a:bodyPr/>
        <a:lstStyle/>
        <a:p>
          <a:endParaRPr lang="en-US" sz="1000">
            <a:solidFill>
              <a:schemeClr val="tx1"/>
            </a:solidFill>
          </a:endParaRPr>
        </a:p>
      </dgm:t>
    </dgm:pt>
    <dgm:pt modelId="{D79AFDAD-4FC5-450A-BE5E-788622061F56}">
      <dgm:prSet phldrT="[Text]" custT="1"/>
      <dgm:spPr>
        <a:solidFill>
          <a:srgbClr val="FFFF00"/>
        </a:solidFill>
      </dgm:spPr>
      <dgm:t>
        <a:bodyPr/>
        <a:lstStyle/>
        <a:p>
          <a:r>
            <a:rPr lang="en-US" sz="1000" dirty="0">
              <a:solidFill>
                <a:schemeClr val="tx1"/>
              </a:solidFill>
            </a:rPr>
            <a:t>Evaluation</a:t>
          </a:r>
        </a:p>
      </dgm:t>
    </dgm:pt>
    <dgm:pt modelId="{5E0D0116-BED6-408B-82EB-2CA718556B82}" type="parTrans" cxnId="{4E2C217E-B6DF-4BB6-A743-569BB94FC3D6}">
      <dgm:prSet/>
      <dgm:spPr/>
      <dgm:t>
        <a:bodyPr/>
        <a:lstStyle/>
        <a:p>
          <a:endParaRPr lang="en-US" sz="1000">
            <a:solidFill>
              <a:schemeClr val="tx1"/>
            </a:solidFill>
          </a:endParaRPr>
        </a:p>
      </dgm:t>
    </dgm:pt>
    <dgm:pt modelId="{59A90DBE-7861-419C-8C2D-1163D2D7AE40}" type="sibTrans" cxnId="{4E2C217E-B6DF-4BB6-A743-569BB94FC3D6}">
      <dgm:prSet/>
      <dgm:spPr/>
      <dgm:t>
        <a:bodyPr/>
        <a:lstStyle/>
        <a:p>
          <a:endParaRPr lang="en-US" sz="1000">
            <a:solidFill>
              <a:schemeClr val="tx1"/>
            </a:solidFill>
          </a:endParaRPr>
        </a:p>
      </dgm:t>
    </dgm:pt>
    <dgm:pt modelId="{091D8BA8-158D-463C-8D73-E936D88BFF2B}" type="pres">
      <dgm:prSet presAssocID="{77936F1A-8CFC-44A9-887C-AD92AAA39607}" presName="Name0" presStyleCnt="0">
        <dgm:presLayoutVars>
          <dgm:dir/>
          <dgm:resizeHandles val="exact"/>
        </dgm:presLayoutVars>
      </dgm:prSet>
      <dgm:spPr/>
    </dgm:pt>
    <dgm:pt modelId="{3503C691-2CE0-40C1-91BA-FE29817CF530}" type="pres">
      <dgm:prSet presAssocID="{6629478C-63ED-4216-A933-393DF5B980D9}" presName="node" presStyleLbl="node1" presStyleIdx="0" presStyleCnt="6">
        <dgm:presLayoutVars>
          <dgm:bulletEnabled val="1"/>
        </dgm:presLayoutVars>
      </dgm:prSet>
      <dgm:spPr/>
    </dgm:pt>
    <dgm:pt modelId="{F29B8A5B-B29A-40E4-AEE1-7AC3BC036D5C}" type="pres">
      <dgm:prSet presAssocID="{E06B37EA-07C9-467D-8E88-2D3C5DC7E549}" presName="sibTrans" presStyleLbl="sibTrans2D1" presStyleIdx="0" presStyleCnt="5"/>
      <dgm:spPr/>
    </dgm:pt>
    <dgm:pt modelId="{1F90FFED-0F1E-43B3-ACEC-B864D13D2B41}" type="pres">
      <dgm:prSet presAssocID="{E06B37EA-07C9-467D-8E88-2D3C5DC7E549}" presName="connectorText" presStyleLbl="sibTrans2D1" presStyleIdx="0" presStyleCnt="5"/>
      <dgm:spPr/>
    </dgm:pt>
    <dgm:pt modelId="{3E38F76A-252A-445E-940B-523875B2DA4B}" type="pres">
      <dgm:prSet presAssocID="{437F1C5B-CB1C-4F8E-B8D6-96AB75CC07AD}" presName="node" presStyleLbl="node1" presStyleIdx="1" presStyleCnt="6">
        <dgm:presLayoutVars>
          <dgm:bulletEnabled val="1"/>
        </dgm:presLayoutVars>
      </dgm:prSet>
      <dgm:spPr/>
    </dgm:pt>
    <dgm:pt modelId="{3EBA069E-CDB7-4DAF-A15A-5874024CF6FD}" type="pres">
      <dgm:prSet presAssocID="{36319F8E-A1A8-41B9-AD6F-7B5800C684A9}" presName="sibTrans" presStyleLbl="sibTrans2D1" presStyleIdx="1" presStyleCnt="5"/>
      <dgm:spPr/>
    </dgm:pt>
    <dgm:pt modelId="{CAC6CCBA-D85A-438D-88A7-6F35DE5741BC}" type="pres">
      <dgm:prSet presAssocID="{36319F8E-A1A8-41B9-AD6F-7B5800C684A9}" presName="connectorText" presStyleLbl="sibTrans2D1" presStyleIdx="1" presStyleCnt="5"/>
      <dgm:spPr/>
    </dgm:pt>
    <dgm:pt modelId="{0D71F4E3-F356-47AF-AD03-305896E2F5AD}" type="pres">
      <dgm:prSet presAssocID="{B2860B76-3180-499F-9646-DD442DFD6B67}" presName="node" presStyleLbl="node1" presStyleIdx="2" presStyleCnt="6">
        <dgm:presLayoutVars>
          <dgm:bulletEnabled val="1"/>
        </dgm:presLayoutVars>
      </dgm:prSet>
      <dgm:spPr/>
    </dgm:pt>
    <dgm:pt modelId="{89D3D1A2-BD5C-407A-A4E0-7789A97FD356}" type="pres">
      <dgm:prSet presAssocID="{5014DD61-6E15-4A7E-B3B5-EED6E83B4E04}" presName="sibTrans" presStyleLbl="sibTrans2D1" presStyleIdx="2" presStyleCnt="5"/>
      <dgm:spPr/>
    </dgm:pt>
    <dgm:pt modelId="{CE402B80-ED43-4F7E-91B5-BA48B754EF87}" type="pres">
      <dgm:prSet presAssocID="{5014DD61-6E15-4A7E-B3B5-EED6E83B4E04}" presName="connectorText" presStyleLbl="sibTrans2D1" presStyleIdx="2" presStyleCnt="5"/>
      <dgm:spPr/>
    </dgm:pt>
    <dgm:pt modelId="{82524FC8-E6F1-4E06-8D6F-14618E1F33DA}" type="pres">
      <dgm:prSet presAssocID="{FE333B1C-D814-492A-BFD9-24FBA1C23027}" presName="node" presStyleLbl="node1" presStyleIdx="3" presStyleCnt="6">
        <dgm:presLayoutVars>
          <dgm:bulletEnabled val="1"/>
        </dgm:presLayoutVars>
      </dgm:prSet>
      <dgm:spPr/>
    </dgm:pt>
    <dgm:pt modelId="{D29A236B-960E-4063-88EE-769AFDCC25BF}" type="pres">
      <dgm:prSet presAssocID="{5D5DD375-F745-45CB-841F-992490507FC4}" presName="sibTrans" presStyleLbl="sibTrans2D1" presStyleIdx="3" presStyleCnt="5"/>
      <dgm:spPr/>
    </dgm:pt>
    <dgm:pt modelId="{E53044B7-117F-42BD-ABD7-3CFEDF604AFE}" type="pres">
      <dgm:prSet presAssocID="{5D5DD375-F745-45CB-841F-992490507FC4}" presName="connectorText" presStyleLbl="sibTrans2D1" presStyleIdx="3" presStyleCnt="5"/>
      <dgm:spPr/>
    </dgm:pt>
    <dgm:pt modelId="{350EA060-C68A-4637-9C5C-BF6C2D6B7715}" type="pres">
      <dgm:prSet presAssocID="{B11399F3-8014-4918-BDF8-797F9BFD0921}" presName="node" presStyleLbl="node1" presStyleIdx="4" presStyleCnt="6">
        <dgm:presLayoutVars>
          <dgm:bulletEnabled val="1"/>
        </dgm:presLayoutVars>
      </dgm:prSet>
      <dgm:spPr/>
    </dgm:pt>
    <dgm:pt modelId="{47571886-2253-4B2E-BE31-F6207A4E7960}" type="pres">
      <dgm:prSet presAssocID="{F3CCE8F6-1A80-42D2-A062-D1E35F25898C}" presName="sibTrans" presStyleLbl="sibTrans2D1" presStyleIdx="4" presStyleCnt="5"/>
      <dgm:spPr/>
    </dgm:pt>
    <dgm:pt modelId="{910E909E-4401-42B1-A027-F04531760901}" type="pres">
      <dgm:prSet presAssocID="{F3CCE8F6-1A80-42D2-A062-D1E35F25898C}" presName="connectorText" presStyleLbl="sibTrans2D1" presStyleIdx="4" presStyleCnt="5"/>
      <dgm:spPr/>
    </dgm:pt>
    <dgm:pt modelId="{03968276-ECB4-432D-B91B-CB10F790E611}" type="pres">
      <dgm:prSet presAssocID="{D79AFDAD-4FC5-450A-BE5E-788622061F56}" presName="node" presStyleLbl="node1" presStyleIdx="5" presStyleCnt="6">
        <dgm:presLayoutVars>
          <dgm:bulletEnabled val="1"/>
        </dgm:presLayoutVars>
      </dgm:prSet>
      <dgm:spPr/>
    </dgm:pt>
  </dgm:ptLst>
  <dgm:cxnLst>
    <dgm:cxn modelId="{0CAEBC13-2258-4937-8F26-B1E45AE0B6A8}" type="presOf" srcId="{F3CCE8F6-1A80-42D2-A062-D1E35F25898C}" destId="{47571886-2253-4B2E-BE31-F6207A4E7960}" srcOrd="0" destOrd="0" presId="urn:microsoft.com/office/officeart/2005/8/layout/process1"/>
    <dgm:cxn modelId="{7EA6E81A-9620-43B9-BE01-B4D22AA852BD}" type="presOf" srcId="{5D5DD375-F745-45CB-841F-992490507FC4}" destId="{D29A236B-960E-4063-88EE-769AFDCC25BF}" srcOrd="0" destOrd="0" presId="urn:microsoft.com/office/officeart/2005/8/layout/process1"/>
    <dgm:cxn modelId="{007F091F-226A-4166-8C4E-E67C4012701E}" srcId="{77936F1A-8CFC-44A9-887C-AD92AAA39607}" destId="{FE333B1C-D814-492A-BFD9-24FBA1C23027}" srcOrd="3" destOrd="0" parTransId="{00F8687C-B37C-4034-974C-F02E04EEB354}" sibTransId="{5D5DD375-F745-45CB-841F-992490507FC4}"/>
    <dgm:cxn modelId="{8F7A0620-5BDB-4D67-9448-4823A3D1E422}" type="presOf" srcId="{B11399F3-8014-4918-BDF8-797F9BFD0921}" destId="{350EA060-C68A-4637-9C5C-BF6C2D6B7715}" srcOrd="0" destOrd="0" presId="urn:microsoft.com/office/officeart/2005/8/layout/process1"/>
    <dgm:cxn modelId="{B39DBE22-58C4-4F8B-A5E3-D30B86C1D43B}" type="presOf" srcId="{437F1C5B-CB1C-4F8E-B8D6-96AB75CC07AD}" destId="{3E38F76A-252A-445E-940B-523875B2DA4B}" srcOrd="0" destOrd="0" presId="urn:microsoft.com/office/officeart/2005/8/layout/process1"/>
    <dgm:cxn modelId="{5D15012C-884A-4A9F-9954-5E6599FE4B95}" srcId="{77936F1A-8CFC-44A9-887C-AD92AAA39607}" destId="{437F1C5B-CB1C-4F8E-B8D6-96AB75CC07AD}" srcOrd="1" destOrd="0" parTransId="{1A96E863-3F87-4279-8DC8-E6AA169D0C30}" sibTransId="{36319F8E-A1A8-41B9-AD6F-7B5800C684A9}"/>
    <dgm:cxn modelId="{C248AB2C-4760-4751-B678-327D435FB5F2}" type="presOf" srcId="{77936F1A-8CFC-44A9-887C-AD92AAA39607}" destId="{091D8BA8-158D-463C-8D73-E936D88BFF2B}" srcOrd="0" destOrd="0" presId="urn:microsoft.com/office/officeart/2005/8/layout/process1"/>
    <dgm:cxn modelId="{BAE02F2D-B421-45B4-B9D8-447FF6FEE6F9}" type="presOf" srcId="{FE333B1C-D814-492A-BFD9-24FBA1C23027}" destId="{82524FC8-E6F1-4E06-8D6F-14618E1F33DA}" srcOrd="0" destOrd="0" presId="urn:microsoft.com/office/officeart/2005/8/layout/process1"/>
    <dgm:cxn modelId="{20007C38-33BE-46ED-A7B1-3A9AE1F5FAFE}" type="presOf" srcId="{6629478C-63ED-4216-A933-393DF5B980D9}" destId="{3503C691-2CE0-40C1-91BA-FE29817CF530}" srcOrd="0" destOrd="0" presId="urn:microsoft.com/office/officeart/2005/8/layout/process1"/>
    <dgm:cxn modelId="{88D0B438-BC7B-4489-AB77-5364D7154169}" type="presOf" srcId="{5014DD61-6E15-4A7E-B3B5-EED6E83B4E04}" destId="{CE402B80-ED43-4F7E-91B5-BA48B754EF87}" srcOrd="1" destOrd="0" presId="urn:microsoft.com/office/officeart/2005/8/layout/process1"/>
    <dgm:cxn modelId="{84097F60-04CF-40BB-8AC9-8A305A24E00B}" type="presOf" srcId="{E06B37EA-07C9-467D-8E88-2D3C5DC7E549}" destId="{1F90FFED-0F1E-43B3-ACEC-B864D13D2B41}" srcOrd="1" destOrd="0" presId="urn:microsoft.com/office/officeart/2005/8/layout/process1"/>
    <dgm:cxn modelId="{6401DE4A-AD35-4750-A659-A47F7AA8DE9E}" type="presOf" srcId="{D79AFDAD-4FC5-450A-BE5E-788622061F56}" destId="{03968276-ECB4-432D-B91B-CB10F790E611}" srcOrd="0" destOrd="0" presId="urn:microsoft.com/office/officeart/2005/8/layout/process1"/>
    <dgm:cxn modelId="{3F90786C-07D0-43F4-91E2-93053E77C96B}" srcId="{77936F1A-8CFC-44A9-887C-AD92AAA39607}" destId="{6629478C-63ED-4216-A933-393DF5B980D9}" srcOrd="0" destOrd="0" parTransId="{2F8696DC-3032-49F5-B198-24970C84A157}" sibTransId="{E06B37EA-07C9-467D-8E88-2D3C5DC7E549}"/>
    <dgm:cxn modelId="{E44A9951-6A77-45BE-8986-5BAC15295871}" srcId="{77936F1A-8CFC-44A9-887C-AD92AAA39607}" destId="{B11399F3-8014-4918-BDF8-797F9BFD0921}" srcOrd="4" destOrd="0" parTransId="{44074263-4494-432F-A6E2-0443CFC58B44}" sibTransId="{F3CCE8F6-1A80-42D2-A062-D1E35F25898C}"/>
    <dgm:cxn modelId="{65B7907B-C025-440F-9B5E-D737527DDEE2}" type="presOf" srcId="{B2860B76-3180-499F-9646-DD442DFD6B67}" destId="{0D71F4E3-F356-47AF-AD03-305896E2F5AD}" srcOrd="0" destOrd="0" presId="urn:microsoft.com/office/officeart/2005/8/layout/process1"/>
    <dgm:cxn modelId="{4E2C217E-B6DF-4BB6-A743-569BB94FC3D6}" srcId="{77936F1A-8CFC-44A9-887C-AD92AAA39607}" destId="{D79AFDAD-4FC5-450A-BE5E-788622061F56}" srcOrd="5" destOrd="0" parTransId="{5E0D0116-BED6-408B-82EB-2CA718556B82}" sibTransId="{59A90DBE-7861-419C-8C2D-1163D2D7AE40}"/>
    <dgm:cxn modelId="{F875099B-4F22-4F7D-8C67-68C3AB699534}" type="presOf" srcId="{E06B37EA-07C9-467D-8E88-2D3C5DC7E549}" destId="{F29B8A5B-B29A-40E4-AEE1-7AC3BC036D5C}" srcOrd="0" destOrd="0" presId="urn:microsoft.com/office/officeart/2005/8/layout/process1"/>
    <dgm:cxn modelId="{927862A2-84D5-4525-8DF7-9F7B7BF64367}" type="presOf" srcId="{5D5DD375-F745-45CB-841F-992490507FC4}" destId="{E53044B7-117F-42BD-ABD7-3CFEDF604AFE}" srcOrd="1" destOrd="0" presId="urn:microsoft.com/office/officeart/2005/8/layout/process1"/>
    <dgm:cxn modelId="{B5AA32B4-4D6A-45F7-9528-1195F0776BEB}" type="presOf" srcId="{36319F8E-A1A8-41B9-AD6F-7B5800C684A9}" destId="{3EBA069E-CDB7-4DAF-A15A-5874024CF6FD}" srcOrd="0" destOrd="0" presId="urn:microsoft.com/office/officeart/2005/8/layout/process1"/>
    <dgm:cxn modelId="{ECFAC2B4-EFFD-4E77-BCC7-7119D4C1F7E3}" type="presOf" srcId="{5014DD61-6E15-4A7E-B3B5-EED6E83B4E04}" destId="{89D3D1A2-BD5C-407A-A4E0-7789A97FD356}" srcOrd="0" destOrd="0" presId="urn:microsoft.com/office/officeart/2005/8/layout/process1"/>
    <dgm:cxn modelId="{1565F5BA-2D6E-4734-82E2-92A8A1C52250}" srcId="{77936F1A-8CFC-44A9-887C-AD92AAA39607}" destId="{B2860B76-3180-499F-9646-DD442DFD6B67}" srcOrd="2" destOrd="0" parTransId="{063EB2B3-008A-4846-9690-D1F2D62F8521}" sibTransId="{5014DD61-6E15-4A7E-B3B5-EED6E83B4E04}"/>
    <dgm:cxn modelId="{CF5E00C3-42DF-4739-AE03-72CA53E8615C}" type="presOf" srcId="{F3CCE8F6-1A80-42D2-A062-D1E35F25898C}" destId="{910E909E-4401-42B1-A027-F04531760901}" srcOrd="1" destOrd="0" presId="urn:microsoft.com/office/officeart/2005/8/layout/process1"/>
    <dgm:cxn modelId="{80DDB7DB-3D9A-4583-8D2C-8F52128CF3D5}" type="presOf" srcId="{36319F8E-A1A8-41B9-AD6F-7B5800C684A9}" destId="{CAC6CCBA-D85A-438D-88A7-6F35DE5741BC}" srcOrd="1" destOrd="0" presId="urn:microsoft.com/office/officeart/2005/8/layout/process1"/>
    <dgm:cxn modelId="{B1E9F35E-C530-4AEA-9643-1225FC2AA45B}" type="presParOf" srcId="{091D8BA8-158D-463C-8D73-E936D88BFF2B}" destId="{3503C691-2CE0-40C1-91BA-FE29817CF530}" srcOrd="0" destOrd="0" presId="urn:microsoft.com/office/officeart/2005/8/layout/process1"/>
    <dgm:cxn modelId="{741E021F-8297-4920-871C-E86DA8985918}" type="presParOf" srcId="{091D8BA8-158D-463C-8D73-E936D88BFF2B}" destId="{F29B8A5B-B29A-40E4-AEE1-7AC3BC036D5C}" srcOrd="1" destOrd="0" presId="urn:microsoft.com/office/officeart/2005/8/layout/process1"/>
    <dgm:cxn modelId="{56CBE8B6-C4DA-4565-A70F-DB20A52DFBCD}" type="presParOf" srcId="{F29B8A5B-B29A-40E4-AEE1-7AC3BC036D5C}" destId="{1F90FFED-0F1E-43B3-ACEC-B864D13D2B41}" srcOrd="0" destOrd="0" presId="urn:microsoft.com/office/officeart/2005/8/layout/process1"/>
    <dgm:cxn modelId="{CFDB17C4-11FF-406D-90F5-E5D1EA7570C4}" type="presParOf" srcId="{091D8BA8-158D-463C-8D73-E936D88BFF2B}" destId="{3E38F76A-252A-445E-940B-523875B2DA4B}" srcOrd="2" destOrd="0" presId="urn:microsoft.com/office/officeart/2005/8/layout/process1"/>
    <dgm:cxn modelId="{E3E62029-710E-4334-A10E-E25BCCC677E1}" type="presParOf" srcId="{091D8BA8-158D-463C-8D73-E936D88BFF2B}" destId="{3EBA069E-CDB7-4DAF-A15A-5874024CF6FD}" srcOrd="3" destOrd="0" presId="urn:microsoft.com/office/officeart/2005/8/layout/process1"/>
    <dgm:cxn modelId="{A408568D-3A0B-4E82-A9F8-C7179148B1E8}" type="presParOf" srcId="{3EBA069E-CDB7-4DAF-A15A-5874024CF6FD}" destId="{CAC6CCBA-D85A-438D-88A7-6F35DE5741BC}" srcOrd="0" destOrd="0" presId="urn:microsoft.com/office/officeart/2005/8/layout/process1"/>
    <dgm:cxn modelId="{24A9D888-89FE-4DF7-8740-1624AB799199}" type="presParOf" srcId="{091D8BA8-158D-463C-8D73-E936D88BFF2B}" destId="{0D71F4E3-F356-47AF-AD03-305896E2F5AD}" srcOrd="4" destOrd="0" presId="urn:microsoft.com/office/officeart/2005/8/layout/process1"/>
    <dgm:cxn modelId="{CA86AB0D-3AC6-4377-8260-4A593DA0204E}" type="presParOf" srcId="{091D8BA8-158D-463C-8D73-E936D88BFF2B}" destId="{89D3D1A2-BD5C-407A-A4E0-7789A97FD356}" srcOrd="5" destOrd="0" presId="urn:microsoft.com/office/officeart/2005/8/layout/process1"/>
    <dgm:cxn modelId="{772FC99D-9C24-485C-BDFA-5B8E334BB9B5}" type="presParOf" srcId="{89D3D1A2-BD5C-407A-A4E0-7789A97FD356}" destId="{CE402B80-ED43-4F7E-91B5-BA48B754EF87}" srcOrd="0" destOrd="0" presId="urn:microsoft.com/office/officeart/2005/8/layout/process1"/>
    <dgm:cxn modelId="{C00084B8-DCBD-4534-B78D-57BEBEB4ED6D}" type="presParOf" srcId="{091D8BA8-158D-463C-8D73-E936D88BFF2B}" destId="{82524FC8-E6F1-4E06-8D6F-14618E1F33DA}" srcOrd="6" destOrd="0" presId="urn:microsoft.com/office/officeart/2005/8/layout/process1"/>
    <dgm:cxn modelId="{B4ADEC6C-68F8-4021-AABA-3BACF37B8D6A}" type="presParOf" srcId="{091D8BA8-158D-463C-8D73-E936D88BFF2B}" destId="{D29A236B-960E-4063-88EE-769AFDCC25BF}" srcOrd="7" destOrd="0" presId="urn:microsoft.com/office/officeart/2005/8/layout/process1"/>
    <dgm:cxn modelId="{9E4EC913-4D29-4737-A363-80C5DA76BDE1}" type="presParOf" srcId="{D29A236B-960E-4063-88EE-769AFDCC25BF}" destId="{E53044B7-117F-42BD-ABD7-3CFEDF604AFE}" srcOrd="0" destOrd="0" presId="urn:microsoft.com/office/officeart/2005/8/layout/process1"/>
    <dgm:cxn modelId="{2D384C0C-3370-4096-A848-0A83A9E9DE53}" type="presParOf" srcId="{091D8BA8-158D-463C-8D73-E936D88BFF2B}" destId="{350EA060-C68A-4637-9C5C-BF6C2D6B7715}" srcOrd="8" destOrd="0" presId="urn:microsoft.com/office/officeart/2005/8/layout/process1"/>
    <dgm:cxn modelId="{5186B34E-7F72-4B04-AB8A-54B09F4B0712}" type="presParOf" srcId="{091D8BA8-158D-463C-8D73-E936D88BFF2B}" destId="{47571886-2253-4B2E-BE31-F6207A4E7960}" srcOrd="9" destOrd="0" presId="urn:microsoft.com/office/officeart/2005/8/layout/process1"/>
    <dgm:cxn modelId="{8CD4B149-1BC1-4465-90A0-02879F2E652A}" type="presParOf" srcId="{47571886-2253-4B2E-BE31-F6207A4E7960}" destId="{910E909E-4401-42B1-A027-F04531760901}" srcOrd="0" destOrd="0" presId="urn:microsoft.com/office/officeart/2005/8/layout/process1"/>
    <dgm:cxn modelId="{4A0CDE5F-5DF3-4D5D-9CAE-4CF83797DCFF}" type="presParOf" srcId="{091D8BA8-158D-463C-8D73-E936D88BFF2B}" destId="{03968276-ECB4-432D-B91B-CB10F790E611}"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03C691-2CE0-40C1-91BA-FE29817CF530}">
      <dsp:nvSpPr>
        <dsp:cNvPr id="0" name=""/>
        <dsp:cNvSpPr/>
      </dsp:nvSpPr>
      <dsp:spPr>
        <a:xfrm>
          <a:off x="0" y="786687"/>
          <a:ext cx="1098121" cy="658873"/>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tx1"/>
              </a:solidFill>
            </a:rPr>
            <a:t>Data Analysis</a:t>
          </a:r>
          <a:endParaRPr lang="en-US" sz="1000" kern="1200" dirty="0">
            <a:solidFill>
              <a:schemeClr val="tx1"/>
            </a:solidFill>
          </a:endParaRPr>
        </a:p>
      </dsp:txBody>
      <dsp:txXfrm>
        <a:off x="0" y="786687"/>
        <a:ext cx="1098121" cy="658873"/>
      </dsp:txXfrm>
    </dsp:sp>
    <dsp:sp modelId="{F29B8A5B-B29A-40E4-AEE1-7AC3BC036D5C}">
      <dsp:nvSpPr>
        <dsp:cNvPr id="0" name=""/>
        <dsp:cNvSpPr/>
      </dsp:nvSpPr>
      <dsp:spPr>
        <a:xfrm>
          <a:off x="1207934" y="979956"/>
          <a:ext cx="232801" cy="272334"/>
        </a:xfrm>
        <a:prstGeom prst="rightArrow">
          <a:avLst>
            <a:gd name="adj1" fmla="val 60000"/>
            <a:gd name="adj2" fmla="val 5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tx1"/>
            </a:solidFill>
          </a:endParaRPr>
        </a:p>
      </dsp:txBody>
      <dsp:txXfrm>
        <a:off x="1207934" y="979956"/>
        <a:ext cx="232801" cy="272334"/>
      </dsp:txXfrm>
    </dsp:sp>
    <dsp:sp modelId="{3E38F76A-252A-445E-940B-523875B2DA4B}">
      <dsp:nvSpPr>
        <dsp:cNvPr id="0" name=""/>
        <dsp:cNvSpPr/>
      </dsp:nvSpPr>
      <dsp:spPr>
        <a:xfrm>
          <a:off x="1537370" y="786687"/>
          <a:ext cx="1098121" cy="658873"/>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tx1"/>
              </a:solidFill>
            </a:rPr>
            <a:t>Preprocessing</a:t>
          </a:r>
          <a:endParaRPr lang="en-US" sz="1000" kern="1200" dirty="0">
            <a:solidFill>
              <a:schemeClr val="tx1"/>
            </a:solidFill>
          </a:endParaRPr>
        </a:p>
      </dsp:txBody>
      <dsp:txXfrm>
        <a:off x="1537370" y="786687"/>
        <a:ext cx="1098121" cy="658873"/>
      </dsp:txXfrm>
    </dsp:sp>
    <dsp:sp modelId="{3EBA069E-CDB7-4DAF-A15A-5874024CF6FD}">
      <dsp:nvSpPr>
        <dsp:cNvPr id="0" name=""/>
        <dsp:cNvSpPr/>
      </dsp:nvSpPr>
      <dsp:spPr>
        <a:xfrm>
          <a:off x="2745305" y="979956"/>
          <a:ext cx="232801" cy="272334"/>
        </a:xfrm>
        <a:prstGeom prst="rightArrow">
          <a:avLst>
            <a:gd name="adj1" fmla="val 60000"/>
            <a:gd name="adj2" fmla="val 5000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tx1"/>
            </a:solidFill>
          </a:endParaRPr>
        </a:p>
      </dsp:txBody>
      <dsp:txXfrm>
        <a:off x="2745305" y="979956"/>
        <a:ext cx="232801" cy="272334"/>
      </dsp:txXfrm>
    </dsp:sp>
    <dsp:sp modelId="{0D71F4E3-F356-47AF-AD03-305896E2F5AD}">
      <dsp:nvSpPr>
        <dsp:cNvPr id="0" name=""/>
        <dsp:cNvSpPr/>
      </dsp:nvSpPr>
      <dsp:spPr>
        <a:xfrm>
          <a:off x="3074741" y="786687"/>
          <a:ext cx="1098121" cy="658873"/>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tx1"/>
              </a:solidFill>
            </a:rPr>
            <a:t>Feature selection</a:t>
          </a:r>
          <a:endParaRPr lang="en-US" sz="1000" kern="1200" dirty="0">
            <a:solidFill>
              <a:schemeClr val="tx1"/>
            </a:solidFill>
          </a:endParaRPr>
        </a:p>
      </dsp:txBody>
      <dsp:txXfrm>
        <a:off x="3074741" y="786687"/>
        <a:ext cx="1098121" cy="658873"/>
      </dsp:txXfrm>
    </dsp:sp>
    <dsp:sp modelId="{89D3D1A2-BD5C-407A-A4E0-7789A97FD356}">
      <dsp:nvSpPr>
        <dsp:cNvPr id="0" name=""/>
        <dsp:cNvSpPr/>
      </dsp:nvSpPr>
      <dsp:spPr>
        <a:xfrm>
          <a:off x="4282675" y="979956"/>
          <a:ext cx="232801" cy="272334"/>
        </a:xfrm>
        <a:prstGeom prst="rightArrow">
          <a:avLst>
            <a:gd name="adj1" fmla="val 60000"/>
            <a:gd name="adj2" fmla="val 5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tx1"/>
            </a:solidFill>
          </a:endParaRPr>
        </a:p>
      </dsp:txBody>
      <dsp:txXfrm>
        <a:off x="4282675" y="979956"/>
        <a:ext cx="232801" cy="272334"/>
      </dsp:txXfrm>
    </dsp:sp>
    <dsp:sp modelId="{82524FC8-E6F1-4E06-8D6F-14618E1F33DA}">
      <dsp:nvSpPr>
        <dsp:cNvPr id="0" name=""/>
        <dsp:cNvSpPr/>
      </dsp:nvSpPr>
      <dsp:spPr>
        <a:xfrm>
          <a:off x="4612112" y="786687"/>
          <a:ext cx="1098121" cy="658873"/>
        </a:xfrm>
        <a:prstGeom prst="roundRect">
          <a:avLst>
            <a:gd name="adj" fmla="val 10000"/>
          </a:avLst>
        </a:prstGeom>
        <a:solidFill>
          <a:schemeClr val="accent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tx1"/>
              </a:solidFill>
            </a:rPr>
            <a:t>Model Building</a:t>
          </a:r>
          <a:endParaRPr lang="en-US" sz="1000" kern="1200" dirty="0">
            <a:solidFill>
              <a:schemeClr val="tx1"/>
            </a:solidFill>
          </a:endParaRPr>
        </a:p>
      </dsp:txBody>
      <dsp:txXfrm>
        <a:off x="4612112" y="786687"/>
        <a:ext cx="1098121" cy="658873"/>
      </dsp:txXfrm>
    </dsp:sp>
    <dsp:sp modelId="{D29A236B-960E-4063-88EE-769AFDCC25BF}">
      <dsp:nvSpPr>
        <dsp:cNvPr id="0" name=""/>
        <dsp:cNvSpPr/>
      </dsp:nvSpPr>
      <dsp:spPr>
        <a:xfrm>
          <a:off x="5820046" y="979956"/>
          <a:ext cx="232801" cy="272334"/>
        </a:xfrm>
        <a:prstGeom prst="rightArrow">
          <a:avLst>
            <a:gd name="adj1" fmla="val 60000"/>
            <a:gd name="adj2" fmla="val 5000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tx1"/>
            </a:solidFill>
          </a:endParaRPr>
        </a:p>
      </dsp:txBody>
      <dsp:txXfrm>
        <a:off x="5820046" y="979956"/>
        <a:ext cx="232801" cy="272334"/>
      </dsp:txXfrm>
    </dsp:sp>
    <dsp:sp modelId="{350EA060-C68A-4637-9C5C-BF6C2D6B7715}">
      <dsp:nvSpPr>
        <dsp:cNvPr id="0" name=""/>
        <dsp:cNvSpPr/>
      </dsp:nvSpPr>
      <dsp:spPr>
        <a:xfrm>
          <a:off x="6149483" y="786687"/>
          <a:ext cx="1098121" cy="658873"/>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tx1"/>
              </a:solidFill>
            </a:rPr>
            <a:t>Prediction</a:t>
          </a:r>
          <a:endParaRPr lang="en-US" sz="1000" kern="1200" dirty="0">
            <a:solidFill>
              <a:schemeClr val="tx1"/>
            </a:solidFill>
          </a:endParaRPr>
        </a:p>
      </dsp:txBody>
      <dsp:txXfrm>
        <a:off x="6149483" y="786687"/>
        <a:ext cx="1098121" cy="658873"/>
      </dsp:txXfrm>
    </dsp:sp>
    <dsp:sp modelId="{47571886-2253-4B2E-BE31-F6207A4E7960}">
      <dsp:nvSpPr>
        <dsp:cNvPr id="0" name=""/>
        <dsp:cNvSpPr/>
      </dsp:nvSpPr>
      <dsp:spPr>
        <a:xfrm>
          <a:off x="7357417" y="979956"/>
          <a:ext cx="232801" cy="272334"/>
        </a:xfrm>
        <a:prstGeom prst="rightArrow">
          <a:avLst>
            <a:gd name="adj1" fmla="val 60000"/>
            <a:gd name="adj2" fmla="val 50000"/>
          </a:avLst>
        </a:prstGeom>
        <a:solidFill>
          <a:schemeClr val="accent6">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tx1"/>
            </a:solidFill>
          </a:endParaRPr>
        </a:p>
      </dsp:txBody>
      <dsp:txXfrm>
        <a:off x="7357417" y="979956"/>
        <a:ext cx="232801" cy="272334"/>
      </dsp:txXfrm>
    </dsp:sp>
    <dsp:sp modelId="{03968276-ECB4-432D-B91B-CB10F790E611}">
      <dsp:nvSpPr>
        <dsp:cNvPr id="0" name=""/>
        <dsp:cNvSpPr/>
      </dsp:nvSpPr>
      <dsp:spPr>
        <a:xfrm>
          <a:off x="7686853" y="786687"/>
          <a:ext cx="1098121" cy="658873"/>
        </a:xfrm>
        <a:prstGeom prst="roundRect">
          <a:avLst>
            <a:gd name="adj" fmla="val 10000"/>
          </a:avLst>
        </a:prstGeom>
        <a:solidFill>
          <a:srgbClr val="FF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Evaluation</a:t>
          </a:r>
        </a:p>
      </dsp:txBody>
      <dsp:txXfrm>
        <a:off x="7686853" y="786687"/>
        <a:ext cx="1098121" cy="65887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E6A9F2-3C09-406A-BE9B-6FF53D5EE53D}" type="datetimeFigureOut">
              <a:rPr lang="ko-KR" altLang="en-US" smtClean="0"/>
              <a:pPr/>
              <a:t>2021-05-12</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7A34FA-9674-4E4A-9898-DC5815357AEF}" type="slidenum">
              <a:rPr lang="ko-KR" altLang="en-US" smtClean="0"/>
              <a:pPr/>
              <a:t>‹#›</a:t>
            </a:fld>
            <a:endParaRPr lang="ko-KR" altLang="en-US"/>
          </a:p>
        </p:txBody>
      </p:sp>
    </p:spTree>
    <p:extLst>
      <p:ext uri="{BB962C8B-B14F-4D97-AF65-F5344CB8AC3E}">
        <p14:creationId xmlns:p14="http://schemas.microsoft.com/office/powerpoint/2010/main" val="974250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7B55AB-6DCB-4684-BEB9-B4896045B37D}" type="datetimeFigureOut">
              <a:rPr lang="ko-KR" altLang="en-US" smtClean="0"/>
              <a:pPr/>
              <a:t>2021-05-12</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BA2CFF-3AE3-4BFA-9DFB-02C4C132EE13}" type="slidenum">
              <a:rPr lang="ko-KR" altLang="en-US" smtClean="0"/>
              <a:pPr/>
              <a:t>‹#›</a:t>
            </a:fld>
            <a:endParaRPr lang="ko-KR" altLang="en-US"/>
          </a:p>
        </p:txBody>
      </p:sp>
    </p:spTree>
    <p:extLst>
      <p:ext uri="{BB962C8B-B14F-4D97-AF65-F5344CB8AC3E}">
        <p14:creationId xmlns:p14="http://schemas.microsoft.com/office/powerpoint/2010/main" val="2628499527"/>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1745186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0" name="Isosceles Triangle 9"/>
          <p:cNvSpPr/>
          <p:nvPr userDrawn="1"/>
        </p:nvSpPr>
        <p:spPr>
          <a:xfrm rot="10800000">
            <a:off x="-1" y="-1"/>
            <a:ext cx="9143999" cy="5143499"/>
          </a:xfrm>
          <a:prstGeom prst="triangle">
            <a:avLst>
              <a:gd name="adj" fmla="val 28960"/>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그림 개체 틀 5">
            <a:extLst>
              <a:ext uri="{FF2B5EF4-FFF2-40B4-BE49-F238E27FC236}">
                <a16:creationId xmlns:a16="http://schemas.microsoft.com/office/drawing/2014/main" id="{FADE6738-9B24-46DC-A806-C322EE3B9BD7}"/>
              </a:ext>
            </a:extLst>
          </p:cNvPr>
          <p:cNvSpPr>
            <a:spLocks noGrp="1"/>
          </p:cNvSpPr>
          <p:nvPr>
            <p:ph type="pic" idx="11" hasCustomPrompt="1"/>
          </p:nvPr>
        </p:nvSpPr>
        <p:spPr>
          <a:xfrm>
            <a:off x="2" y="-6529"/>
            <a:ext cx="9143998" cy="5070347"/>
          </a:xfrm>
          <a:custGeom>
            <a:avLst/>
            <a:gdLst>
              <a:gd name="connsiteX0" fmla="*/ 0 w 9143998"/>
              <a:gd name="connsiteY0" fmla="*/ 0 h 5070347"/>
              <a:gd name="connsiteX1" fmla="*/ 9143998 w 9143998"/>
              <a:gd name="connsiteY1" fmla="*/ 0 h 5070347"/>
              <a:gd name="connsiteX2" fmla="*/ 7095742 w 9143998"/>
              <a:gd name="connsiteY2" fmla="*/ 5070347 h 5070347"/>
            </a:gdLst>
            <a:ahLst/>
            <a:cxnLst>
              <a:cxn ang="0">
                <a:pos x="connsiteX0" y="connsiteY0"/>
              </a:cxn>
              <a:cxn ang="0">
                <a:pos x="connsiteX1" y="connsiteY1"/>
              </a:cxn>
              <a:cxn ang="0">
                <a:pos x="connsiteX2" y="connsiteY2"/>
              </a:cxn>
            </a:cxnLst>
            <a:rect l="l" t="t" r="r" b="b"/>
            <a:pathLst>
              <a:path w="9143998" h="5070347">
                <a:moveTo>
                  <a:pt x="0" y="0"/>
                </a:moveTo>
                <a:lnTo>
                  <a:pt x="9143998" y="0"/>
                </a:lnTo>
                <a:lnTo>
                  <a:pt x="7095742" y="5070347"/>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130396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Picture Placeholder 2"/>
          <p:cNvSpPr>
            <a:spLocks noGrp="1"/>
          </p:cNvSpPr>
          <p:nvPr>
            <p:ph type="pic" idx="11" hasCustomPrompt="1"/>
          </p:nvPr>
        </p:nvSpPr>
        <p:spPr>
          <a:xfrm>
            <a:off x="531095" y="2589087"/>
            <a:ext cx="3464841" cy="255441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2" hasCustomPrompt="1"/>
          </p:nvPr>
        </p:nvSpPr>
        <p:spPr>
          <a:xfrm>
            <a:off x="4570858" y="0"/>
            <a:ext cx="2377405" cy="255441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29865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Frame 2"/>
          <p:cNvSpPr/>
          <p:nvPr userDrawn="1"/>
        </p:nvSpPr>
        <p:spPr>
          <a:xfrm>
            <a:off x="540000" y="2427734"/>
            <a:ext cx="2591840" cy="2175766"/>
          </a:xfrm>
          <a:prstGeom prst="frame">
            <a:avLst>
              <a:gd name="adj1" fmla="val 15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 name="Frame 12"/>
          <p:cNvSpPr/>
          <p:nvPr userDrawn="1"/>
        </p:nvSpPr>
        <p:spPr>
          <a:xfrm>
            <a:off x="3276080" y="2427734"/>
            <a:ext cx="2591840" cy="2175766"/>
          </a:xfrm>
          <a:prstGeom prst="frame">
            <a:avLst>
              <a:gd name="adj1" fmla="val 157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Frame 13"/>
          <p:cNvSpPr/>
          <p:nvPr userDrawn="1"/>
        </p:nvSpPr>
        <p:spPr>
          <a:xfrm>
            <a:off x="6012160" y="2427734"/>
            <a:ext cx="2591840" cy="2175766"/>
          </a:xfrm>
          <a:prstGeom prst="frame">
            <a:avLst>
              <a:gd name="adj1" fmla="val 157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Picture Placeholder 2"/>
          <p:cNvSpPr>
            <a:spLocks noGrp="1"/>
          </p:cNvSpPr>
          <p:nvPr>
            <p:ph type="pic" idx="11" hasCustomPrompt="1"/>
          </p:nvPr>
        </p:nvSpPr>
        <p:spPr>
          <a:xfrm>
            <a:off x="753718" y="1498354"/>
            <a:ext cx="2164404" cy="186548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2" hasCustomPrompt="1"/>
          </p:nvPr>
        </p:nvSpPr>
        <p:spPr>
          <a:xfrm>
            <a:off x="3483054" y="1498354"/>
            <a:ext cx="2164404" cy="186548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Picture Placeholder 2"/>
          <p:cNvSpPr>
            <a:spLocks noGrp="1"/>
          </p:cNvSpPr>
          <p:nvPr>
            <p:ph type="pic" idx="13" hasCustomPrompt="1"/>
          </p:nvPr>
        </p:nvSpPr>
        <p:spPr>
          <a:xfrm>
            <a:off x="6225878" y="1498354"/>
            <a:ext cx="2164404" cy="186548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Title 1">
            <a:extLst>
              <a:ext uri="{FF2B5EF4-FFF2-40B4-BE49-F238E27FC236}">
                <a16:creationId xmlns:a16="http://schemas.microsoft.com/office/drawing/2014/main" id="{9CD0968B-C293-4E0A-879B-E1D7528644D1}"/>
              </a:ext>
            </a:extLst>
          </p:cNvPr>
          <p:cNvSpPr>
            <a:spLocks noGrp="1"/>
          </p:cNvSpPr>
          <p:nvPr>
            <p:ph type="title" hasCustomPrompt="1"/>
          </p:nvPr>
        </p:nvSpPr>
        <p:spPr>
          <a:xfrm>
            <a:off x="0" y="51471"/>
            <a:ext cx="9144000" cy="648071"/>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15" name="Text Placeholder 9">
            <a:extLst>
              <a:ext uri="{FF2B5EF4-FFF2-40B4-BE49-F238E27FC236}">
                <a16:creationId xmlns:a16="http://schemas.microsoft.com/office/drawing/2014/main" id="{63404E90-4158-403D-A53D-4AECAC89316E}"/>
              </a:ext>
            </a:extLst>
          </p:cNvPr>
          <p:cNvSpPr>
            <a:spLocks noGrp="1"/>
          </p:cNvSpPr>
          <p:nvPr>
            <p:ph type="body" sz="quarter" idx="14" hasCustomPrompt="1"/>
          </p:nvPr>
        </p:nvSpPr>
        <p:spPr>
          <a:xfrm>
            <a:off x="-1" y="699566"/>
            <a:ext cx="9143999" cy="216000"/>
          </a:xfrm>
          <a:prstGeom prst="rect">
            <a:avLst/>
          </a:prstGeom>
        </p:spPr>
        <p:txBody>
          <a:bodyPr lIns="108000" anchor="ctr"/>
          <a:lstStyle>
            <a:lvl1pPr marL="0" indent="0" algn="ctr">
              <a:buNone/>
              <a:defRPr sz="1200" b="0" baseline="0">
                <a:solidFill>
                  <a:schemeClr val="tx1">
                    <a:lumMod val="75000"/>
                    <a:lumOff val="25000"/>
                  </a:schemeClr>
                </a:solidFill>
                <a:effectLst/>
                <a:latin typeface="+mn-lt"/>
                <a:cs typeface="Arial" pitchFamily="34" charset="0"/>
              </a:defRPr>
            </a:lvl1pPr>
          </a:lstStyle>
          <a:p>
            <a:pPr lvl="0"/>
            <a:r>
              <a:rPr lang="en-US" altLang="ko-KR" dirty="0"/>
              <a:t>This text con be replaced with your own text</a:t>
            </a:r>
            <a:endParaRPr lang="ko-KR" altLang="en-US" dirty="0"/>
          </a:p>
        </p:txBody>
      </p:sp>
    </p:spTree>
    <p:extLst>
      <p:ext uri="{BB962C8B-B14F-4D97-AF65-F5344CB8AC3E}">
        <p14:creationId xmlns:p14="http://schemas.microsoft.com/office/powerpoint/2010/main" val="2224837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8" name="Picture Placeholder 2"/>
          <p:cNvSpPr>
            <a:spLocks noGrp="1"/>
          </p:cNvSpPr>
          <p:nvPr>
            <p:ph type="pic" idx="11" hasCustomPrompt="1"/>
          </p:nvPr>
        </p:nvSpPr>
        <p:spPr>
          <a:xfrm>
            <a:off x="519682" y="1419623"/>
            <a:ext cx="4032000" cy="10081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2" hasCustomPrompt="1"/>
          </p:nvPr>
        </p:nvSpPr>
        <p:spPr>
          <a:xfrm>
            <a:off x="519682" y="2499742"/>
            <a:ext cx="4032000" cy="10081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3" hasCustomPrompt="1"/>
          </p:nvPr>
        </p:nvSpPr>
        <p:spPr>
          <a:xfrm>
            <a:off x="519682" y="3579862"/>
            <a:ext cx="4032000" cy="10081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Rectangle 10"/>
          <p:cNvSpPr/>
          <p:nvPr userDrawn="1"/>
        </p:nvSpPr>
        <p:spPr>
          <a:xfrm>
            <a:off x="4551149" y="1419623"/>
            <a:ext cx="4068000" cy="1008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11"/>
          <p:cNvSpPr/>
          <p:nvPr userDrawn="1"/>
        </p:nvSpPr>
        <p:spPr>
          <a:xfrm>
            <a:off x="4551149" y="2499742"/>
            <a:ext cx="4068000" cy="1008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userDrawn="1"/>
        </p:nvSpPr>
        <p:spPr>
          <a:xfrm>
            <a:off x="4551149" y="3579862"/>
            <a:ext cx="4068000"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userDrawn="1"/>
        </p:nvSpPr>
        <p:spPr>
          <a:xfrm>
            <a:off x="4676958" y="1509679"/>
            <a:ext cx="108000" cy="82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ectangle 14"/>
          <p:cNvSpPr/>
          <p:nvPr userDrawn="1"/>
        </p:nvSpPr>
        <p:spPr>
          <a:xfrm>
            <a:off x="4676958" y="2589798"/>
            <a:ext cx="108000" cy="82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Rectangle 15"/>
          <p:cNvSpPr/>
          <p:nvPr userDrawn="1"/>
        </p:nvSpPr>
        <p:spPr>
          <a:xfrm>
            <a:off x="4676958" y="3669917"/>
            <a:ext cx="108000" cy="82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Title 1">
            <a:extLst>
              <a:ext uri="{FF2B5EF4-FFF2-40B4-BE49-F238E27FC236}">
                <a16:creationId xmlns:a16="http://schemas.microsoft.com/office/drawing/2014/main" id="{D6FC884E-37FC-4F8B-B0AE-73C03E156226}"/>
              </a:ext>
            </a:extLst>
          </p:cNvPr>
          <p:cNvSpPr>
            <a:spLocks noGrp="1"/>
          </p:cNvSpPr>
          <p:nvPr>
            <p:ph type="title" hasCustomPrompt="1"/>
          </p:nvPr>
        </p:nvSpPr>
        <p:spPr>
          <a:xfrm>
            <a:off x="0" y="51471"/>
            <a:ext cx="9144000" cy="648071"/>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18" name="Text Placeholder 9">
            <a:extLst>
              <a:ext uri="{FF2B5EF4-FFF2-40B4-BE49-F238E27FC236}">
                <a16:creationId xmlns:a16="http://schemas.microsoft.com/office/drawing/2014/main" id="{D578CCDF-B86D-478C-B990-CBB1FB88088A}"/>
              </a:ext>
            </a:extLst>
          </p:cNvPr>
          <p:cNvSpPr>
            <a:spLocks noGrp="1"/>
          </p:cNvSpPr>
          <p:nvPr>
            <p:ph type="body" sz="quarter" idx="14" hasCustomPrompt="1"/>
          </p:nvPr>
        </p:nvSpPr>
        <p:spPr>
          <a:xfrm>
            <a:off x="-1" y="699566"/>
            <a:ext cx="9143999" cy="216000"/>
          </a:xfrm>
          <a:prstGeom prst="rect">
            <a:avLst/>
          </a:prstGeom>
        </p:spPr>
        <p:txBody>
          <a:bodyPr lIns="108000" anchor="ctr"/>
          <a:lstStyle>
            <a:lvl1pPr marL="0" indent="0" algn="ctr">
              <a:buNone/>
              <a:defRPr sz="1200" b="0" baseline="0">
                <a:solidFill>
                  <a:schemeClr val="tx1">
                    <a:lumMod val="75000"/>
                    <a:lumOff val="25000"/>
                  </a:schemeClr>
                </a:solidFill>
                <a:effectLst/>
                <a:latin typeface="+mn-lt"/>
                <a:cs typeface="Arial" pitchFamily="34" charset="0"/>
              </a:defRPr>
            </a:lvl1pPr>
          </a:lstStyle>
          <a:p>
            <a:pPr lvl="0"/>
            <a:r>
              <a:rPr lang="en-US" altLang="ko-KR" dirty="0"/>
              <a:t>This text con be replaced with your own text</a:t>
            </a:r>
            <a:endParaRPr lang="ko-KR" altLang="en-US" dirty="0"/>
          </a:p>
        </p:txBody>
      </p:sp>
    </p:spTree>
    <p:extLst>
      <p:ext uri="{BB962C8B-B14F-4D97-AF65-F5344CB8AC3E}">
        <p14:creationId xmlns:p14="http://schemas.microsoft.com/office/powerpoint/2010/main" val="1465764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2" name="Rectangle 1"/>
          <p:cNvSpPr/>
          <p:nvPr userDrawn="1"/>
        </p:nvSpPr>
        <p:spPr>
          <a:xfrm>
            <a:off x="0" y="1347614"/>
            <a:ext cx="9144000"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147" name="Picture 3" descr="D:\KBM-정애\014-Fullppt\PNG이미지\탭.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271491" y="1101476"/>
            <a:ext cx="2443294" cy="300925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D:\KBM-정애\014-Fullppt\PNG이미지\핸드폰.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046831" y="2063670"/>
            <a:ext cx="1841393" cy="2230873"/>
          </a:xfrm>
          <a:prstGeom prst="rect">
            <a:avLst/>
          </a:prstGeom>
          <a:noFill/>
          <a:extLst>
            <a:ext uri="{909E8E84-426E-40DD-AFC4-6F175D3DCCD1}">
              <a14:hiddenFill xmlns:a14="http://schemas.microsoft.com/office/drawing/2010/main">
                <a:solidFill>
                  <a:srgbClr val="FFFFFF"/>
                </a:solidFill>
              </a14:hiddenFill>
            </a:ext>
          </a:extLst>
        </p:spPr>
      </p:pic>
      <p:sp>
        <p:nvSpPr>
          <p:cNvPr id="14" name="Picture Placeholder 2"/>
          <p:cNvSpPr>
            <a:spLocks noGrp="1"/>
          </p:cNvSpPr>
          <p:nvPr>
            <p:ph type="pic" idx="12" hasCustomPrompt="1"/>
          </p:nvPr>
        </p:nvSpPr>
        <p:spPr>
          <a:xfrm>
            <a:off x="6671220" y="1404593"/>
            <a:ext cx="1702924" cy="2265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3" hasCustomPrompt="1"/>
          </p:nvPr>
        </p:nvSpPr>
        <p:spPr>
          <a:xfrm>
            <a:off x="5514680" y="2155596"/>
            <a:ext cx="1027522" cy="16182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Title 1">
            <a:extLst>
              <a:ext uri="{FF2B5EF4-FFF2-40B4-BE49-F238E27FC236}">
                <a16:creationId xmlns:a16="http://schemas.microsoft.com/office/drawing/2014/main" id="{32A023F0-0472-4D05-8356-F4D9C9FB7B77}"/>
              </a:ext>
            </a:extLst>
          </p:cNvPr>
          <p:cNvSpPr>
            <a:spLocks noGrp="1"/>
          </p:cNvSpPr>
          <p:nvPr>
            <p:ph type="title" hasCustomPrompt="1"/>
          </p:nvPr>
        </p:nvSpPr>
        <p:spPr>
          <a:xfrm>
            <a:off x="0" y="51471"/>
            <a:ext cx="9144000" cy="648071"/>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9" name="Text Placeholder 9">
            <a:extLst>
              <a:ext uri="{FF2B5EF4-FFF2-40B4-BE49-F238E27FC236}">
                <a16:creationId xmlns:a16="http://schemas.microsoft.com/office/drawing/2014/main" id="{F744C2FB-3B15-44C3-A8D1-15400687949D}"/>
              </a:ext>
            </a:extLst>
          </p:cNvPr>
          <p:cNvSpPr>
            <a:spLocks noGrp="1"/>
          </p:cNvSpPr>
          <p:nvPr>
            <p:ph type="body" sz="quarter" idx="14" hasCustomPrompt="1"/>
          </p:nvPr>
        </p:nvSpPr>
        <p:spPr>
          <a:xfrm>
            <a:off x="-1" y="699566"/>
            <a:ext cx="9143999" cy="216000"/>
          </a:xfrm>
          <a:prstGeom prst="rect">
            <a:avLst/>
          </a:prstGeom>
        </p:spPr>
        <p:txBody>
          <a:bodyPr lIns="108000" anchor="ctr"/>
          <a:lstStyle>
            <a:lvl1pPr marL="0" indent="0" algn="ctr">
              <a:buNone/>
              <a:defRPr sz="1200" b="0" baseline="0">
                <a:solidFill>
                  <a:schemeClr val="tx1">
                    <a:lumMod val="75000"/>
                    <a:lumOff val="25000"/>
                  </a:schemeClr>
                </a:solidFill>
                <a:effectLst/>
                <a:latin typeface="+mn-lt"/>
                <a:cs typeface="Arial" pitchFamily="34" charset="0"/>
              </a:defRPr>
            </a:lvl1pPr>
          </a:lstStyle>
          <a:p>
            <a:pPr lvl="0"/>
            <a:r>
              <a:rPr lang="en-US" altLang="ko-KR" dirty="0"/>
              <a:t>This text con be replaced with your own text</a:t>
            </a:r>
            <a:endParaRPr lang="ko-KR" altLang="en-US" dirty="0"/>
          </a:p>
        </p:txBody>
      </p:sp>
    </p:spTree>
    <p:extLst>
      <p:ext uri="{BB962C8B-B14F-4D97-AF65-F5344CB8AC3E}">
        <p14:creationId xmlns:p14="http://schemas.microsoft.com/office/powerpoint/2010/main" val="773382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2" name="Rectangle 1"/>
          <p:cNvSpPr/>
          <p:nvPr userDrawn="1"/>
        </p:nvSpPr>
        <p:spPr>
          <a:xfrm>
            <a:off x="0" y="0"/>
            <a:ext cx="363589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8196" name="Picture 4" descr="D:\KBM-정애\014-Fullppt\PNG이미지\노트북.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3608" y="949099"/>
            <a:ext cx="6624736" cy="3369448"/>
          </a:xfrm>
          <a:prstGeom prst="rect">
            <a:avLst/>
          </a:prstGeom>
          <a:noFill/>
          <a:extLst>
            <a:ext uri="{909E8E84-426E-40DD-AFC4-6F175D3DCCD1}">
              <a14:hiddenFill xmlns:a14="http://schemas.microsoft.com/office/drawing/2010/main">
                <a:solidFill>
                  <a:srgbClr val="FFFFFF"/>
                </a:solidFill>
              </a14:hiddenFill>
            </a:ext>
          </a:extLst>
        </p:spPr>
      </p:pic>
      <p:sp>
        <p:nvSpPr>
          <p:cNvPr id="10" name="Picture Placeholder 2"/>
          <p:cNvSpPr>
            <a:spLocks noGrp="1"/>
          </p:cNvSpPr>
          <p:nvPr>
            <p:ph type="pic" idx="12" hasCustomPrompt="1"/>
          </p:nvPr>
        </p:nvSpPr>
        <p:spPr>
          <a:xfrm>
            <a:off x="2843808" y="1384815"/>
            <a:ext cx="3168352" cy="2334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1936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2" name="Rounded Rectangle 11"/>
          <p:cNvSpPr/>
          <p:nvPr userDrawn="1"/>
        </p:nvSpPr>
        <p:spPr>
          <a:xfrm>
            <a:off x="354008" y="1131589"/>
            <a:ext cx="2849840" cy="3649171"/>
          </a:xfrm>
          <a:prstGeom prst="roundRect">
            <a:avLst>
              <a:gd name="adj" fmla="val 396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sp>
        <p:nvSpPr>
          <p:cNvPr id="15" name="Rounded Rectangle 14"/>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lt"/>
            </a:endParaRPr>
          </a:p>
        </p:txBody>
      </p:sp>
      <p:sp>
        <p:nvSpPr>
          <p:cNvPr id="16" name="Half Frame 15"/>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n-lt"/>
            </a:endParaRPr>
          </a:p>
        </p:txBody>
      </p:sp>
    </p:spTree>
    <p:extLst>
      <p:ext uri="{BB962C8B-B14F-4D97-AF65-F5344CB8AC3E}">
        <p14:creationId xmlns:p14="http://schemas.microsoft.com/office/powerpoint/2010/main" val="4274462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Header">
    <p:bg>
      <p:bgPr>
        <a:gradFill rotWithShape="1">
          <a:gsLst>
            <a:gs pos="0">
              <a:schemeClr val="bg1">
                <a:tint val="80000"/>
                <a:satMod val="300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654776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EBCD8F5-B952-4024-B2F0-53E21A9D4803}"/>
              </a:ext>
            </a:extLst>
          </p:cNvPr>
          <p:cNvSpPr>
            <a:spLocks noGrp="1"/>
          </p:cNvSpPr>
          <p:nvPr>
            <p:ph type="title" hasCustomPrompt="1"/>
          </p:nvPr>
        </p:nvSpPr>
        <p:spPr>
          <a:xfrm>
            <a:off x="0" y="51471"/>
            <a:ext cx="9144000" cy="648071"/>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4" name="Text Placeholder 9">
            <a:extLst>
              <a:ext uri="{FF2B5EF4-FFF2-40B4-BE49-F238E27FC236}">
                <a16:creationId xmlns:a16="http://schemas.microsoft.com/office/drawing/2014/main" id="{CE2BB9C2-E1D2-4E0C-BFE1-64849A73E127}"/>
              </a:ext>
            </a:extLst>
          </p:cNvPr>
          <p:cNvSpPr>
            <a:spLocks noGrp="1"/>
          </p:cNvSpPr>
          <p:nvPr>
            <p:ph type="body" sz="quarter" idx="12" hasCustomPrompt="1"/>
          </p:nvPr>
        </p:nvSpPr>
        <p:spPr>
          <a:xfrm>
            <a:off x="-1" y="699566"/>
            <a:ext cx="9143999" cy="216000"/>
          </a:xfrm>
          <a:prstGeom prst="rect">
            <a:avLst/>
          </a:prstGeom>
        </p:spPr>
        <p:txBody>
          <a:bodyPr lIns="108000" anchor="ctr"/>
          <a:lstStyle>
            <a:lvl1pPr marL="0" indent="0" algn="ctr">
              <a:buNone/>
              <a:defRPr sz="1200" b="0" baseline="0">
                <a:solidFill>
                  <a:schemeClr val="tx1">
                    <a:lumMod val="75000"/>
                    <a:lumOff val="25000"/>
                  </a:schemeClr>
                </a:solidFill>
                <a:effectLst/>
                <a:latin typeface="+mn-lt"/>
                <a:cs typeface="Arial" pitchFamily="34" charset="0"/>
              </a:defRPr>
            </a:lvl1pPr>
          </a:lstStyle>
          <a:p>
            <a:pPr lvl="0"/>
            <a:r>
              <a:rPr lang="en-US" altLang="ko-KR" dirty="0"/>
              <a:t>This text con be replaced with your own text</a:t>
            </a:r>
            <a:endParaRPr lang="ko-KR" altLang="en-US" dirty="0"/>
          </a:p>
        </p:txBody>
      </p:sp>
    </p:spTree>
    <p:extLst>
      <p:ext uri="{BB962C8B-B14F-4D97-AF65-F5344CB8AC3E}">
        <p14:creationId xmlns:p14="http://schemas.microsoft.com/office/powerpoint/2010/main" val="112439736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63688" y="25735"/>
            <a:ext cx="7380312"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407445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Isosceles Triangle 3"/>
          <p:cNvSpPr/>
          <p:nvPr userDrawn="1"/>
        </p:nvSpPr>
        <p:spPr>
          <a:xfrm rot="18846045">
            <a:off x="4183006" y="327638"/>
            <a:ext cx="3931058" cy="3388842"/>
          </a:xfrm>
          <a:prstGeom prst="triangle">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Picture Placeholder 2"/>
          <p:cNvSpPr>
            <a:spLocks noGrp="1"/>
          </p:cNvSpPr>
          <p:nvPr>
            <p:ph type="pic" idx="12" hasCustomPrompt="1"/>
          </p:nvPr>
        </p:nvSpPr>
        <p:spPr>
          <a:xfrm>
            <a:off x="5580112" y="1340365"/>
            <a:ext cx="2016225" cy="248240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74189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2" name="Picture Placeholder 2"/>
          <p:cNvSpPr>
            <a:spLocks noGrp="1"/>
          </p:cNvSpPr>
          <p:nvPr>
            <p:ph type="pic" idx="11" hasCustomPrompt="1"/>
          </p:nvPr>
        </p:nvSpPr>
        <p:spPr>
          <a:xfrm>
            <a:off x="0" y="0"/>
            <a:ext cx="9144000" cy="2571750"/>
          </a:xfrm>
          <a:prstGeom prst="rect">
            <a:avLst/>
          </a:prstGeom>
          <a:solidFill>
            <a:schemeClr val="bg1">
              <a:lumMod val="7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724235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Picture Placeholder 2"/>
          <p:cNvSpPr>
            <a:spLocks noGrp="1"/>
          </p:cNvSpPr>
          <p:nvPr>
            <p:ph type="pic" idx="11" hasCustomPrompt="1"/>
          </p:nvPr>
        </p:nvSpPr>
        <p:spPr>
          <a:xfrm>
            <a:off x="2661159" y="1176822"/>
            <a:ext cx="1828800" cy="1727992"/>
          </a:xfrm>
          <a:prstGeom prst="rect">
            <a:avLst/>
          </a:prstGeom>
          <a:solidFill>
            <a:schemeClr val="bg1">
              <a:lumMod val="95000"/>
            </a:schemeClr>
          </a:solidFill>
        </p:spPr>
        <p:txBody>
          <a:bodyPr anchor="ctr"/>
          <a:lstStyle>
            <a:lvl1pPr marL="0" indent="0" algn="ctr">
              <a:buNone/>
              <a:defRPr sz="16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Picture Placeholder 2"/>
          <p:cNvSpPr>
            <a:spLocks noGrp="1"/>
          </p:cNvSpPr>
          <p:nvPr>
            <p:ph type="pic" idx="14" hasCustomPrompt="1"/>
          </p:nvPr>
        </p:nvSpPr>
        <p:spPr>
          <a:xfrm>
            <a:off x="4653380" y="1176822"/>
            <a:ext cx="1828800" cy="1727992"/>
          </a:xfrm>
          <a:prstGeom prst="rect">
            <a:avLst/>
          </a:prstGeom>
          <a:solidFill>
            <a:schemeClr val="bg1">
              <a:lumMod val="95000"/>
            </a:schemeClr>
          </a:solidFill>
        </p:spPr>
        <p:txBody>
          <a:bodyPr anchor="ctr"/>
          <a:lstStyle>
            <a:lvl1pPr marL="0" indent="0" algn="ctr">
              <a:buNone/>
              <a:defRPr sz="16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Picture Placeholder 2"/>
          <p:cNvSpPr>
            <a:spLocks noGrp="1"/>
          </p:cNvSpPr>
          <p:nvPr>
            <p:ph type="pic" idx="15" hasCustomPrompt="1"/>
          </p:nvPr>
        </p:nvSpPr>
        <p:spPr>
          <a:xfrm>
            <a:off x="4653380" y="3011113"/>
            <a:ext cx="1828800" cy="1727992"/>
          </a:xfrm>
          <a:prstGeom prst="rect">
            <a:avLst/>
          </a:prstGeom>
          <a:solidFill>
            <a:schemeClr val="bg1">
              <a:lumMod val="95000"/>
            </a:schemeClr>
          </a:solidFill>
        </p:spPr>
        <p:txBody>
          <a:bodyPr anchor="ctr"/>
          <a:lstStyle>
            <a:lvl1pPr marL="0" indent="0" algn="ctr">
              <a:buNone/>
              <a:defRPr sz="16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Picture Placeholder 2"/>
          <p:cNvSpPr>
            <a:spLocks noGrp="1"/>
          </p:cNvSpPr>
          <p:nvPr>
            <p:ph type="pic" idx="16" hasCustomPrompt="1"/>
          </p:nvPr>
        </p:nvSpPr>
        <p:spPr>
          <a:xfrm>
            <a:off x="2661159" y="3011113"/>
            <a:ext cx="1828800" cy="1727992"/>
          </a:xfrm>
          <a:prstGeom prst="rect">
            <a:avLst/>
          </a:prstGeom>
          <a:solidFill>
            <a:schemeClr val="bg1">
              <a:lumMod val="95000"/>
            </a:schemeClr>
          </a:solidFill>
        </p:spPr>
        <p:txBody>
          <a:bodyPr anchor="ctr"/>
          <a:lstStyle>
            <a:lvl1pPr marL="0" indent="0" algn="ctr">
              <a:buNone/>
              <a:defRPr sz="16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4" name="Rectangle 13"/>
          <p:cNvSpPr/>
          <p:nvPr userDrawn="1"/>
        </p:nvSpPr>
        <p:spPr>
          <a:xfrm>
            <a:off x="668938" y="1176822"/>
            <a:ext cx="1828800" cy="172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ectangle 14"/>
          <p:cNvSpPr/>
          <p:nvPr userDrawn="1"/>
        </p:nvSpPr>
        <p:spPr>
          <a:xfrm>
            <a:off x="6645602" y="1176822"/>
            <a:ext cx="1828800" cy="172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Rectangle 15"/>
          <p:cNvSpPr/>
          <p:nvPr userDrawn="1"/>
        </p:nvSpPr>
        <p:spPr>
          <a:xfrm>
            <a:off x="6645602" y="3011109"/>
            <a:ext cx="1828800" cy="172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Rectangle 16"/>
          <p:cNvSpPr/>
          <p:nvPr userDrawn="1"/>
        </p:nvSpPr>
        <p:spPr>
          <a:xfrm>
            <a:off x="668938" y="3011109"/>
            <a:ext cx="1828800" cy="172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itle 1">
            <a:extLst>
              <a:ext uri="{FF2B5EF4-FFF2-40B4-BE49-F238E27FC236}">
                <a16:creationId xmlns:a16="http://schemas.microsoft.com/office/drawing/2014/main" id="{C04E2E11-A6E0-49CA-B50A-B4CE00AA51B2}"/>
              </a:ext>
            </a:extLst>
          </p:cNvPr>
          <p:cNvSpPr>
            <a:spLocks noGrp="1"/>
          </p:cNvSpPr>
          <p:nvPr>
            <p:ph type="title" hasCustomPrompt="1"/>
          </p:nvPr>
        </p:nvSpPr>
        <p:spPr>
          <a:xfrm>
            <a:off x="0" y="51471"/>
            <a:ext cx="9144000" cy="648071"/>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18" name="Text Placeholder 9">
            <a:extLst>
              <a:ext uri="{FF2B5EF4-FFF2-40B4-BE49-F238E27FC236}">
                <a16:creationId xmlns:a16="http://schemas.microsoft.com/office/drawing/2014/main" id="{87C6EABD-F67F-49B4-A51B-E101FB5998F7}"/>
              </a:ext>
            </a:extLst>
          </p:cNvPr>
          <p:cNvSpPr>
            <a:spLocks noGrp="1"/>
          </p:cNvSpPr>
          <p:nvPr>
            <p:ph type="body" sz="quarter" idx="12" hasCustomPrompt="1"/>
          </p:nvPr>
        </p:nvSpPr>
        <p:spPr>
          <a:xfrm>
            <a:off x="-1" y="699566"/>
            <a:ext cx="9143999" cy="216000"/>
          </a:xfrm>
          <a:prstGeom prst="rect">
            <a:avLst/>
          </a:prstGeom>
        </p:spPr>
        <p:txBody>
          <a:bodyPr lIns="108000" anchor="ctr"/>
          <a:lstStyle>
            <a:lvl1pPr marL="0" indent="0" algn="ctr">
              <a:buNone/>
              <a:defRPr sz="1200" b="0" baseline="0">
                <a:solidFill>
                  <a:schemeClr val="tx1">
                    <a:lumMod val="75000"/>
                    <a:lumOff val="25000"/>
                  </a:schemeClr>
                </a:solidFill>
                <a:effectLst/>
                <a:latin typeface="+mn-lt"/>
                <a:cs typeface="Arial" pitchFamily="34" charset="0"/>
              </a:defRPr>
            </a:lvl1pPr>
          </a:lstStyle>
          <a:p>
            <a:pPr lvl="0"/>
            <a:r>
              <a:rPr lang="en-US" altLang="ko-KR" dirty="0"/>
              <a:t>This text con be replaced with your own text</a:t>
            </a:r>
            <a:endParaRPr lang="ko-KR" altLang="en-US" dirty="0"/>
          </a:p>
        </p:txBody>
      </p:sp>
    </p:spTree>
    <p:extLst>
      <p:ext uri="{BB962C8B-B14F-4D97-AF65-F5344CB8AC3E}">
        <p14:creationId xmlns:p14="http://schemas.microsoft.com/office/powerpoint/2010/main" val="35380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5362" name="Picture 2" descr="D:\KBM-정애\014-Fullppt\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88024" y="1136584"/>
            <a:ext cx="3672408" cy="3661662"/>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1" hasCustomPrompt="1"/>
          </p:nvPr>
        </p:nvSpPr>
        <p:spPr>
          <a:xfrm>
            <a:off x="4947625" y="1297014"/>
            <a:ext cx="3325137" cy="232379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Title 1">
            <a:extLst>
              <a:ext uri="{FF2B5EF4-FFF2-40B4-BE49-F238E27FC236}">
                <a16:creationId xmlns:a16="http://schemas.microsoft.com/office/drawing/2014/main" id="{31A1507E-95E7-4D48-BBB7-ECCACC931BF6}"/>
              </a:ext>
            </a:extLst>
          </p:cNvPr>
          <p:cNvSpPr>
            <a:spLocks noGrp="1"/>
          </p:cNvSpPr>
          <p:nvPr>
            <p:ph type="title" hasCustomPrompt="1"/>
          </p:nvPr>
        </p:nvSpPr>
        <p:spPr>
          <a:xfrm>
            <a:off x="0" y="51471"/>
            <a:ext cx="9144000" cy="648071"/>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6" name="Text Placeholder 9">
            <a:extLst>
              <a:ext uri="{FF2B5EF4-FFF2-40B4-BE49-F238E27FC236}">
                <a16:creationId xmlns:a16="http://schemas.microsoft.com/office/drawing/2014/main" id="{29D945A9-9C37-4202-A44A-216BEE4A5EB3}"/>
              </a:ext>
            </a:extLst>
          </p:cNvPr>
          <p:cNvSpPr>
            <a:spLocks noGrp="1"/>
          </p:cNvSpPr>
          <p:nvPr>
            <p:ph type="body" sz="quarter" idx="12" hasCustomPrompt="1"/>
          </p:nvPr>
        </p:nvSpPr>
        <p:spPr>
          <a:xfrm>
            <a:off x="-1" y="699566"/>
            <a:ext cx="9143999" cy="216000"/>
          </a:xfrm>
          <a:prstGeom prst="rect">
            <a:avLst/>
          </a:prstGeom>
        </p:spPr>
        <p:txBody>
          <a:bodyPr lIns="108000" anchor="ctr"/>
          <a:lstStyle>
            <a:lvl1pPr marL="0" indent="0" algn="ctr">
              <a:buNone/>
              <a:defRPr sz="1200" b="0" baseline="0">
                <a:solidFill>
                  <a:schemeClr val="tx1">
                    <a:lumMod val="75000"/>
                    <a:lumOff val="25000"/>
                  </a:schemeClr>
                </a:solidFill>
                <a:effectLst/>
                <a:latin typeface="+mn-lt"/>
                <a:cs typeface="Arial" pitchFamily="34" charset="0"/>
              </a:defRPr>
            </a:lvl1pPr>
          </a:lstStyle>
          <a:p>
            <a:pPr lvl="0"/>
            <a:r>
              <a:rPr lang="en-US" altLang="ko-KR" dirty="0"/>
              <a:t>This text con be replaced with your own text</a:t>
            </a:r>
            <a:endParaRPr lang="ko-KR" altLang="en-US" dirty="0"/>
          </a:p>
        </p:txBody>
      </p:sp>
    </p:spTree>
    <p:extLst>
      <p:ext uri="{BB962C8B-B14F-4D97-AF65-F5344CB8AC3E}">
        <p14:creationId xmlns:p14="http://schemas.microsoft.com/office/powerpoint/2010/main" val="210527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8" name="Rectangle 7"/>
          <p:cNvSpPr/>
          <p:nvPr userDrawn="1"/>
        </p:nvSpPr>
        <p:spPr>
          <a:xfrm>
            <a:off x="0" y="1177930"/>
            <a:ext cx="18288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Rectangle 8"/>
          <p:cNvSpPr/>
          <p:nvPr userDrawn="1"/>
        </p:nvSpPr>
        <p:spPr>
          <a:xfrm>
            <a:off x="1828800" y="3042333"/>
            <a:ext cx="1828800" cy="1872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Picture Placeholder 2"/>
          <p:cNvSpPr>
            <a:spLocks noGrp="1"/>
          </p:cNvSpPr>
          <p:nvPr>
            <p:ph type="pic" idx="11" hasCustomPrompt="1"/>
          </p:nvPr>
        </p:nvSpPr>
        <p:spPr>
          <a:xfrm>
            <a:off x="1828800" y="1178138"/>
            <a:ext cx="18288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Rectangle 10"/>
          <p:cNvSpPr/>
          <p:nvPr userDrawn="1"/>
        </p:nvSpPr>
        <p:spPr>
          <a:xfrm>
            <a:off x="3657600" y="1177930"/>
            <a:ext cx="1828800" cy="18722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11"/>
          <p:cNvSpPr/>
          <p:nvPr userDrawn="1"/>
        </p:nvSpPr>
        <p:spPr>
          <a:xfrm>
            <a:off x="5486400" y="3042333"/>
            <a:ext cx="1828800" cy="18722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Picture Placeholder 2"/>
          <p:cNvSpPr>
            <a:spLocks noGrp="1"/>
          </p:cNvSpPr>
          <p:nvPr>
            <p:ph type="pic" idx="12" hasCustomPrompt="1"/>
          </p:nvPr>
        </p:nvSpPr>
        <p:spPr>
          <a:xfrm>
            <a:off x="3657600" y="3042333"/>
            <a:ext cx="18288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4" name="Picture Placeholder 2"/>
          <p:cNvSpPr>
            <a:spLocks noGrp="1"/>
          </p:cNvSpPr>
          <p:nvPr>
            <p:ph type="pic" idx="13" hasCustomPrompt="1"/>
          </p:nvPr>
        </p:nvSpPr>
        <p:spPr>
          <a:xfrm>
            <a:off x="0" y="3042333"/>
            <a:ext cx="18288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4" hasCustomPrompt="1"/>
          </p:nvPr>
        </p:nvSpPr>
        <p:spPr>
          <a:xfrm>
            <a:off x="5486400" y="1178138"/>
            <a:ext cx="18288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Picture Placeholder 2"/>
          <p:cNvSpPr>
            <a:spLocks noGrp="1"/>
          </p:cNvSpPr>
          <p:nvPr>
            <p:ph type="pic" idx="15" hasCustomPrompt="1"/>
          </p:nvPr>
        </p:nvSpPr>
        <p:spPr>
          <a:xfrm>
            <a:off x="7315200" y="3042333"/>
            <a:ext cx="18288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Rectangle 16"/>
          <p:cNvSpPr/>
          <p:nvPr userDrawn="1"/>
        </p:nvSpPr>
        <p:spPr>
          <a:xfrm>
            <a:off x="7315200" y="1177930"/>
            <a:ext cx="1828800" cy="18722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Title 1">
            <a:extLst>
              <a:ext uri="{FF2B5EF4-FFF2-40B4-BE49-F238E27FC236}">
                <a16:creationId xmlns:a16="http://schemas.microsoft.com/office/drawing/2014/main" id="{BC411CE2-DDDA-4E92-AC47-8E2E7BFBD87F}"/>
              </a:ext>
            </a:extLst>
          </p:cNvPr>
          <p:cNvSpPr>
            <a:spLocks noGrp="1"/>
          </p:cNvSpPr>
          <p:nvPr>
            <p:ph type="title" hasCustomPrompt="1"/>
          </p:nvPr>
        </p:nvSpPr>
        <p:spPr>
          <a:xfrm>
            <a:off x="0" y="51471"/>
            <a:ext cx="9144000" cy="648071"/>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19" name="Text Placeholder 9">
            <a:extLst>
              <a:ext uri="{FF2B5EF4-FFF2-40B4-BE49-F238E27FC236}">
                <a16:creationId xmlns:a16="http://schemas.microsoft.com/office/drawing/2014/main" id="{C17BD2BE-B5DC-44EE-ADF8-C3DB99AFA2CA}"/>
              </a:ext>
            </a:extLst>
          </p:cNvPr>
          <p:cNvSpPr>
            <a:spLocks noGrp="1"/>
          </p:cNvSpPr>
          <p:nvPr>
            <p:ph type="body" sz="quarter" idx="16" hasCustomPrompt="1"/>
          </p:nvPr>
        </p:nvSpPr>
        <p:spPr>
          <a:xfrm>
            <a:off x="-1" y="699566"/>
            <a:ext cx="9143999" cy="216000"/>
          </a:xfrm>
          <a:prstGeom prst="rect">
            <a:avLst/>
          </a:prstGeom>
        </p:spPr>
        <p:txBody>
          <a:bodyPr lIns="108000" anchor="ctr"/>
          <a:lstStyle>
            <a:lvl1pPr marL="0" indent="0" algn="ctr">
              <a:buNone/>
              <a:defRPr sz="1200" b="0" baseline="0">
                <a:solidFill>
                  <a:schemeClr val="tx1">
                    <a:lumMod val="75000"/>
                    <a:lumOff val="25000"/>
                  </a:schemeClr>
                </a:solidFill>
                <a:effectLst/>
                <a:latin typeface="+mn-lt"/>
                <a:cs typeface="Arial" pitchFamily="34" charset="0"/>
              </a:defRPr>
            </a:lvl1pPr>
          </a:lstStyle>
          <a:p>
            <a:pPr lvl="0"/>
            <a:r>
              <a:rPr lang="en-US" altLang="ko-KR" dirty="0"/>
              <a:t>This text con be replaced with your own text</a:t>
            </a:r>
            <a:endParaRPr lang="ko-KR" altLang="en-US" dirty="0"/>
          </a:p>
        </p:txBody>
      </p:sp>
    </p:spTree>
    <p:extLst>
      <p:ext uri="{BB962C8B-B14F-4D97-AF65-F5344CB8AC3E}">
        <p14:creationId xmlns:p14="http://schemas.microsoft.com/office/powerpoint/2010/main" val="4016214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Picture Placeholder 2"/>
          <p:cNvSpPr>
            <a:spLocks noGrp="1"/>
          </p:cNvSpPr>
          <p:nvPr>
            <p:ph type="pic" idx="1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087415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4594083"/>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5" r:id="rId3"/>
    <p:sldLayoutId id="2147483667" r:id="rId4"/>
    <p:sldLayoutId id="2147483656" r:id="rId5"/>
    <p:sldLayoutId id="2147483670" r:id="rId6"/>
    <p:sldLayoutId id="2147483657" r:id="rId7"/>
    <p:sldLayoutId id="2147483658" r:id="rId8"/>
    <p:sldLayoutId id="2147483659" r:id="rId9"/>
    <p:sldLayoutId id="2147483662" r:id="rId10"/>
    <p:sldLayoutId id="2147483663" r:id="rId11"/>
    <p:sldLayoutId id="2147483660" r:id="rId12"/>
    <p:sldLayoutId id="2147483661" r:id="rId13"/>
    <p:sldLayoutId id="2147483664" r:id="rId14"/>
    <p:sldLayoutId id="2147483669" r:id="rId15"/>
    <p:sldLayoutId id="2147483672" r:id="rId16"/>
  </p:sldLayoutIdLst>
  <p:hf sldNum="0"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3949472"/>
      </p:ext>
    </p:extLst>
  </p:cSld>
  <p:clrMap bg1="lt1" tx1="dk1" bg2="lt2" tx2="dk2" accent1="accent1" accent2="accent2" accent3="accent3" accent4="accent4" accent5="accent5" accent6="accent6" hlink="hlink" folHlink="folHlink"/>
  <p:sldLayoutIdLst>
    <p:sldLayoutId id="2147483651" r:id="rId1"/>
  </p:sldLayoutIdLst>
  <p:hf sldNum="0"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p:cNvSpPr>
          <p:nvPr/>
        </p:nvSpPr>
        <p:spPr>
          <a:xfrm>
            <a:off x="-252536" y="3579862"/>
            <a:ext cx="5112568" cy="542078"/>
          </a:xfrm>
          <a:prstGeom prst="rect">
            <a:avLst/>
          </a:prstGeom>
        </p:spPr>
        <p:txBody>
          <a:bodyPr anchor="ctr"/>
          <a:lstStyle>
            <a:lvl1pPr algn="l"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pPr algn="ctr"/>
            <a:r>
              <a:rPr lang="en-I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RETAIL BANKING </a:t>
            </a:r>
            <a:br>
              <a:rPr lang="en-I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I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ANALYSIS</a:t>
            </a:r>
            <a:endParaRPr lang="ko-KR" altLang="en-US" sz="2800" dirty="0">
              <a:solidFill>
                <a:schemeClr val="accent3"/>
              </a:solidFill>
              <a:latin typeface="+mj-lt"/>
            </a:endParaRPr>
          </a:p>
        </p:txBody>
      </p:sp>
      <p:grpSp>
        <p:nvGrpSpPr>
          <p:cNvPr id="16" name="Group 15"/>
          <p:cNvGrpSpPr/>
          <p:nvPr/>
        </p:nvGrpSpPr>
        <p:grpSpPr>
          <a:xfrm>
            <a:off x="395536" y="2787774"/>
            <a:ext cx="3744416" cy="1728192"/>
            <a:chOff x="2214000" y="935688"/>
            <a:chExt cx="4716000" cy="2392143"/>
          </a:xfrm>
        </p:grpSpPr>
        <p:grpSp>
          <p:nvGrpSpPr>
            <p:cNvPr id="12" name="Group 11"/>
            <p:cNvGrpSpPr/>
            <p:nvPr/>
          </p:nvGrpSpPr>
          <p:grpSpPr>
            <a:xfrm>
              <a:off x="2214000" y="1275606"/>
              <a:ext cx="4716000" cy="2052225"/>
              <a:chOff x="2096689" y="1167589"/>
              <a:chExt cx="4716000" cy="2052225"/>
            </a:xfrm>
          </p:grpSpPr>
          <p:sp>
            <p:nvSpPr>
              <p:cNvPr id="9" name="Rectangle 8"/>
              <p:cNvSpPr/>
              <p:nvPr/>
            </p:nvSpPr>
            <p:spPr>
              <a:xfrm>
                <a:off x="2096689" y="1167589"/>
                <a:ext cx="1656184"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5156505" y="1187715"/>
                <a:ext cx="1656184"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2096689" y="3147814"/>
                <a:ext cx="4716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5" name="Oval 14"/>
            <p:cNvSpPr/>
            <p:nvPr/>
          </p:nvSpPr>
          <p:spPr>
            <a:xfrm>
              <a:off x="4175956" y="935688"/>
              <a:ext cx="792088" cy="792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Isosceles Triangle 5"/>
            <p:cNvSpPr/>
            <p:nvPr/>
          </p:nvSpPr>
          <p:spPr>
            <a:xfrm>
              <a:off x="4378686" y="1174627"/>
              <a:ext cx="386628" cy="386210"/>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8" name="Picture 2" descr="mlrinstitutions group">
            <a:extLst>
              <a:ext uri="{FF2B5EF4-FFF2-40B4-BE49-F238E27FC236}">
                <a16:creationId xmlns:a16="http://schemas.microsoft.com/office/drawing/2014/main" id="{65D3655C-4F90-B741-915D-47899C6ED1C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17" y="267494"/>
            <a:ext cx="8892479" cy="133780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9" name="Picture 2" descr="C:\Users\sampath kumar\Desktop\smart_bridge.jpeg"/>
          <p:cNvPicPr>
            <a:picLocks noChangeAspect="1" noChangeArrowheads="1"/>
          </p:cNvPicPr>
          <p:nvPr/>
        </p:nvPicPr>
        <p:blipFill>
          <a:blip r:embed="rId3" cstate="print"/>
          <a:srcRect/>
          <a:stretch>
            <a:fillRect/>
          </a:stretch>
        </p:blipFill>
        <p:spPr bwMode="auto">
          <a:xfrm>
            <a:off x="4572000" y="1707654"/>
            <a:ext cx="4272916" cy="1008112"/>
          </a:xfrm>
          <a:prstGeom prst="rect">
            <a:avLst/>
          </a:prstGeom>
          <a:noFill/>
        </p:spPr>
      </p:pic>
      <p:pic>
        <p:nvPicPr>
          <p:cNvPr id="20" name="Content Placeholder 4">
            <a:extLst>
              <a:ext uri="{FF2B5EF4-FFF2-40B4-BE49-F238E27FC236}">
                <a16:creationId xmlns:a16="http://schemas.microsoft.com/office/drawing/2014/main" id="{95AE827D-C5B9-4CDF-AADA-48269F9FB5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2040" y="3147814"/>
            <a:ext cx="4025154" cy="1656184"/>
          </a:xfrm>
          <a:prstGeom prst="rect">
            <a:avLst/>
          </a:prstGeom>
        </p:spPr>
      </p:pic>
    </p:spTree>
    <p:extLst>
      <p:ext uri="{BB962C8B-B14F-4D97-AF65-F5344CB8AC3E}">
        <p14:creationId xmlns:p14="http://schemas.microsoft.com/office/powerpoint/2010/main" val="1956284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4" y="339502"/>
            <a:ext cx="7380312" cy="776530"/>
          </a:xfrm>
        </p:spPr>
        <p:txBody>
          <a:bodyPr/>
          <a:lstStyle/>
          <a:p>
            <a:r>
              <a:rPr lang="en-IN" dirty="0"/>
              <a:t>Advantages of KNN</a:t>
            </a:r>
            <a:endParaRPr lang="en-US" dirty="0"/>
          </a:p>
        </p:txBody>
      </p:sp>
      <p:sp>
        <p:nvSpPr>
          <p:cNvPr id="4" name="Rectangle 3"/>
          <p:cNvSpPr/>
          <p:nvPr/>
        </p:nvSpPr>
        <p:spPr>
          <a:xfrm>
            <a:off x="1907704" y="1347614"/>
            <a:ext cx="6912768" cy="2800767"/>
          </a:xfrm>
          <a:prstGeom prst="rect">
            <a:avLst/>
          </a:prstGeom>
        </p:spPr>
        <p:txBody>
          <a:bodyPr wrap="square">
            <a:spAutoFit/>
          </a:bodyPr>
          <a:lstStyle/>
          <a:p>
            <a:pPr marL="342900" indent="-342900">
              <a:buFont typeface="+mj-lt"/>
              <a:buAutoNum type="arabicPeriod"/>
            </a:pPr>
            <a:r>
              <a:rPr lang="en-IN" sz="2200" dirty="0"/>
              <a:t>K-NN is pretty intuitive and simple</a:t>
            </a:r>
          </a:p>
          <a:p>
            <a:pPr marL="342900" indent="-342900">
              <a:buFont typeface="+mj-lt"/>
              <a:buAutoNum type="arabicPeriod"/>
            </a:pPr>
            <a:r>
              <a:rPr lang="en-IN" sz="2200" dirty="0"/>
              <a:t>K-NN has no assumptions</a:t>
            </a:r>
          </a:p>
          <a:p>
            <a:pPr marL="342900" indent="-342900">
              <a:buFont typeface="+mj-lt"/>
              <a:buAutoNum type="arabicPeriod"/>
            </a:pPr>
            <a:r>
              <a:rPr lang="en-IN" sz="2200" dirty="0"/>
              <a:t>No Training Step</a:t>
            </a:r>
          </a:p>
          <a:p>
            <a:pPr marL="342900" indent="-342900">
              <a:buFont typeface="+mj-lt"/>
              <a:buAutoNum type="arabicPeriod"/>
            </a:pPr>
            <a:r>
              <a:rPr lang="en-IN" sz="2200" dirty="0"/>
              <a:t>It constantly evolves</a:t>
            </a:r>
          </a:p>
          <a:p>
            <a:pPr marL="342900" indent="-342900">
              <a:buFont typeface="+mj-lt"/>
              <a:buAutoNum type="arabicPeriod"/>
            </a:pPr>
            <a:r>
              <a:rPr lang="en-IN" sz="2200" dirty="0"/>
              <a:t>Very easy to implement for multi-class problem</a:t>
            </a:r>
          </a:p>
          <a:p>
            <a:pPr marL="342900" indent="-342900">
              <a:buFont typeface="+mj-lt"/>
              <a:buAutoNum type="arabicPeriod"/>
            </a:pPr>
            <a:r>
              <a:rPr lang="en-IN" sz="2200" dirty="0"/>
              <a:t>Can be used both for Classification and </a:t>
            </a:r>
          </a:p>
          <a:p>
            <a:pPr marL="342900" indent="-342900"/>
            <a:r>
              <a:rPr lang="en-IN" sz="2200" dirty="0"/>
              <a:t>	Regression</a:t>
            </a:r>
          </a:p>
          <a:p>
            <a:pPr marL="342900" indent="-342900"/>
            <a:r>
              <a:rPr lang="en-IN" sz="2200" dirty="0"/>
              <a:t>7. 	Variety of distance criteria to be choose from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2" descr="https://cdn-images-1.medium.com/max/1000/0*jqxx3-dJqFjXD6FA">
            <a:extLst>
              <a:ext uri="{FF2B5EF4-FFF2-40B4-BE49-F238E27FC236}">
                <a16:creationId xmlns:a16="http://schemas.microsoft.com/office/drawing/2014/main" id="{CA05ABC8-EA24-4B88-81F2-8592CF0530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655" r="2655"/>
          <a:stretch>
            <a:fillRect/>
          </a:stretch>
        </p:blipFill>
        <p:spPr bwMode="auto">
          <a:xfrm>
            <a:off x="0" y="1131590"/>
            <a:ext cx="3600400" cy="31204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27584" y="-20538"/>
            <a:ext cx="8460432" cy="648071"/>
          </a:xfrm>
          <a:prstGeom prst="rect">
            <a:avLst/>
          </a:prstGeom>
        </p:spPr>
        <p:txBody>
          <a:bodyPr/>
          <a:lstStyle/>
          <a:p>
            <a:r>
              <a:rPr lang="en-US" altLang="ko-KR" dirty="0">
                <a:solidFill>
                  <a:schemeClr val="accent3"/>
                </a:solidFill>
              </a:rPr>
              <a:t>Steps</a:t>
            </a:r>
            <a:endParaRPr lang="ko-KR" altLang="en-US" dirty="0">
              <a:solidFill>
                <a:schemeClr val="accent2"/>
              </a:solidFill>
            </a:endParaRPr>
          </a:p>
        </p:txBody>
      </p:sp>
      <p:sp>
        <p:nvSpPr>
          <p:cNvPr id="17" name="Rounded Rectangle 27"/>
          <p:cNvSpPr/>
          <p:nvPr/>
        </p:nvSpPr>
        <p:spPr>
          <a:xfrm>
            <a:off x="683568" y="4371950"/>
            <a:ext cx="340191" cy="261312"/>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TextBox 22"/>
          <p:cNvSpPr txBox="1"/>
          <p:nvPr/>
        </p:nvSpPr>
        <p:spPr>
          <a:xfrm>
            <a:off x="1043608" y="4382983"/>
            <a:ext cx="140439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36" name="Text Placeholder 3">
            <a:extLst>
              <a:ext uri="{FF2B5EF4-FFF2-40B4-BE49-F238E27FC236}">
                <a16:creationId xmlns:a16="http://schemas.microsoft.com/office/drawing/2014/main" id="{F017FFC3-78C0-469D-960E-AF3B429F4A59}"/>
              </a:ext>
            </a:extLst>
          </p:cNvPr>
          <p:cNvSpPr>
            <a:spLocks noGrp="1"/>
          </p:cNvSpPr>
          <p:nvPr>
            <p:ph type="body" sz="half" idx="4294967295"/>
          </p:nvPr>
        </p:nvSpPr>
        <p:spPr>
          <a:xfrm>
            <a:off x="3995936" y="627534"/>
            <a:ext cx="4824536" cy="4420381"/>
          </a:xfrm>
          <a:prstGeom prst="rect">
            <a:avLst/>
          </a:prstGeom>
        </p:spPr>
        <p:txBody>
          <a:bodyPr>
            <a:noAutofit/>
          </a:bodyPr>
          <a:lstStyle/>
          <a:p>
            <a:pPr>
              <a:buFont typeface="+mj-lt"/>
              <a:buAutoNum type="arabicPeriod"/>
            </a:pPr>
            <a:r>
              <a:rPr lang="en-US" sz="1800" dirty="0"/>
              <a:t> Receive an unclassified data.</a:t>
            </a:r>
          </a:p>
          <a:p>
            <a:pPr>
              <a:buFont typeface="+mj-lt"/>
              <a:buAutoNum type="arabicPeriod"/>
            </a:pPr>
            <a:r>
              <a:rPr lang="en-US" sz="1800" dirty="0"/>
              <a:t>Measure the distance (Euclidian, Manhattan, </a:t>
            </a:r>
            <a:r>
              <a:rPr lang="en-US" sz="1800" dirty="0" err="1"/>
              <a:t>Minkowski</a:t>
            </a:r>
            <a:r>
              <a:rPr lang="en-US" sz="1800" dirty="0"/>
              <a:t> or Weighted) from the new data to all others data that is already </a:t>
            </a:r>
          </a:p>
          <a:p>
            <a:pPr>
              <a:buNone/>
            </a:pPr>
            <a:r>
              <a:rPr lang="en-US" sz="1800" dirty="0"/>
              <a:t>	classified.</a:t>
            </a:r>
          </a:p>
          <a:p>
            <a:pPr>
              <a:buAutoNum type="arabicPeriod" startAt="3"/>
            </a:pPr>
            <a:r>
              <a:rPr lang="en-US" sz="1800" dirty="0"/>
              <a:t>Gets the K(K is a parameter that you </a:t>
            </a:r>
          </a:p>
          <a:p>
            <a:pPr>
              <a:buNone/>
            </a:pPr>
            <a:r>
              <a:rPr lang="en-US" sz="1800" dirty="0"/>
              <a:t>	define) smaller distances.</a:t>
            </a:r>
          </a:p>
          <a:p>
            <a:pPr>
              <a:buNone/>
            </a:pPr>
            <a:r>
              <a:rPr lang="en-US" sz="1800" dirty="0"/>
              <a:t>4.	Check the list of classes had the shortest distance and count the amount of each </a:t>
            </a:r>
          </a:p>
          <a:p>
            <a:pPr>
              <a:buNone/>
            </a:pPr>
            <a:r>
              <a:rPr lang="en-US" sz="1800" dirty="0"/>
              <a:t>	class that appears.</a:t>
            </a:r>
          </a:p>
          <a:p>
            <a:pPr>
              <a:buAutoNum type="arabicPeriod" startAt="5"/>
            </a:pPr>
            <a:r>
              <a:rPr lang="en-US" sz="1800" dirty="0"/>
              <a:t>Takes as correct class the class that </a:t>
            </a:r>
          </a:p>
          <a:p>
            <a:pPr>
              <a:buNone/>
            </a:pPr>
            <a:r>
              <a:rPr lang="en-US" sz="1800" dirty="0"/>
              <a:t>	appeared the most times.</a:t>
            </a:r>
          </a:p>
          <a:p>
            <a:pPr>
              <a:buNone/>
            </a:pPr>
            <a:r>
              <a:rPr lang="en-US" sz="1800" dirty="0"/>
              <a:t>6.	Classifies the new data with the class </a:t>
            </a:r>
          </a:p>
          <a:p>
            <a:pPr>
              <a:buNone/>
            </a:pPr>
            <a:r>
              <a:rPr lang="en-US" sz="1800" dirty="0"/>
              <a:t>	that you took in step 5.</a:t>
            </a:r>
            <a:endParaRPr lang="en-IN" sz="1800" dirty="0"/>
          </a:p>
        </p:txBody>
      </p:sp>
    </p:spTree>
    <p:extLst>
      <p:ext uri="{BB962C8B-B14F-4D97-AF65-F5344CB8AC3E}">
        <p14:creationId xmlns:p14="http://schemas.microsoft.com/office/powerpoint/2010/main" val="2276594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28" y="267494"/>
            <a:ext cx="9144000" cy="648071"/>
          </a:xfrm>
        </p:spPr>
        <p:txBody>
          <a:bodyPr/>
          <a:lstStyle/>
          <a:p>
            <a:r>
              <a:rPr lang="en-IN" dirty="0"/>
              <a:t>WORKING OF KNN</a:t>
            </a:r>
            <a:endParaRPr lang="en-US" dirty="0"/>
          </a:p>
        </p:txBody>
      </p:sp>
      <p:sp>
        <p:nvSpPr>
          <p:cNvPr id="4" name="Rectangle 3"/>
          <p:cNvSpPr/>
          <p:nvPr/>
        </p:nvSpPr>
        <p:spPr>
          <a:xfrm>
            <a:off x="539552" y="987574"/>
            <a:ext cx="2813591" cy="369332"/>
          </a:xfrm>
          <a:prstGeom prst="rect">
            <a:avLst/>
          </a:prstGeom>
        </p:spPr>
        <p:txBody>
          <a:bodyPr wrap="none">
            <a:spAutoFit/>
          </a:bodyPr>
          <a:lstStyle/>
          <a:p>
            <a:pPr marL="342900" indent="-342900">
              <a:buFont typeface="+mj-lt"/>
              <a:buAutoNum type="arabicPeriod"/>
            </a:pPr>
            <a:r>
              <a:rPr lang="en-IN" dirty="0"/>
              <a:t>Importing  the libraries</a:t>
            </a:r>
            <a:endParaRPr lang="en-US" dirty="0"/>
          </a:p>
        </p:txBody>
      </p:sp>
      <p:pic>
        <p:nvPicPr>
          <p:cNvPr id="6" name="Picture 2"/>
          <p:cNvPicPr>
            <a:picLocks noChangeAspect="1" noChangeArrowheads="1"/>
          </p:cNvPicPr>
          <p:nvPr/>
        </p:nvPicPr>
        <p:blipFill>
          <a:blip r:embed="rId2" cstate="print"/>
          <a:srcRect l="3514" t="13571" r="27814" b="46964"/>
          <a:stretch>
            <a:fillRect/>
          </a:stretch>
        </p:blipFill>
        <p:spPr bwMode="auto">
          <a:xfrm>
            <a:off x="323528" y="1635646"/>
            <a:ext cx="8023187" cy="259228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6361" t="30234" r="27781" b="5454"/>
          <a:stretch>
            <a:fillRect/>
          </a:stretch>
        </p:blipFill>
        <p:spPr bwMode="auto">
          <a:xfrm>
            <a:off x="539552" y="843558"/>
            <a:ext cx="7344816" cy="403244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l="7467" t="30234" r="28334" b="6766"/>
          <a:stretch>
            <a:fillRect/>
          </a:stretch>
        </p:blipFill>
        <p:spPr bwMode="auto">
          <a:xfrm>
            <a:off x="683568" y="771550"/>
            <a:ext cx="7344816" cy="4052312"/>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l="11895" t="28266" r="31101" b="5782"/>
          <a:stretch>
            <a:fillRect/>
          </a:stretch>
        </p:blipFill>
        <p:spPr bwMode="auto">
          <a:xfrm>
            <a:off x="827584" y="699542"/>
            <a:ext cx="6531233" cy="424847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2"/>
          </p:nvPr>
        </p:nvSpPr>
        <p:spPr/>
        <p:txBody>
          <a:bodyPr/>
          <a:lstStyle/>
          <a:p>
            <a:endParaRPr lang="en-US"/>
          </a:p>
        </p:txBody>
      </p:sp>
      <p:pic>
        <p:nvPicPr>
          <p:cNvPr id="5122" name="Picture 2"/>
          <p:cNvPicPr>
            <a:picLocks noChangeAspect="1" noChangeArrowheads="1"/>
          </p:cNvPicPr>
          <p:nvPr/>
        </p:nvPicPr>
        <p:blipFill>
          <a:blip r:embed="rId2" cstate="print"/>
          <a:srcRect l="10788" t="28266" r="28334" b="18578"/>
          <a:stretch>
            <a:fillRect/>
          </a:stretch>
        </p:blipFill>
        <p:spPr bwMode="auto">
          <a:xfrm>
            <a:off x="395536" y="987574"/>
            <a:ext cx="7920880" cy="388843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l="14662" t="28266" r="12285" b="5782"/>
          <a:stretch>
            <a:fillRect/>
          </a:stretch>
        </p:blipFill>
        <p:spPr bwMode="auto">
          <a:xfrm>
            <a:off x="395536" y="843558"/>
            <a:ext cx="7802658" cy="396044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l="14662" t="36141" r="48258" b="13657"/>
          <a:stretch>
            <a:fillRect/>
          </a:stretch>
        </p:blipFill>
        <p:spPr bwMode="auto">
          <a:xfrm>
            <a:off x="1187624" y="699542"/>
            <a:ext cx="5688632" cy="433015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2"/>
          </p:nvPr>
        </p:nvSpPr>
        <p:spPr/>
        <p:txBody>
          <a:bodyPr/>
          <a:lstStyle/>
          <a:p>
            <a:endParaRPr lang="en-US"/>
          </a:p>
        </p:txBody>
      </p:sp>
      <p:pic>
        <p:nvPicPr>
          <p:cNvPr id="8194" name="Picture 2"/>
          <p:cNvPicPr>
            <a:picLocks noChangeAspect="1" noChangeArrowheads="1"/>
          </p:cNvPicPr>
          <p:nvPr/>
        </p:nvPicPr>
        <p:blipFill>
          <a:blip r:embed="rId2" cstate="print"/>
          <a:srcRect l="32074" t="15469" r="8964" b="12673"/>
          <a:stretch>
            <a:fillRect/>
          </a:stretch>
        </p:blipFill>
        <p:spPr bwMode="auto">
          <a:xfrm>
            <a:off x="1331640" y="677081"/>
            <a:ext cx="6233129" cy="427093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MACHINE LEARNING</a:t>
            </a:r>
            <a:endParaRPr lang="en-US" dirty="0"/>
          </a:p>
        </p:txBody>
      </p:sp>
      <p:sp>
        <p:nvSpPr>
          <p:cNvPr id="3" name="Rectangle 2"/>
          <p:cNvSpPr/>
          <p:nvPr/>
        </p:nvSpPr>
        <p:spPr>
          <a:xfrm>
            <a:off x="179512" y="1203598"/>
            <a:ext cx="6552728" cy="3139321"/>
          </a:xfrm>
          <a:prstGeom prst="rect">
            <a:avLst/>
          </a:prstGeom>
        </p:spPr>
        <p:txBody>
          <a:bodyPr wrap="square">
            <a:spAutoFit/>
          </a:bodyPr>
          <a:lstStyle/>
          <a:p>
            <a:r>
              <a:rPr lang="en-US" sz="2200" b="1" dirty="0"/>
              <a:t>Machine learning</a:t>
            </a:r>
            <a:r>
              <a:rPr lang="en-US" sz="2200" dirty="0"/>
              <a:t> is an application of </a:t>
            </a:r>
            <a:r>
              <a:rPr lang="en-US" sz="2200" b="1" dirty="0"/>
              <a:t>artificial</a:t>
            </a:r>
            <a:r>
              <a:rPr lang="en-US" sz="2200" dirty="0"/>
              <a:t> </a:t>
            </a:r>
          </a:p>
          <a:p>
            <a:r>
              <a:rPr lang="en-US" sz="2200" b="1" dirty="0"/>
              <a:t>intelligence</a:t>
            </a:r>
            <a:r>
              <a:rPr lang="en-US" sz="2200" dirty="0"/>
              <a:t> (AI) that provides systems the ability </a:t>
            </a:r>
          </a:p>
          <a:p>
            <a:r>
              <a:rPr lang="en-US" sz="2200" dirty="0"/>
              <a:t>to automatically learn and improve from experience without being explicitly programmed. </a:t>
            </a:r>
          </a:p>
          <a:p>
            <a:r>
              <a:rPr lang="en-US" sz="2200" b="1" dirty="0"/>
              <a:t>Machine learning</a:t>
            </a:r>
            <a:r>
              <a:rPr lang="en-US" sz="2200" dirty="0"/>
              <a:t> focuses on the development of computer programs that can access data and use it learn for themselves. In retail banking also it helps </a:t>
            </a:r>
          </a:p>
          <a:p>
            <a:r>
              <a:rPr lang="en-US" sz="2200" dirty="0"/>
              <a:t>in various areas to make the work of different </a:t>
            </a:r>
          </a:p>
          <a:p>
            <a:r>
              <a:rPr lang="en-US" sz="2200" dirty="0"/>
              <a:t>detections , predictions, and managements etc.</a:t>
            </a:r>
          </a:p>
        </p:txBody>
      </p:sp>
      <p:pic>
        <p:nvPicPr>
          <p:cNvPr id="5" name="Content Placeholder 4">
            <a:extLst>
              <a:ext uri="{FF2B5EF4-FFF2-40B4-BE49-F238E27FC236}">
                <a16:creationId xmlns:a16="http://schemas.microsoft.com/office/drawing/2014/main" id="{BC99ACBA-40CD-443D-A870-A6DB5F6486AF}"/>
              </a:ext>
            </a:extLst>
          </p:cNvPr>
          <p:cNvPicPr>
            <a:picLocks noChangeAspect="1"/>
          </p:cNvPicPr>
          <p:nvPr/>
        </p:nvPicPr>
        <p:blipFill>
          <a:blip r:embed="rId2" cstate="print">
            <a:extLst>
              <a:ext uri="{28A0092B-C50C-407E-A947-70E740481C1C}">
                <a14:useLocalDpi xmlns:a14="http://schemas.microsoft.com/office/drawing/2010/main" val="0"/>
              </a:ext>
            </a:extLst>
          </a:blip>
          <a:srcRect r="25461"/>
          <a:stretch>
            <a:fillRect/>
          </a:stretch>
        </p:blipFill>
        <p:spPr>
          <a:xfrm>
            <a:off x="6732240" y="1635646"/>
            <a:ext cx="2232248" cy="208823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2"/>
          </p:nvPr>
        </p:nvSpPr>
        <p:spPr/>
        <p:txBody>
          <a:bodyPr/>
          <a:lstStyle/>
          <a:p>
            <a:endParaRPr lang="en-US"/>
          </a:p>
        </p:txBody>
      </p:sp>
      <p:pic>
        <p:nvPicPr>
          <p:cNvPr id="9218" name="Picture 2"/>
          <p:cNvPicPr>
            <a:picLocks noChangeAspect="1" noChangeArrowheads="1"/>
          </p:cNvPicPr>
          <p:nvPr/>
        </p:nvPicPr>
        <p:blipFill>
          <a:blip r:embed="rId2" cstate="print"/>
          <a:srcRect l="31265" t="15469" r="8964" b="6766"/>
          <a:stretch>
            <a:fillRect/>
          </a:stretch>
        </p:blipFill>
        <p:spPr bwMode="auto">
          <a:xfrm>
            <a:off x="1187624" y="123478"/>
            <a:ext cx="6377900" cy="4876006"/>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195487"/>
            <a:ext cx="9144000" cy="648071"/>
          </a:xfrm>
        </p:spPr>
        <p:txBody>
          <a:bodyPr/>
          <a:lstStyle/>
          <a:p>
            <a:r>
              <a:rPr lang="en-US" dirty="0"/>
              <a:t>CONCLUSION</a:t>
            </a:r>
          </a:p>
        </p:txBody>
      </p:sp>
      <p:sp>
        <p:nvSpPr>
          <p:cNvPr id="4" name="Rectangle 3"/>
          <p:cNvSpPr/>
          <p:nvPr/>
        </p:nvSpPr>
        <p:spPr>
          <a:xfrm>
            <a:off x="539552" y="987574"/>
            <a:ext cx="7560840" cy="3785652"/>
          </a:xfrm>
          <a:prstGeom prst="rect">
            <a:avLst/>
          </a:prstGeom>
        </p:spPr>
        <p:txBody>
          <a:bodyPr wrap="square">
            <a:spAutoFit/>
          </a:bodyPr>
          <a:lstStyle/>
          <a:p>
            <a:r>
              <a:rPr lang="en-US" sz="2400" dirty="0"/>
              <a:t>There is a constant innovation in retail banking banks now need retail as a growth trigger. This requires </a:t>
            </a:r>
          </a:p>
          <a:p>
            <a:r>
              <a:rPr lang="en-US" sz="2400" dirty="0"/>
              <a:t>product development and differentiation, initial and </a:t>
            </a:r>
          </a:p>
          <a:p>
            <a:r>
              <a:rPr lang="en-US" sz="2400" dirty="0"/>
              <a:t>business process reengineering, marketing, product </a:t>
            </a:r>
          </a:p>
          <a:p>
            <a:r>
              <a:rPr lang="en-US" sz="2400" dirty="0"/>
              <a:t>pricing, customization etc. While retail banking offers </a:t>
            </a:r>
          </a:p>
          <a:p>
            <a:r>
              <a:rPr lang="en-US" sz="2400" dirty="0"/>
              <a:t>phenomenal  opportunities for growth the challenges </a:t>
            </a:r>
          </a:p>
          <a:p>
            <a:r>
              <a:rPr lang="en-US" sz="2400" dirty="0"/>
              <a:t>are equally haunting how far the retail banking is able </a:t>
            </a:r>
          </a:p>
          <a:p>
            <a:r>
              <a:rPr lang="en-US" sz="2400" dirty="0"/>
              <a:t>to lead growth of banking industry in future would </a:t>
            </a:r>
          </a:p>
          <a:p>
            <a:r>
              <a:rPr lang="en-US" sz="2400" dirty="0"/>
              <a:t>depend on capacity building of the banks to meet the </a:t>
            </a:r>
          </a:p>
          <a:p>
            <a:r>
              <a:rPr lang="en-US" sz="2400" dirty="0"/>
              <a:t>challenges and make use of opportunities profitably.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195486"/>
            <a:ext cx="7380312" cy="776530"/>
          </a:xfrm>
        </p:spPr>
        <p:txBody>
          <a:bodyPr/>
          <a:lstStyle/>
          <a:p>
            <a:r>
              <a:rPr lang="en-IN"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anose="020F0704030504030204" pitchFamily="34" charset="0"/>
              </a:rPr>
              <a:t>INTRODUCTION</a:t>
            </a:r>
            <a:endParaRPr lang="en-US" dirty="0"/>
          </a:p>
        </p:txBody>
      </p:sp>
      <p:sp>
        <p:nvSpPr>
          <p:cNvPr id="3" name="Content Placeholder 2">
            <a:extLst>
              <a:ext uri="{FF2B5EF4-FFF2-40B4-BE49-F238E27FC236}">
                <a16:creationId xmlns:a16="http://schemas.microsoft.com/office/drawing/2014/main" id="{B2B3B3DC-E791-4FE8-A58E-BC6C6599A60E}"/>
              </a:ext>
            </a:extLst>
          </p:cNvPr>
          <p:cNvSpPr txBox="1">
            <a:spLocks/>
          </p:cNvSpPr>
          <p:nvPr/>
        </p:nvSpPr>
        <p:spPr>
          <a:xfrm>
            <a:off x="2123728" y="1779662"/>
            <a:ext cx="6552728" cy="3024336"/>
          </a:xfrm>
          <a:prstGeom prst="rect">
            <a:avLst/>
          </a:prstGeom>
        </p:spPr>
        <p:txBody>
          <a:bodyPr>
            <a:noAutofit/>
          </a:bodyPr>
          <a:lstStyle/>
          <a:p>
            <a:pPr marL="342900" marR="0" lvl="0" indent="-342900" algn="l" defTabSz="914400" rtl="0" eaLnBrk="1" fontAlgn="auto" latinLnBrk="1" hangingPunct="1">
              <a:spcBef>
                <a:spcPct val="20000"/>
              </a:spcBef>
              <a:spcAft>
                <a:spcPts val="0"/>
              </a:spcAft>
              <a:buClrTx/>
              <a:buSzTx/>
              <a:tabLst/>
              <a:defRPr/>
            </a:pPr>
            <a:r>
              <a:rPr kumimoji="0" lang="en-US" b="0" i="0" u="none" strike="noStrike" kern="1200" cap="none" spc="0" normalizeH="0" baseline="0" noProof="0" dirty="0">
                <a:ln>
                  <a:noFill/>
                </a:ln>
                <a:solidFill>
                  <a:schemeClr val="tx1"/>
                </a:solidFill>
                <a:effectLst/>
                <a:uLnTx/>
                <a:uFillTx/>
                <a:latin typeface="Arial" pitchFamily="34" charset="0"/>
                <a:cs typeface="Arial" pitchFamily="34" charset="0"/>
              </a:rPr>
              <a:t>	Retail banking, also known as consumer banking</a:t>
            </a:r>
            <a:r>
              <a:rPr kumimoji="0" lang="en-US" b="1" i="0" u="none" strike="noStrike" kern="1200" cap="none" spc="0" normalizeH="0" baseline="0" noProof="0" dirty="0">
                <a:ln>
                  <a:noFill/>
                </a:ln>
                <a:solidFill>
                  <a:schemeClr val="tx1"/>
                </a:solidFill>
                <a:effectLst/>
                <a:uLnTx/>
                <a:uFillTx/>
                <a:latin typeface="Arial" pitchFamily="34" charset="0"/>
                <a:cs typeface="Arial" pitchFamily="34" charset="0"/>
              </a:rPr>
              <a:t> </a:t>
            </a:r>
            <a:r>
              <a:rPr kumimoji="0" lang="en-US" b="0" i="0" u="none" strike="noStrike" kern="1200" cap="none" spc="0" normalizeH="0" baseline="0" noProof="0" dirty="0">
                <a:ln>
                  <a:noFill/>
                </a:ln>
                <a:solidFill>
                  <a:schemeClr val="tx1"/>
                </a:solidFill>
                <a:effectLst/>
                <a:uLnTx/>
                <a:uFillTx/>
                <a:latin typeface="Arial" pitchFamily="34" charset="0"/>
                <a:cs typeface="Arial" pitchFamily="34" charset="0"/>
              </a:rPr>
              <a:t>, is the </a:t>
            </a:r>
          </a:p>
          <a:p>
            <a:pPr marL="342900" marR="0" lvl="0" indent="-342900" algn="l" defTabSz="914400" rtl="0" eaLnBrk="1" fontAlgn="auto" latinLnBrk="1" hangingPunct="1">
              <a:spcBef>
                <a:spcPct val="20000"/>
              </a:spcBef>
              <a:spcAft>
                <a:spcPts val="0"/>
              </a:spcAft>
              <a:buClrTx/>
              <a:buSzTx/>
              <a:tabLst/>
              <a:defRPr/>
            </a:pPr>
            <a:r>
              <a:rPr lang="en-US" dirty="0">
                <a:latin typeface="Arial" pitchFamily="34" charset="0"/>
                <a:cs typeface="Arial" pitchFamily="34" charset="0"/>
              </a:rPr>
              <a:t>	</a:t>
            </a:r>
            <a:r>
              <a:rPr kumimoji="0" lang="en-US" b="0" i="0" u="none" strike="noStrike" kern="1200" cap="none" spc="0" normalizeH="0" baseline="0" noProof="0" dirty="0">
                <a:ln>
                  <a:noFill/>
                </a:ln>
                <a:solidFill>
                  <a:schemeClr val="tx1"/>
                </a:solidFill>
                <a:effectLst/>
                <a:uLnTx/>
                <a:uFillTx/>
                <a:latin typeface="Arial" pitchFamily="34" charset="0"/>
                <a:cs typeface="Arial" pitchFamily="34" charset="0"/>
              </a:rPr>
              <a:t>provision of service</a:t>
            </a:r>
            <a:r>
              <a:rPr kumimoji="0" lang="en-US" b="0" i="0" u="none" strike="noStrike" kern="1200" cap="none" spc="0" normalizeH="0" noProof="0" dirty="0">
                <a:ln>
                  <a:noFill/>
                </a:ln>
                <a:solidFill>
                  <a:schemeClr val="tx1"/>
                </a:solidFill>
                <a:effectLst/>
                <a:uLnTx/>
                <a:uFillTx/>
                <a:latin typeface="Arial" pitchFamily="34" charset="0"/>
                <a:cs typeface="Arial" pitchFamily="34" charset="0"/>
              </a:rPr>
              <a:t> </a:t>
            </a:r>
            <a:r>
              <a:rPr kumimoji="0" lang="en-US" b="0" i="0" u="none" strike="noStrike" kern="1200" cap="none" spc="0" normalizeH="0" baseline="0" noProof="0" dirty="0">
                <a:ln>
                  <a:noFill/>
                </a:ln>
                <a:solidFill>
                  <a:schemeClr val="tx1"/>
                </a:solidFill>
                <a:effectLst/>
                <a:uLnTx/>
                <a:uFillTx/>
                <a:latin typeface="Arial" pitchFamily="34" charset="0"/>
                <a:cs typeface="Arial" pitchFamily="34" charset="0"/>
              </a:rPr>
              <a:t>by a bank to the general public, rather </a:t>
            </a:r>
          </a:p>
          <a:p>
            <a:pPr marL="342900" marR="0" lvl="0" indent="-342900" algn="l" defTabSz="914400" rtl="0" eaLnBrk="1" fontAlgn="auto" latinLnBrk="1" hangingPunct="1">
              <a:spcBef>
                <a:spcPct val="20000"/>
              </a:spcBef>
              <a:spcAft>
                <a:spcPts val="0"/>
              </a:spcAft>
              <a:buClrTx/>
              <a:buSzTx/>
              <a:tabLst/>
              <a:defRPr/>
            </a:pPr>
            <a:r>
              <a:rPr lang="en-US" dirty="0">
                <a:latin typeface="Arial" pitchFamily="34" charset="0"/>
                <a:cs typeface="Arial" pitchFamily="34" charset="0"/>
              </a:rPr>
              <a:t>	</a:t>
            </a:r>
            <a:r>
              <a:rPr kumimoji="0" lang="en-US" b="0" i="0" u="none" strike="noStrike" kern="1200" cap="none" spc="0" normalizeH="0" baseline="0" noProof="0" dirty="0">
                <a:ln>
                  <a:noFill/>
                </a:ln>
                <a:solidFill>
                  <a:schemeClr val="tx1"/>
                </a:solidFill>
                <a:effectLst/>
                <a:uLnTx/>
                <a:uFillTx/>
                <a:latin typeface="Arial" pitchFamily="34" charset="0"/>
                <a:cs typeface="Arial" pitchFamily="34" charset="0"/>
              </a:rPr>
              <a:t>than to companies, corporations or other banks, which are often described as wholesale banking. Retail banks offer </a:t>
            </a:r>
          </a:p>
          <a:p>
            <a:pPr marL="342900" marR="0" lvl="0" indent="-342900" algn="l" defTabSz="914400" rtl="0" eaLnBrk="1" fontAlgn="auto" latinLnBrk="1" hangingPunct="1">
              <a:spcBef>
                <a:spcPct val="20000"/>
              </a:spcBef>
              <a:spcAft>
                <a:spcPts val="0"/>
              </a:spcAft>
              <a:buClrTx/>
              <a:buSzTx/>
              <a:tabLst/>
              <a:defRPr/>
            </a:pPr>
            <a:r>
              <a:rPr lang="en-US" dirty="0">
                <a:latin typeface="Arial" pitchFamily="34" charset="0"/>
                <a:cs typeface="Arial" pitchFamily="34" charset="0"/>
              </a:rPr>
              <a:t>	</a:t>
            </a:r>
            <a:r>
              <a:rPr kumimoji="0" lang="en-US" b="0" i="0" u="none" strike="noStrike" kern="1200" cap="none" spc="0" normalizeH="0" baseline="0" noProof="0" dirty="0">
                <a:ln>
                  <a:noFill/>
                </a:ln>
                <a:solidFill>
                  <a:schemeClr val="tx1"/>
                </a:solidFill>
                <a:effectLst/>
                <a:uLnTx/>
                <a:uFillTx/>
                <a:latin typeface="Arial" pitchFamily="34" charset="0"/>
                <a:cs typeface="Arial" pitchFamily="34" charset="0"/>
              </a:rPr>
              <a:t>consumers credit to purchase homes, cars , and furniture . </a:t>
            </a:r>
          </a:p>
          <a:p>
            <a:pPr marL="342900" marR="0" lvl="0" indent="-342900" algn="l" defTabSz="914400" rtl="0" eaLnBrk="1" fontAlgn="auto" latinLnBrk="1" hangingPunct="1">
              <a:spcBef>
                <a:spcPct val="20000"/>
              </a:spcBef>
              <a:spcAft>
                <a:spcPts val="0"/>
              </a:spcAft>
              <a:buClrTx/>
              <a:buSzTx/>
              <a:tabLst/>
              <a:defRPr/>
            </a:pPr>
            <a:r>
              <a:rPr lang="en-US" dirty="0">
                <a:latin typeface="Arial" pitchFamily="34" charset="0"/>
                <a:cs typeface="Arial" pitchFamily="34" charset="0"/>
              </a:rPr>
              <a:t>	</a:t>
            </a:r>
            <a:r>
              <a:rPr kumimoji="0" lang="en-US" b="0" i="0" u="none" strike="noStrike" kern="1200" cap="none" spc="0" normalizeH="0" baseline="0" noProof="0" dirty="0">
                <a:ln>
                  <a:noFill/>
                </a:ln>
                <a:solidFill>
                  <a:schemeClr val="tx1"/>
                </a:solidFill>
                <a:effectLst/>
                <a:uLnTx/>
                <a:uFillTx/>
                <a:latin typeface="Arial" pitchFamily="34" charset="0"/>
                <a:cs typeface="Arial" pitchFamily="34" charset="0"/>
              </a:rPr>
              <a:t>These include mortgages, auto loans, and credit cards. </a:t>
            </a:r>
          </a:p>
          <a:p>
            <a:pPr marL="342900" marR="0" lvl="0" indent="-342900" algn="l" defTabSz="914400" rtl="0" eaLnBrk="1" fontAlgn="auto" latinLnBrk="1" hangingPunct="1">
              <a:spcBef>
                <a:spcPct val="20000"/>
              </a:spcBef>
              <a:spcAft>
                <a:spcPts val="0"/>
              </a:spcAft>
              <a:buClrTx/>
              <a:buSzTx/>
              <a:tabLst/>
              <a:defRPr/>
            </a:pPr>
            <a:r>
              <a:rPr lang="en-US" dirty="0">
                <a:latin typeface="Arial" pitchFamily="34" charset="0"/>
                <a:cs typeface="Arial" pitchFamily="34" charset="0"/>
              </a:rPr>
              <a:t>	</a:t>
            </a:r>
            <a:r>
              <a:rPr kumimoji="0" lang="en-US" b="0" i="0" u="none" strike="noStrike" kern="1200" cap="none" spc="0" normalizeH="0" baseline="0" noProof="0" dirty="0">
                <a:ln>
                  <a:noFill/>
                </a:ln>
                <a:solidFill>
                  <a:schemeClr val="tx1"/>
                </a:solidFill>
                <a:effectLst/>
                <a:uLnTx/>
                <a:uFillTx/>
                <a:latin typeface="Arial" pitchFamily="34" charset="0"/>
                <a:cs typeface="Arial" pitchFamily="34" charset="0"/>
              </a:rPr>
              <a:t>Retail banks provide a safe place for people to deposit their </a:t>
            </a:r>
          </a:p>
          <a:p>
            <a:pPr marL="342900" marR="0" lvl="0" indent="-342900" algn="l" defTabSz="914400" rtl="0" eaLnBrk="1" fontAlgn="auto" latinLnBrk="1" hangingPunct="1">
              <a:spcBef>
                <a:spcPct val="20000"/>
              </a:spcBef>
              <a:spcAft>
                <a:spcPts val="0"/>
              </a:spcAft>
              <a:buClrTx/>
              <a:buSzTx/>
              <a:tabLst/>
              <a:defRPr/>
            </a:pPr>
            <a:r>
              <a:rPr lang="en-US" dirty="0">
                <a:latin typeface="Arial" pitchFamily="34" charset="0"/>
                <a:cs typeface="Arial" pitchFamily="34" charset="0"/>
              </a:rPr>
              <a:t>	</a:t>
            </a:r>
            <a:r>
              <a:rPr kumimoji="0" lang="en-US" b="0" i="0" u="none" strike="noStrike" kern="1200" cap="none" spc="0" normalizeH="0" baseline="0" noProof="0" dirty="0">
                <a:ln>
                  <a:noFill/>
                </a:ln>
                <a:solidFill>
                  <a:schemeClr val="tx1"/>
                </a:solidFill>
                <a:effectLst/>
                <a:uLnTx/>
                <a:uFillTx/>
                <a:latin typeface="Arial" pitchFamily="34" charset="0"/>
                <a:cs typeface="Arial" pitchFamily="34" charset="0"/>
              </a:rPr>
              <a:t>money.</a:t>
            </a:r>
          </a:p>
          <a:p>
            <a:pPr marL="0" marR="0" lvl="0" indent="0" algn="l" defTabSz="914400" rtl="0" eaLnBrk="1" fontAlgn="auto" latinLnBrk="1" hangingPunct="1">
              <a:spcBef>
                <a:spcPct val="20000"/>
              </a:spcBef>
              <a:spcAft>
                <a:spcPts val="0"/>
              </a:spcAft>
              <a:buClrTx/>
              <a:buSzTx/>
              <a:tabLst/>
              <a:defRPr/>
            </a:pPr>
            <a:endParaRPr kumimoji="0" lang="en-US"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4" name="Rectangle 3"/>
          <p:cNvSpPr/>
          <p:nvPr/>
        </p:nvSpPr>
        <p:spPr>
          <a:xfrm>
            <a:off x="1763688" y="1059582"/>
            <a:ext cx="2879763" cy="461665"/>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rPr>
              <a:t>RETAIL BANKING</a:t>
            </a:r>
            <a:endParaRPr lang="en-U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3518"/>
            <a:ext cx="9144000" cy="648071"/>
          </a:xfrm>
          <a:prstGeom prst="rect">
            <a:avLst/>
          </a:prstGeom>
        </p:spPr>
        <p:txBody>
          <a:bodyPr/>
          <a:lstStyle/>
          <a:p>
            <a:r>
              <a:rPr lang="en-US" altLang="ko-KR" dirty="0">
                <a:solidFill>
                  <a:schemeClr val="accent3"/>
                </a:solidFill>
              </a:rPr>
              <a:t>SERVICES</a:t>
            </a:r>
            <a:endParaRPr lang="ko-KR" altLang="en-US" dirty="0">
              <a:solidFill>
                <a:schemeClr val="accent2"/>
              </a:solidFill>
            </a:endParaRPr>
          </a:p>
        </p:txBody>
      </p:sp>
      <p:sp>
        <p:nvSpPr>
          <p:cNvPr id="13" name="Rectangle 12"/>
          <p:cNvSpPr/>
          <p:nvPr/>
        </p:nvSpPr>
        <p:spPr>
          <a:xfrm>
            <a:off x="971600" y="1707654"/>
            <a:ext cx="4572000" cy="3046988"/>
          </a:xfrm>
          <a:prstGeom prst="rect">
            <a:avLst/>
          </a:prstGeom>
        </p:spPr>
        <p:txBody>
          <a:bodyPr>
            <a:spAutoFit/>
          </a:bodyPr>
          <a:lstStyle/>
          <a:p>
            <a:pPr marL="342900" indent="-342900">
              <a:buFont typeface="+mj-lt"/>
              <a:buAutoNum type="arabicPeriod"/>
            </a:pPr>
            <a:r>
              <a:rPr lang="en-IN" sz="2400" dirty="0"/>
              <a:t>Savings accounts</a:t>
            </a:r>
          </a:p>
          <a:p>
            <a:pPr marL="342900" indent="-342900">
              <a:buFont typeface="+mj-lt"/>
              <a:buAutoNum type="arabicPeriod"/>
            </a:pPr>
            <a:r>
              <a:rPr lang="en-IN" sz="2400" dirty="0"/>
              <a:t>Credit cards</a:t>
            </a:r>
          </a:p>
          <a:p>
            <a:pPr marL="342900" indent="-342900">
              <a:buFont typeface="+mj-lt"/>
              <a:buAutoNum type="arabicPeriod"/>
            </a:pPr>
            <a:r>
              <a:rPr lang="en-IN" sz="2400" dirty="0"/>
              <a:t>ATM cards</a:t>
            </a:r>
          </a:p>
          <a:p>
            <a:pPr marL="342900" indent="-342900">
              <a:buFont typeface="+mj-lt"/>
              <a:buAutoNum type="arabicPeriod"/>
            </a:pPr>
            <a:r>
              <a:rPr lang="en-IN" sz="2400" dirty="0"/>
              <a:t>Debit cards </a:t>
            </a:r>
          </a:p>
          <a:p>
            <a:pPr marL="342900" indent="-342900">
              <a:buFont typeface="+mj-lt"/>
              <a:buAutoNum type="arabicPeriod"/>
            </a:pPr>
            <a:r>
              <a:rPr lang="en-IN" sz="2400" dirty="0"/>
              <a:t>Mortgages</a:t>
            </a:r>
          </a:p>
          <a:p>
            <a:pPr marL="342900" indent="-342900">
              <a:buFont typeface="+mj-lt"/>
              <a:buAutoNum type="arabicPeriod"/>
            </a:pPr>
            <a:r>
              <a:rPr lang="en-IN" sz="2400" dirty="0"/>
              <a:t>Home enquiry loans</a:t>
            </a:r>
          </a:p>
          <a:p>
            <a:pPr marL="342900" indent="-342900">
              <a:buFont typeface="+mj-lt"/>
              <a:buAutoNum type="arabicPeriod"/>
            </a:pPr>
            <a:r>
              <a:rPr lang="en-IN" sz="2400" dirty="0"/>
              <a:t>Traveller's cheques</a:t>
            </a:r>
          </a:p>
          <a:p>
            <a:pPr marL="342900" indent="-342900">
              <a:buFont typeface="+mj-lt"/>
              <a:buAutoNum type="arabicPeriod"/>
            </a:pPr>
            <a:r>
              <a:rPr lang="en-IN" sz="2400" dirty="0"/>
              <a:t>Transactional accounts</a:t>
            </a:r>
            <a:endParaRPr lang="en-US" sz="2400" dirty="0"/>
          </a:p>
        </p:txBody>
      </p:sp>
      <p:sp>
        <p:nvSpPr>
          <p:cNvPr id="15" name="Text Placeholder 6">
            <a:extLst>
              <a:ext uri="{FF2B5EF4-FFF2-40B4-BE49-F238E27FC236}">
                <a16:creationId xmlns:a16="http://schemas.microsoft.com/office/drawing/2014/main" id="{8F6BE523-1410-49E4-9338-DAF875F1BCEA}"/>
              </a:ext>
            </a:extLst>
          </p:cNvPr>
          <p:cNvSpPr txBox="1">
            <a:spLocks/>
          </p:cNvSpPr>
          <p:nvPr/>
        </p:nvSpPr>
        <p:spPr>
          <a:xfrm>
            <a:off x="539552" y="1203598"/>
            <a:ext cx="7488832" cy="576064"/>
          </a:xfrm>
          <a:prstGeom prst="rect">
            <a:avLst/>
          </a:prstGeom>
        </p:spPr>
        <p:txBody>
          <a:bodyPr/>
          <a:lstStyle/>
          <a:p>
            <a:pPr marL="342900" marR="0" lvl="0" indent="-342900" algn="l" defTabSz="914400" rtl="0" eaLnBrk="1" fontAlgn="auto" latinLnBrk="1" hangingPunct="1">
              <a:lnSpc>
                <a:spcPct val="100000"/>
              </a:lnSpc>
              <a:spcBef>
                <a:spcPct val="20000"/>
              </a:spcBef>
              <a:spcAft>
                <a:spcPts val="0"/>
              </a:spcAft>
              <a:buClrTx/>
              <a:buSzTx/>
              <a:tabLst/>
              <a:defRPr/>
            </a:pPr>
            <a:r>
              <a:rPr kumimoji="0" lang="en-IN" sz="2400" b="0" i="0" u="none" strike="noStrike" kern="1200" cap="none" spc="0" normalizeH="0" baseline="0" noProof="0" dirty="0">
                <a:ln>
                  <a:noFill/>
                </a:ln>
                <a:solidFill>
                  <a:schemeClr val="tx1"/>
                </a:solidFill>
                <a:effectLst/>
                <a:uLnTx/>
                <a:uFillTx/>
                <a:latin typeface="+mn-lt"/>
                <a:ea typeface="+mn-ea"/>
                <a:cs typeface="+mn-cs"/>
              </a:rPr>
              <a:t>Various services provided by retail banking are :-</a:t>
            </a:r>
          </a:p>
        </p:txBody>
      </p:sp>
      <p:pic>
        <p:nvPicPr>
          <p:cNvPr id="17" name="Content Placeholder 4">
            <a:extLst>
              <a:ext uri="{FF2B5EF4-FFF2-40B4-BE49-F238E27FC236}">
                <a16:creationId xmlns:a16="http://schemas.microsoft.com/office/drawing/2014/main" id="{72CC38B5-5132-4A05-99F5-C0442462BE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8024" y="1851670"/>
            <a:ext cx="3857580" cy="2304255"/>
          </a:xfrm>
          <a:prstGeom prst="rect">
            <a:avLst/>
          </a:prstGeom>
        </p:spPr>
      </p:pic>
    </p:spTree>
    <p:extLst>
      <p:ext uri="{BB962C8B-B14F-4D97-AF65-F5344CB8AC3E}">
        <p14:creationId xmlns:p14="http://schemas.microsoft.com/office/powerpoint/2010/main" val="3715966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55527"/>
            <a:ext cx="8388424" cy="648071"/>
          </a:xfrm>
        </p:spPr>
        <p:txBody>
          <a:bodyPr/>
          <a:lstStyle/>
          <a:p>
            <a:r>
              <a:rPr lang="en-IN" sz="2800" dirty="0"/>
              <a:t>PREDICTIVE ANALYTICS IN RETAIL BANKING</a:t>
            </a:r>
            <a:endParaRPr lang="en-US" sz="2800" dirty="0"/>
          </a:p>
        </p:txBody>
      </p:sp>
      <p:sp>
        <p:nvSpPr>
          <p:cNvPr id="4" name="Rectangle 3"/>
          <p:cNvSpPr/>
          <p:nvPr/>
        </p:nvSpPr>
        <p:spPr>
          <a:xfrm>
            <a:off x="467544" y="1515145"/>
            <a:ext cx="7560840" cy="3000821"/>
          </a:xfrm>
          <a:prstGeom prst="rect">
            <a:avLst/>
          </a:prstGeom>
        </p:spPr>
        <p:txBody>
          <a:bodyPr wrap="square">
            <a:spAutoFit/>
          </a:bodyPr>
          <a:lstStyle/>
          <a:p>
            <a:r>
              <a:rPr lang="en-IN" sz="2100" dirty="0"/>
              <a:t>In today’s competitive world , growing base  and satisfying them is considered as the most challenging task. They demand </a:t>
            </a:r>
          </a:p>
          <a:p>
            <a:r>
              <a:rPr lang="en-IN" sz="2100" dirty="0"/>
              <a:t>on being treated as individuals. To overcome this banks are </a:t>
            </a:r>
          </a:p>
          <a:p>
            <a:r>
              <a:rPr lang="en-IN" sz="2100" dirty="0"/>
              <a:t>implementing various tools overtime. To have a clear idea on </a:t>
            </a:r>
          </a:p>
          <a:p>
            <a:r>
              <a:rPr lang="en-IN" sz="2100" dirty="0"/>
              <a:t>It  “PREDICTIVE ANALYTICS” comes into the picture. It helps the bank to fetch the relevant data of customers and captures the relationship between the predicted and explanatory </a:t>
            </a:r>
          </a:p>
          <a:p>
            <a:r>
              <a:rPr lang="en-IN" sz="2100" dirty="0"/>
              <a:t>variables from past happenings. To implement this machine </a:t>
            </a:r>
          </a:p>
          <a:p>
            <a:r>
              <a:rPr lang="en-IN" sz="2100" dirty="0"/>
              <a:t>learning is used.</a:t>
            </a:r>
            <a:endParaRPr lang="en-US" sz="2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63688" y="123478"/>
            <a:ext cx="7380312" cy="776530"/>
          </a:xfrm>
        </p:spPr>
        <p:txBody>
          <a:bodyPr/>
          <a:lstStyle/>
          <a:p>
            <a:r>
              <a:rPr lang="en-IN" dirty="0"/>
              <a:t> OBJECTIVE OF RESEARCH</a:t>
            </a:r>
            <a:endParaRPr lang="en-US" dirty="0"/>
          </a:p>
        </p:txBody>
      </p:sp>
      <p:sp>
        <p:nvSpPr>
          <p:cNvPr id="5" name="Rectangle 4"/>
          <p:cNvSpPr/>
          <p:nvPr/>
        </p:nvSpPr>
        <p:spPr>
          <a:xfrm>
            <a:off x="1907704" y="915566"/>
            <a:ext cx="6696744" cy="3816429"/>
          </a:xfrm>
          <a:prstGeom prst="rect">
            <a:avLst/>
          </a:prstGeom>
        </p:spPr>
        <p:txBody>
          <a:bodyPr wrap="square">
            <a:spAutoFit/>
          </a:bodyPr>
          <a:lstStyle/>
          <a:p>
            <a:r>
              <a:rPr lang="en-IN" sz="2200" dirty="0"/>
              <a:t>The main objective of retail banking analysis is to </a:t>
            </a:r>
          </a:p>
          <a:p>
            <a:r>
              <a:rPr lang="en-IN" sz="2200" dirty="0"/>
              <a:t>provide information about retail banking sector in </a:t>
            </a:r>
          </a:p>
          <a:p>
            <a:r>
              <a:rPr lang="en-IN" sz="2200" dirty="0"/>
              <a:t>India. Analysis of retail banking strategy provides </a:t>
            </a:r>
          </a:p>
          <a:p>
            <a:r>
              <a:rPr lang="en-IN" sz="2200" dirty="0"/>
              <a:t>current situation of the banking product and services. The objective of the study is to find out the gap that is existing between the perception and expectations of consumers of retail banking products and services and those of the entire bank employee in this</a:t>
            </a:r>
          </a:p>
          <a:p>
            <a:r>
              <a:rPr lang="en-IN" sz="2200" dirty="0"/>
              <a:t>perception. It is also proposed to study the </a:t>
            </a:r>
          </a:p>
          <a:p>
            <a:r>
              <a:rPr lang="en-IN" sz="2200" dirty="0"/>
              <a:t>consumer’s perception expectations regarding the </a:t>
            </a:r>
          </a:p>
          <a:p>
            <a:r>
              <a:rPr lang="en-IN" sz="2200" dirty="0"/>
              <a:t>product and services of the banks.</a:t>
            </a: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0"/>
            <a:ext cx="7380312" cy="776530"/>
          </a:xfrm>
        </p:spPr>
        <p:txBody>
          <a:bodyPr/>
          <a:lstStyle/>
          <a:p>
            <a:r>
              <a:rPr lang="en-US" altLang="ko-KR" sz="2000" dirty="0">
                <a:solidFill>
                  <a:schemeClr val="accent3"/>
                </a:solidFill>
              </a:rPr>
              <a:t> </a:t>
            </a:r>
            <a:r>
              <a:rPr lang="en-IN" sz="2000" dirty="0"/>
              <a:t>Things in which predictive analytics used in banking </a:t>
            </a:r>
            <a:br>
              <a:rPr lang="en-IN" sz="2000" dirty="0"/>
            </a:br>
            <a:r>
              <a:rPr lang="en-IN" sz="2000" dirty="0"/>
              <a:t>sector:</a:t>
            </a:r>
            <a:endParaRPr lang="ko-KR" altLang="en-US" sz="2000" dirty="0">
              <a:solidFill>
                <a:schemeClr val="accent2"/>
              </a:solidFill>
            </a:endParaRPr>
          </a:p>
        </p:txBody>
      </p:sp>
      <p:sp>
        <p:nvSpPr>
          <p:cNvPr id="6" name="Parallelogram 5"/>
          <p:cNvSpPr/>
          <p:nvPr/>
        </p:nvSpPr>
        <p:spPr>
          <a:xfrm>
            <a:off x="3059832" y="843558"/>
            <a:ext cx="4032448" cy="504000"/>
          </a:xfrm>
          <a:prstGeom prst="parallelogram">
            <a:avLst>
              <a:gd name="adj" fmla="val 2606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1" name="Parallelogram 10"/>
          <p:cNvSpPr/>
          <p:nvPr/>
        </p:nvSpPr>
        <p:spPr>
          <a:xfrm>
            <a:off x="2915609" y="1419622"/>
            <a:ext cx="4032655" cy="504000"/>
          </a:xfrm>
          <a:prstGeom prst="parallelogram">
            <a:avLst>
              <a:gd name="adj" fmla="val 2606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2" name="Parallelogram 11"/>
          <p:cNvSpPr/>
          <p:nvPr/>
        </p:nvSpPr>
        <p:spPr>
          <a:xfrm>
            <a:off x="2772018" y="1995686"/>
            <a:ext cx="4032230" cy="504000"/>
          </a:xfrm>
          <a:prstGeom prst="parallelogram">
            <a:avLst>
              <a:gd name="adj" fmla="val 2606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5" name="Parallelogram 14"/>
          <p:cNvSpPr/>
          <p:nvPr/>
        </p:nvSpPr>
        <p:spPr>
          <a:xfrm>
            <a:off x="3132047" y="897558"/>
            <a:ext cx="3888225" cy="396000"/>
          </a:xfrm>
          <a:prstGeom prst="parallelogram">
            <a:avLst>
              <a:gd name="adj" fmla="val 26069"/>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6" name="Parallelogram 15"/>
          <p:cNvSpPr/>
          <p:nvPr/>
        </p:nvSpPr>
        <p:spPr>
          <a:xfrm>
            <a:off x="2987824" y="1473622"/>
            <a:ext cx="3888432" cy="396000"/>
          </a:xfrm>
          <a:prstGeom prst="parallelogram">
            <a:avLst>
              <a:gd name="adj" fmla="val 26069"/>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7" name="Parallelogram 16"/>
          <p:cNvSpPr/>
          <p:nvPr/>
        </p:nvSpPr>
        <p:spPr>
          <a:xfrm>
            <a:off x="2844234" y="2049686"/>
            <a:ext cx="3888006" cy="396000"/>
          </a:xfrm>
          <a:prstGeom prst="parallelogram">
            <a:avLst>
              <a:gd name="adj" fmla="val 26069"/>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0" name="Text Placeholder 12"/>
          <p:cNvSpPr txBox="1">
            <a:spLocks/>
          </p:cNvSpPr>
          <p:nvPr/>
        </p:nvSpPr>
        <p:spPr>
          <a:xfrm>
            <a:off x="3257309" y="860819"/>
            <a:ext cx="485630"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a:cs typeface="Arial" pitchFamily="34" charset="0"/>
              </a:rPr>
              <a:t>01</a:t>
            </a:r>
          </a:p>
        </p:txBody>
      </p:sp>
      <p:sp>
        <p:nvSpPr>
          <p:cNvPr id="21" name="Text Placeholder 12"/>
          <p:cNvSpPr txBox="1">
            <a:spLocks/>
          </p:cNvSpPr>
          <p:nvPr/>
        </p:nvSpPr>
        <p:spPr>
          <a:xfrm>
            <a:off x="3111413" y="1442068"/>
            <a:ext cx="485630"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a:cs typeface="Arial" pitchFamily="34" charset="0"/>
              </a:rPr>
              <a:t>02</a:t>
            </a:r>
          </a:p>
        </p:txBody>
      </p:sp>
      <p:sp>
        <p:nvSpPr>
          <p:cNvPr id="22" name="Text Placeholder 12"/>
          <p:cNvSpPr txBox="1">
            <a:spLocks/>
          </p:cNvSpPr>
          <p:nvPr/>
        </p:nvSpPr>
        <p:spPr>
          <a:xfrm>
            <a:off x="2966150" y="2023317"/>
            <a:ext cx="485630"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a:cs typeface="Arial" pitchFamily="34" charset="0"/>
              </a:rPr>
              <a:t>03</a:t>
            </a:r>
          </a:p>
        </p:txBody>
      </p:sp>
      <p:sp>
        <p:nvSpPr>
          <p:cNvPr id="25" name="TextBox 24"/>
          <p:cNvSpPr txBox="1"/>
          <p:nvPr/>
        </p:nvSpPr>
        <p:spPr>
          <a:xfrm>
            <a:off x="3777925" y="915566"/>
            <a:ext cx="4694047" cy="369332"/>
          </a:xfrm>
          <a:prstGeom prst="rect">
            <a:avLst/>
          </a:prstGeom>
          <a:noFill/>
        </p:spPr>
        <p:txBody>
          <a:bodyPr wrap="square" rtlCol="0">
            <a:spAutoFit/>
          </a:bodyPr>
          <a:lstStyle/>
          <a:p>
            <a:r>
              <a:rPr lang="en-IN" dirty="0"/>
              <a:t>Fraud detection</a:t>
            </a:r>
            <a:r>
              <a:rPr lang="en-US" altLang="ko-KR" dirty="0">
                <a:solidFill>
                  <a:schemeClr val="tx1">
                    <a:lumMod val="75000"/>
                    <a:lumOff val="25000"/>
                  </a:schemeClr>
                </a:solidFill>
                <a:cs typeface="Arial" pitchFamily="34" charset="0"/>
              </a:rPr>
              <a:t>. </a:t>
            </a:r>
            <a:endParaRPr lang="ko-KR" altLang="en-US" dirty="0">
              <a:solidFill>
                <a:schemeClr val="tx1">
                  <a:lumMod val="75000"/>
                  <a:lumOff val="25000"/>
                </a:schemeClr>
              </a:solidFill>
              <a:cs typeface="Arial" pitchFamily="34" charset="0"/>
            </a:endParaRPr>
          </a:p>
        </p:txBody>
      </p:sp>
      <p:sp>
        <p:nvSpPr>
          <p:cNvPr id="51" name="Parallelogram 50"/>
          <p:cNvSpPr/>
          <p:nvPr/>
        </p:nvSpPr>
        <p:spPr>
          <a:xfrm>
            <a:off x="2555568" y="2589758"/>
            <a:ext cx="4104663" cy="504000"/>
          </a:xfrm>
          <a:prstGeom prst="parallelogram">
            <a:avLst>
              <a:gd name="adj" fmla="val 2606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52" name="Parallelogram 51"/>
          <p:cNvSpPr/>
          <p:nvPr/>
        </p:nvSpPr>
        <p:spPr>
          <a:xfrm>
            <a:off x="2411346" y="3165822"/>
            <a:ext cx="4104870" cy="504000"/>
          </a:xfrm>
          <a:prstGeom prst="parallelogram">
            <a:avLst>
              <a:gd name="adj" fmla="val 2606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53" name="Parallelogram 52"/>
          <p:cNvSpPr/>
          <p:nvPr/>
        </p:nvSpPr>
        <p:spPr>
          <a:xfrm>
            <a:off x="2267754" y="3741886"/>
            <a:ext cx="4104445" cy="504000"/>
          </a:xfrm>
          <a:prstGeom prst="parallelogram">
            <a:avLst>
              <a:gd name="adj" fmla="val 2606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54" name="Parallelogram 53"/>
          <p:cNvSpPr/>
          <p:nvPr/>
        </p:nvSpPr>
        <p:spPr>
          <a:xfrm>
            <a:off x="2627784" y="2643758"/>
            <a:ext cx="3960440" cy="396000"/>
          </a:xfrm>
          <a:prstGeom prst="parallelogram">
            <a:avLst>
              <a:gd name="adj" fmla="val 26069"/>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dirty="0">
              <a:solidFill>
                <a:schemeClr val="tx1">
                  <a:lumMod val="75000"/>
                  <a:lumOff val="25000"/>
                </a:schemeClr>
              </a:solidFill>
            </a:endParaRPr>
          </a:p>
        </p:txBody>
      </p:sp>
      <p:sp>
        <p:nvSpPr>
          <p:cNvPr id="55" name="Parallelogram 54"/>
          <p:cNvSpPr/>
          <p:nvPr/>
        </p:nvSpPr>
        <p:spPr>
          <a:xfrm>
            <a:off x="2483768" y="3219822"/>
            <a:ext cx="3960647" cy="396000"/>
          </a:xfrm>
          <a:prstGeom prst="parallelogram">
            <a:avLst>
              <a:gd name="adj" fmla="val 26069"/>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dirty="0">
                <a:solidFill>
                  <a:schemeClr val="tx1"/>
                </a:solidFill>
              </a:rPr>
              <a:t>   cross-selling</a:t>
            </a:r>
            <a:endParaRPr lang="ko-KR" altLang="en-US" dirty="0">
              <a:solidFill>
                <a:schemeClr val="tx1">
                  <a:lumMod val="75000"/>
                  <a:lumOff val="25000"/>
                </a:schemeClr>
              </a:solidFill>
            </a:endParaRPr>
          </a:p>
        </p:txBody>
      </p:sp>
      <p:sp>
        <p:nvSpPr>
          <p:cNvPr id="56" name="Parallelogram 55"/>
          <p:cNvSpPr/>
          <p:nvPr/>
        </p:nvSpPr>
        <p:spPr>
          <a:xfrm>
            <a:off x="2339970" y="3795886"/>
            <a:ext cx="3960221" cy="396000"/>
          </a:xfrm>
          <a:prstGeom prst="parallelogram">
            <a:avLst>
              <a:gd name="adj" fmla="val 26069"/>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57" name="Text Placeholder 12"/>
          <p:cNvSpPr txBox="1">
            <a:spLocks/>
          </p:cNvSpPr>
          <p:nvPr/>
        </p:nvSpPr>
        <p:spPr>
          <a:xfrm>
            <a:off x="2753046" y="2607019"/>
            <a:ext cx="485630"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a:cs typeface="Arial" pitchFamily="34" charset="0"/>
              </a:rPr>
              <a:t>04 </a:t>
            </a:r>
          </a:p>
        </p:txBody>
      </p:sp>
      <p:sp>
        <p:nvSpPr>
          <p:cNvPr id="58" name="Text Placeholder 12"/>
          <p:cNvSpPr txBox="1">
            <a:spLocks/>
          </p:cNvSpPr>
          <p:nvPr/>
        </p:nvSpPr>
        <p:spPr>
          <a:xfrm>
            <a:off x="2607150" y="3188268"/>
            <a:ext cx="485630"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a:cs typeface="Arial" pitchFamily="34" charset="0"/>
              </a:rPr>
              <a:t>05</a:t>
            </a:r>
          </a:p>
        </p:txBody>
      </p:sp>
      <p:sp>
        <p:nvSpPr>
          <p:cNvPr id="59" name="Text Placeholder 12"/>
          <p:cNvSpPr txBox="1">
            <a:spLocks/>
          </p:cNvSpPr>
          <p:nvPr/>
        </p:nvSpPr>
        <p:spPr>
          <a:xfrm>
            <a:off x="2461887" y="3769517"/>
            <a:ext cx="485630"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a:cs typeface="Arial" pitchFamily="34" charset="0"/>
              </a:rPr>
              <a:t>06</a:t>
            </a:r>
          </a:p>
        </p:txBody>
      </p:sp>
      <p:sp>
        <p:nvSpPr>
          <p:cNvPr id="60" name="Parallelogram 59"/>
          <p:cNvSpPr/>
          <p:nvPr/>
        </p:nvSpPr>
        <p:spPr>
          <a:xfrm>
            <a:off x="2123520" y="4389958"/>
            <a:ext cx="4032655" cy="504000"/>
          </a:xfrm>
          <a:prstGeom prst="parallelogram">
            <a:avLst>
              <a:gd name="adj" fmla="val 2606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61" name="Parallelogram 60"/>
          <p:cNvSpPr/>
          <p:nvPr/>
        </p:nvSpPr>
        <p:spPr>
          <a:xfrm>
            <a:off x="2195736" y="4443958"/>
            <a:ext cx="3888432" cy="396000"/>
          </a:xfrm>
          <a:prstGeom prst="parallelogram">
            <a:avLst>
              <a:gd name="adj" fmla="val 26069"/>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62" name="Text Placeholder 12"/>
          <p:cNvSpPr txBox="1">
            <a:spLocks/>
          </p:cNvSpPr>
          <p:nvPr/>
        </p:nvSpPr>
        <p:spPr>
          <a:xfrm>
            <a:off x="2320998" y="4407219"/>
            <a:ext cx="485630"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a:cs typeface="Arial" pitchFamily="34" charset="0"/>
              </a:rPr>
              <a:t>07</a:t>
            </a:r>
          </a:p>
        </p:txBody>
      </p:sp>
      <p:sp>
        <p:nvSpPr>
          <p:cNvPr id="63" name="Rectangle 62"/>
          <p:cNvSpPr/>
          <p:nvPr/>
        </p:nvSpPr>
        <p:spPr>
          <a:xfrm>
            <a:off x="3490570" y="1491630"/>
            <a:ext cx="3313678" cy="369332"/>
          </a:xfrm>
          <a:prstGeom prst="rect">
            <a:avLst/>
          </a:prstGeom>
        </p:spPr>
        <p:txBody>
          <a:bodyPr wrap="square">
            <a:spAutoFit/>
          </a:bodyPr>
          <a:lstStyle/>
          <a:p>
            <a:r>
              <a:rPr lang="en-IN" dirty="0"/>
              <a:t>Application screening</a:t>
            </a:r>
            <a:endParaRPr lang="en-US" dirty="0"/>
          </a:p>
        </p:txBody>
      </p:sp>
      <p:sp>
        <p:nvSpPr>
          <p:cNvPr id="64" name="Rectangle 63"/>
          <p:cNvSpPr/>
          <p:nvPr/>
        </p:nvSpPr>
        <p:spPr>
          <a:xfrm>
            <a:off x="3313018" y="2058402"/>
            <a:ext cx="2339102" cy="369332"/>
          </a:xfrm>
          <a:prstGeom prst="rect">
            <a:avLst/>
          </a:prstGeom>
        </p:spPr>
        <p:txBody>
          <a:bodyPr wrap="none">
            <a:spAutoFit/>
          </a:bodyPr>
          <a:lstStyle/>
          <a:p>
            <a:r>
              <a:rPr lang="en-IN" dirty="0"/>
              <a:t>Customer acquisition</a:t>
            </a:r>
            <a:endParaRPr lang="en-US" dirty="0"/>
          </a:p>
        </p:txBody>
      </p:sp>
      <p:sp>
        <p:nvSpPr>
          <p:cNvPr id="66" name="Rectangle 65"/>
          <p:cNvSpPr/>
          <p:nvPr/>
        </p:nvSpPr>
        <p:spPr>
          <a:xfrm>
            <a:off x="3059832" y="2665244"/>
            <a:ext cx="5256535" cy="369332"/>
          </a:xfrm>
          <a:prstGeom prst="rect">
            <a:avLst/>
          </a:prstGeom>
        </p:spPr>
        <p:txBody>
          <a:bodyPr wrap="square">
            <a:spAutoFit/>
          </a:bodyPr>
          <a:lstStyle/>
          <a:p>
            <a:r>
              <a:rPr lang="en-IN" dirty="0">
                <a:solidFill>
                  <a:prstClr val="black"/>
                </a:solidFill>
              </a:rPr>
              <a:t>Knowing customer buying habits</a:t>
            </a:r>
            <a:endParaRPr lang="en-US" sz="2000" dirty="0"/>
          </a:p>
        </p:txBody>
      </p:sp>
      <p:sp>
        <p:nvSpPr>
          <p:cNvPr id="67" name="Rectangle 66"/>
          <p:cNvSpPr/>
          <p:nvPr/>
        </p:nvSpPr>
        <p:spPr>
          <a:xfrm>
            <a:off x="2915816" y="3795886"/>
            <a:ext cx="1313180" cy="369332"/>
          </a:xfrm>
          <a:prstGeom prst="rect">
            <a:avLst/>
          </a:prstGeom>
        </p:spPr>
        <p:txBody>
          <a:bodyPr wrap="none">
            <a:spAutoFit/>
          </a:bodyPr>
          <a:lstStyle/>
          <a:p>
            <a:r>
              <a:rPr lang="en-IN" dirty="0">
                <a:solidFill>
                  <a:prstClr val="black"/>
                </a:solidFill>
              </a:rPr>
              <a:t>Collections</a:t>
            </a:r>
            <a:endParaRPr lang="en-US" dirty="0"/>
          </a:p>
        </p:txBody>
      </p:sp>
      <p:sp>
        <p:nvSpPr>
          <p:cNvPr id="68" name="Rectangle 67"/>
          <p:cNvSpPr/>
          <p:nvPr/>
        </p:nvSpPr>
        <p:spPr>
          <a:xfrm>
            <a:off x="2774776" y="4443958"/>
            <a:ext cx="3453408" cy="369332"/>
          </a:xfrm>
          <a:prstGeom prst="rect">
            <a:avLst/>
          </a:prstGeom>
        </p:spPr>
        <p:txBody>
          <a:bodyPr wrap="square">
            <a:spAutoFit/>
          </a:bodyPr>
          <a:lstStyle/>
          <a:p>
            <a:pPr marL="342900" lvl="0" indent="-342900">
              <a:spcBef>
                <a:spcPct val="20000"/>
              </a:spcBef>
              <a:defRPr/>
            </a:pPr>
            <a:r>
              <a:rPr lang="en-IN" dirty="0">
                <a:solidFill>
                  <a:prstClr val="black"/>
                </a:solidFill>
              </a:rPr>
              <a:t>Marketing optimization</a:t>
            </a:r>
          </a:p>
        </p:txBody>
      </p:sp>
    </p:spTree>
    <p:extLst>
      <p:ext uri="{BB962C8B-B14F-4D97-AF65-F5344CB8AC3E}">
        <p14:creationId xmlns:p14="http://schemas.microsoft.com/office/powerpoint/2010/main" val="1548794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0"/>
            <a:ext cx="7380312" cy="776530"/>
          </a:xfrm>
        </p:spPr>
        <p:txBody>
          <a:bodyPr/>
          <a:lstStyle/>
          <a:p>
            <a:r>
              <a:rPr lang="en-IN" sz="2000" dirty="0"/>
              <a:t>MODELS USED FOR PREDICTION IN BANKING SECTOR.</a:t>
            </a:r>
            <a:endParaRPr lang="ko-KR" altLang="en-US" sz="2000" dirty="0">
              <a:solidFill>
                <a:schemeClr val="accent2"/>
              </a:solidFill>
            </a:endParaRPr>
          </a:p>
        </p:txBody>
      </p:sp>
      <p:sp>
        <p:nvSpPr>
          <p:cNvPr id="6" name="Parallelogram 5"/>
          <p:cNvSpPr/>
          <p:nvPr/>
        </p:nvSpPr>
        <p:spPr>
          <a:xfrm>
            <a:off x="3059832" y="843558"/>
            <a:ext cx="4032448" cy="504000"/>
          </a:xfrm>
          <a:prstGeom prst="parallelogram">
            <a:avLst>
              <a:gd name="adj" fmla="val 2606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1" name="Parallelogram 10"/>
          <p:cNvSpPr/>
          <p:nvPr/>
        </p:nvSpPr>
        <p:spPr>
          <a:xfrm>
            <a:off x="2915609" y="1419622"/>
            <a:ext cx="4032655" cy="504000"/>
          </a:xfrm>
          <a:prstGeom prst="parallelogram">
            <a:avLst>
              <a:gd name="adj" fmla="val 2606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2" name="Parallelogram 11"/>
          <p:cNvSpPr/>
          <p:nvPr/>
        </p:nvSpPr>
        <p:spPr>
          <a:xfrm>
            <a:off x="2772018" y="1995686"/>
            <a:ext cx="4032230" cy="504000"/>
          </a:xfrm>
          <a:prstGeom prst="parallelogram">
            <a:avLst>
              <a:gd name="adj" fmla="val 2606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5" name="Parallelogram 14"/>
          <p:cNvSpPr/>
          <p:nvPr/>
        </p:nvSpPr>
        <p:spPr>
          <a:xfrm>
            <a:off x="3132047" y="897558"/>
            <a:ext cx="3888225" cy="396000"/>
          </a:xfrm>
          <a:prstGeom prst="parallelogram">
            <a:avLst>
              <a:gd name="adj" fmla="val 26069"/>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6" name="Parallelogram 15"/>
          <p:cNvSpPr/>
          <p:nvPr/>
        </p:nvSpPr>
        <p:spPr>
          <a:xfrm>
            <a:off x="2987824" y="1473622"/>
            <a:ext cx="3888432" cy="396000"/>
          </a:xfrm>
          <a:prstGeom prst="parallelogram">
            <a:avLst>
              <a:gd name="adj" fmla="val 26069"/>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7" name="Parallelogram 16"/>
          <p:cNvSpPr/>
          <p:nvPr/>
        </p:nvSpPr>
        <p:spPr>
          <a:xfrm>
            <a:off x="2844234" y="2049686"/>
            <a:ext cx="3888006" cy="396000"/>
          </a:xfrm>
          <a:prstGeom prst="parallelogram">
            <a:avLst>
              <a:gd name="adj" fmla="val 26069"/>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0" name="Text Placeholder 12"/>
          <p:cNvSpPr txBox="1">
            <a:spLocks/>
          </p:cNvSpPr>
          <p:nvPr/>
        </p:nvSpPr>
        <p:spPr>
          <a:xfrm>
            <a:off x="3257309" y="860819"/>
            <a:ext cx="485630"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a:cs typeface="Arial" pitchFamily="34" charset="0"/>
              </a:rPr>
              <a:t>01</a:t>
            </a:r>
          </a:p>
        </p:txBody>
      </p:sp>
      <p:sp>
        <p:nvSpPr>
          <p:cNvPr id="21" name="Text Placeholder 12"/>
          <p:cNvSpPr txBox="1">
            <a:spLocks/>
          </p:cNvSpPr>
          <p:nvPr/>
        </p:nvSpPr>
        <p:spPr>
          <a:xfrm>
            <a:off x="3111413" y="1442068"/>
            <a:ext cx="485630"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a:cs typeface="Arial" pitchFamily="34" charset="0"/>
              </a:rPr>
              <a:t>02</a:t>
            </a:r>
          </a:p>
        </p:txBody>
      </p:sp>
      <p:sp>
        <p:nvSpPr>
          <p:cNvPr id="22" name="Text Placeholder 12"/>
          <p:cNvSpPr txBox="1">
            <a:spLocks/>
          </p:cNvSpPr>
          <p:nvPr/>
        </p:nvSpPr>
        <p:spPr>
          <a:xfrm>
            <a:off x="2966150" y="2023317"/>
            <a:ext cx="485630"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a:cs typeface="Arial" pitchFamily="34" charset="0"/>
              </a:rPr>
              <a:t>03</a:t>
            </a:r>
          </a:p>
        </p:txBody>
      </p:sp>
      <p:sp>
        <p:nvSpPr>
          <p:cNvPr id="25" name="TextBox 24"/>
          <p:cNvSpPr txBox="1"/>
          <p:nvPr/>
        </p:nvSpPr>
        <p:spPr>
          <a:xfrm>
            <a:off x="3622369" y="915566"/>
            <a:ext cx="4694047" cy="369332"/>
          </a:xfrm>
          <a:prstGeom prst="rect">
            <a:avLst/>
          </a:prstGeom>
          <a:noFill/>
        </p:spPr>
        <p:txBody>
          <a:bodyPr wrap="square" rtlCol="0">
            <a:spAutoFit/>
          </a:bodyPr>
          <a:lstStyle/>
          <a:p>
            <a:r>
              <a:rPr lang="en-IN" dirty="0"/>
              <a:t>Random forest classification</a:t>
            </a:r>
          </a:p>
        </p:txBody>
      </p:sp>
      <p:sp>
        <p:nvSpPr>
          <p:cNvPr id="51" name="Parallelogram 50"/>
          <p:cNvSpPr/>
          <p:nvPr/>
        </p:nvSpPr>
        <p:spPr>
          <a:xfrm>
            <a:off x="2555568" y="2589758"/>
            <a:ext cx="4104663" cy="504000"/>
          </a:xfrm>
          <a:prstGeom prst="parallelogram">
            <a:avLst>
              <a:gd name="adj" fmla="val 2606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52" name="Parallelogram 51"/>
          <p:cNvSpPr/>
          <p:nvPr/>
        </p:nvSpPr>
        <p:spPr>
          <a:xfrm>
            <a:off x="2411346" y="3165822"/>
            <a:ext cx="4104870" cy="504000"/>
          </a:xfrm>
          <a:prstGeom prst="parallelogram">
            <a:avLst>
              <a:gd name="adj" fmla="val 2606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53" name="Parallelogram 52"/>
          <p:cNvSpPr/>
          <p:nvPr/>
        </p:nvSpPr>
        <p:spPr>
          <a:xfrm>
            <a:off x="2267754" y="3741886"/>
            <a:ext cx="4104445" cy="504000"/>
          </a:xfrm>
          <a:prstGeom prst="parallelogram">
            <a:avLst>
              <a:gd name="adj" fmla="val 2606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54" name="Parallelogram 53"/>
          <p:cNvSpPr/>
          <p:nvPr/>
        </p:nvSpPr>
        <p:spPr>
          <a:xfrm>
            <a:off x="2627784" y="2643758"/>
            <a:ext cx="3960440" cy="396000"/>
          </a:xfrm>
          <a:prstGeom prst="parallelogram">
            <a:avLst>
              <a:gd name="adj" fmla="val 26069"/>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dirty="0">
              <a:solidFill>
                <a:schemeClr val="tx1">
                  <a:lumMod val="75000"/>
                  <a:lumOff val="25000"/>
                </a:schemeClr>
              </a:solidFill>
            </a:endParaRPr>
          </a:p>
        </p:txBody>
      </p:sp>
      <p:sp>
        <p:nvSpPr>
          <p:cNvPr id="55" name="Parallelogram 54"/>
          <p:cNvSpPr/>
          <p:nvPr/>
        </p:nvSpPr>
        <p:spPr>
          <a:xfrm>
            <a:off x="2483768" y="3219822"/>
            <a:ext cx="3960647" cy="396000"/>
          </a:xfrm>
          <a:prstGeom prst="parallelogram">
            <a:avLst>
              <a:gd name="adj" fmla="val 26069"/>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dirty="0">
                <a:solidFill>
                  <a:schemeClr val="tx1"/>
                </a:solidFill>
              </a:rPr>
              <a:t>   Kernel SVM</a:t>
            </a:r>
          </a:p>
        </p:txBody>
      </p:sp>
      <p:sp>
        <p:nvSpPr>
          <p:cNvPr id="56" name="Parallelogram 55"/>
          <p:cNvSpPr/>
          <p:nvPr/>
        </p:nvSpPr>
        <p:spPr>
          <a:xfrm>
            <a:off x="2339970" y="3795886"/>
            <a:ext cx="3960221" cy="396000"/>
          </a:xfrm>
          <a:prstGeom prst="parallelogram">
            <a:avLst>
              <a:gd name="adj" fmla="val 26069"/>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57" name="Text Placeholder 12"/>
          <p:cNvSpPr txBox="1">
            <a:spLocks/>
          </p:cNvSpPr>
          <p:nvPr/>
        </p:nvSpPr>
        <p:spPr>
          <a:xfrm>
            <a:off x="2753046" y="2607019"/>
            <a:ext cx="485630"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a:cs typeface="Arial" pitchFamily="34" charset="0"/>
              </a:rPr>
              <a:t>04 </a:t>
            </a:r>
          </a:p>
        </p:txBody>
      </p:sp>
      <p:sp>
        <p:nvSpPr>
          <p:cNvPr id="58" name="Text Placeholder 12"/>
          <p:cNvSpPr txBox="1">
            <a:spLocks/>
          </p:cNvSpPr>
          <p:nvPr/>
        </p:nvSpPr>
        <p:spPr>
          <a:xfrm>
            <a:off x="2607150" y="3188268"/>
            <a:ext cx="485630"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a:cs typeface="Arial" pitchFamily="34" charset="0"/>
              </a:rPr>
              <a:t>05</a:t>
            </a:r>
          </a:p>
        </p:txBody>
      </p:sp>
      <p:sp>
        <p:nvSpPr>
          <p:cNvPr id="59" name="Text Placeholder 12"/>
          <p:cNvSpPr txBox="1">
            <a:spLocks/>
          </p:cNvSpPr>
          <p:nvPr/>
        </p:nvSpPr>
        <p:spPr>
          <a:xfrm>
            <a:off x="2461887" y="3769517"/>
            <a:ext cx="485630"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a:cs typeface="Arial" pitchFamily="34" charset="0"/>
              </a:rPr>
              <a:t>06</a:t>
            </a:r>
          </a:p>
        </p:txBody>
      </p:sp>
      <p:sp>
        <p:nvSpPr>
          <p:cNvPr id="60" name="Parallelogram 59"/>
          <p:cNvSpPr/>
          <p:nvPr/>
        </p:nvSpPr>
        <p:spPr>
          <a:xfrm>
            <a:off x="2123520" y="4389958"/>
            <a:ext cx="4032655" cy="504000"/>
          </a:xfrm>
          <a:prstGeom prst="parallelogram">
            <a:avLst>
              <a:gd name="adj" fmla="val 2606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61" name="Parallelogram 60"/>
          <p:cNvSpPr/>
          <p:nvPr/>
        </p:nvSpPr>
        <p:spPr>
          <a:xfrm>
            <a:off x="2195736" y="4443958"/>
            <a:ext cx="3888432" cy="396000"/>
          </a:xfrm>
          <a:prstGeom prst="parallelogram">
            <a:avLst>
              <a:gd name="adj" fmla="val 26069"/>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62" name="Text Placeholder 12"/>
          <p:cNvSpPr txBox="1">
            <a:spLocks/>
          </p:cNvSpPr>
          <p:nvPr/>
        </p:nvSpPr>
        <p:spPr>
          <a:xfrm>
            <a:off x="2320998" y="4407219"/>
            <a:ext cx="485630"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a:cs typeface="Arial" pitchFamily="34" charset="0"/>
              </a:rPr>
              <a:t>07</a:t>
            </a:r>
          </a:p>
        </p:txBody>
      </p:sp>
      <p:sp>
        <p:nvSpPr>
          <p:cNvPr id="63" name="Rectangle 62"/>
          <p:cNvSpPr/>
          <p:nvPr/>
        </p:nvSpPr>
        <p:spPr>
          <a:xfrm>
            <a:off x="3490570" y="1491630"/>
            <a:ext cx="3313678" cy="369332"/>
          </a:xfrm>
          <a:prstGeom prst="rect">
            <a:avLst/>
          </a:prstGeom>
        </p:spPr>
        <p:txBody>
          <a:bodyPr wrap="square">
            <a:spAutoFit/>
          </a:bodyPr>
          <a:lstStyle/>
          <a:p>
            <a:r>
              <a:rPr lang="en-IN" dirty="0"/>
              <a:t>Decision tree</a:t>
            </a:r>
          </a:p>
        </p:txBody>
      </p:sp>
      <p:sp>
        <p:nvSpPr>
          <p:cNvPr id="64" name="Rectangle 63"/>
          <p:cNvSpPr/>
          <p:nvPr/>
        </p:nvSpPr>
        <p:spPr>
          <a:xfrm>
            <a:off x="3313018" y="2058402"/>
            <a:ext cx="2044149" cy="369332"/>
          </a:xfrm>
          <a:prstGeom prst="rect">
            <a:avLst/>
          </a:prstGeom>
        </p:spPr>
        <p:txBody>
          <a:bodyPr wrap="none">
            <a:spAutoFit/>
          </a:bodyPr>
          <a:lstStyle/>
          <a:p>
            <a:r>
              <a:rPr lang="en-IN" dirty="0"/>
              <a:t>KNN classification</a:t>
            </a:r>
          </a:p>
        </p:txBody>
      </p:sp>
      <p:sp>
        <p:nvSpPr>
          <p:cNvPr id="66" name="Rectangle 65"/>
          <p:cNvSpPr/>
          <p:nvPr/>
        </p:nvSpPr>
        <p:spPr>
          <a:xfrm>
            <a:off x="3203897" y="2643758"/>
            <a:ext cx="5256535" cy="369332"/>
          </a:xfrm>
          <a:prstGeom prst="rect">
            <a:avLst/>
          </a:prstGeom>
        </p:spPr>
        <p:txBody>
          <a:bodyPr wrap="square">
            <a:spAutoFit/>
          </a:bodyPr>
          <a:lstStyle/>
          <a:p>
            <a:r>
              <a:rPr lang="en-IN" dirty="0"/>
              <a:t>SVM</a:t>
            </a:r>
            <a:endParaRPr lang="en-US" sz="2000" dirty="0"/>
          </a:p>
        </p:txBody>
      </p:sp>
      <p:sp>
        <p:nvSpPr>
          <p:cNvPr id="67" name="Rectangle 66"/>
          <p:cNvSpPr/>
          <p:nvPr/>
        </p:nvSpPr>
        <p:spPr>
          <a:xfrm>
            <a:off x="2915816" y="3795886"/>
            <a:ext cx="671979" cy="369332"/>
          </a:xfrm>
          <a:prstGeom prst="rect">
            <a:avLst/>
          </a:prstGeom>
        </p:spPr>
        <p:txBody>
          <a:bodyPr wrap="none">
            <a:spAutoFit/>
          </a:bodyPr>
          <a:lstStyle/>
          <a:p>
            <a:r>
              <a:rPr lang="en-IN" dirty="0"/>
              <a:t>ANN</a:t>
            </a:r>
            <a:endParaRPr lang="en-US" dirty="0"/>
          </a:p>
        </p:txBody>
      </p:sp>
      <p:sp>
        <p:nvSpPr>
          <p:cNvPr id="68" name="Rectangle 67"/>
          <p:cNvSpPr/>
          <p:nvPr/>
        </p:nvSpPr>
        <p:spPr>
          <a:xfrm>
            <a:off x="2774776" y="4443958"/>
            <a:ext cx="3453408" cy="369332"/>
          </a:xfrm>
          <a:prstGeom prst="rect">
            <a:avLst/>
          </a:prstGeom>
        </p:spPr>
        <p:txBody>
          <a:bodyPr wrap="square">
            <a:spAutoFit/>
          </a:bodyPr>
          <a:lstStyle/>
          <a:p>
            <a:r>
              <a:rPr lang="en-IN" dirty="0"/>
              <a:t>Multi linear</a:t>
            </a:r>
          </a:p>
        </p:txBody>
      </p:sp>
    </p:spTree>
    <p:extLst>
      <p:ext uri="{BB962C8B-B14F-4D97-AF65-F5344CB8AC3E}">
        <p14:creationId xmlns:p14="http://schemas.microsoft.com/office/powerpoint/2010/main" val="1548794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0528" y="267494"/>
            <a:ext cx="9144000" cy="648071"/>
          </a:xfrm>
        </p:spPr>
        <p:txBody>
          <a:bodyPr/>
          <a:lstStyle/>
          <a:p>
            <a:r>
              <a:rPr lang="en-IN" dirty="0"/>
              <a:t>KNN</a:t>
            </a:r>
            <a:endParaRPr lang="en-US" dirty="0"/>
          </a:p>
        </p:txBody>
      </p:sp>
      <p:sp>
        <p:nvSpPr>
          <p:cNvPr id="6" name="Rectangle 5"/>
          <p:cNvSpPr/>
          <p:nvPr/>
        </p:nvSpPr>
        <p:spPr>
          <a:xfrm>
            <a:off x="395536" y="987574"/>
            <a:ext cx="8424936" cy="2246769"/>
          </a:xfrm>
          <a:prstGeom prst="rect">
            <a:avLst/>
          </a:prstGeom>
        </p:spPr>
        <p:txBody>
          <a:bodyPr wrap="square">
            <a:spAutoFit/>
          </a:bodyPr>
          <a:lstStyle/>
          <a:p>
            <a:r>
              <a:rPr lang="en-US" sz="2000" dirty="0"/>
              <a:t>KNN (K — Nearest Neighbors) is one of many (supervised learning) </a:t>
            </a:r>
          </a:p>
          <a:p>
            <a:r>
              <a:rPr lang="en-US" sz="2000" dirty="0"/>
              <a:t>algorithms used in data mining and machine learning, it’s a classifier </a:t>
            </a:r>
          </a:p>
          <a:p>
            <a:r>
              <a:rPr lang="en-US" sz="2000" dirty="0"/>
              <a:t>algorithm where the learning is based “how similar” is a data (a vector) </a:t>
            </a:r>
          </a:p>
          <a:p>
            <a:r>
              <a:rPr lang="en-US" sz="2000" dirty="0"/>
              <a:t>from other . </a:t>
            </a:r>
            <a:r>
              <a:rPr lang="en-IN" sz="2000" dirty="0"/>
              <a:t>K- Nearest Neighbours or also known as K-NN belong to the family of supervised machine learning algorithms which means we use </a:t>
            </a:r>
          </a:p>
          <a:p>
            <a:r>
              <a:rPr lang="en-IN" sz="2000" dirty="0"/>
              <a:t>labelled (Target Variable) dataset to predict the class of new data point. </a:t>
            </a:r>
          </a:p>
          <a:p>
            <a:r>
              <a:rPr lang="en-IN" sz="2000" dirty="0"/>
              <a:t>KNN works well with small number of input variables.</a:t>
            </a:r>
            <a:endParaRPr lang="en-US" sz="2000" dirty="0"/>
          </a:p>
        </p:txBody>
      </p:sp>
      <p:graphicFrame>
        <p:nvGraphicFramePr>
          <p:cNvPr id="7" name="Diagram 6"/>
          <p:cNvGraphicFramePr/>
          <p:nvPr/>
        </p:nvGraphicFramePr>
        <p:xfrm>
          <a:off x="107504" y="2787774"/>
          <a:ext cx="8784976" cy="2232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Contents Slide Master">
  <a:themeElements>
    <a:clrScheme name="ALLPPT-COLOR-A05">
      <a:dk1>
        <a:sysClr val="windowText" lastClr="000000"/>
      </a:dk1>
      <a:lt1>
        <a:sysClr val="window" lastClr="FFFFFF"/>
      </a:lt1>
      <a:dk2>
        <a:srgbClr val="1F497D"/>
      </a:dk2>
      <a:lt2>
        <a:srgbClr val="EEECE1"/>
      </a:lt2>
      <a:accent1>
        <a:srgbClr val="33E97C"/>
      </a:accent1>
      <a:accent2>
        <a:srgbClr val="2FC5FA"/>
      </a:accent2>
      <a:accent3>
        <a:srgbClr val="F2AC30"/>
      </a:accent3>
      <a:accent4>
        <a:srgbClr val="FE3FE4"/>
      </a:accent4>
      <a:accent5>
        <a:srgbClr val="FE4D3B"/>
      </a:accent5>
      <a:accent6>
        <a:srgbClr val="CBCBCB"/>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3FE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05">
      <a:dk1>
        <a:sysClr val="windowText" lastClr="000000"/>
      </a:dk1>
      <a:lt1>
        <a:sysClr val="window" lastClr="FFFFFF"/>
      </a:lt1>
      <a:dk2>
        <a:srgbClr val="1F497D"/>
      </a:dk2>
      <a:lt2>
        <a:srgbClr val="EEECE1"/>
      </a:lt2>
      <a:accent1>
        <a:srgbClr val="33E97C"/>
      </a:accent1>
      <a:accent2>
        <a:srgbClr val="2FC5FA"/>
      </a:accent2>
      <a:accent3>
        <a:srgbClr val="F2AC30"/>
      </a:accent3>
      <a:accent4>
        <a:srgbClr val="FE3FE4"/>
      </a:accent4>
      <a:accent5>
        <a:srgbClr val="FE4D3B"/>
      </a:accent5>
      <a:accent6>
        <a:srgbClr val="CBCBCB"/>
      </a:accent6>
      <a:hlink>
        <a:srgbClr val="000000"/>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1454</TotalTime>
  <Words>785</Words>
  <Application>Microsoft Office PowerPoint</Application>
  <PresentationFormat>On-screen Show (16:9)</PresentationFormat>
  <Paragraphs>119</Paragraphs>
  <Slides>21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21</vt:i4>
      </vt:variant>
    </vt:vector>
  </HeadingPairs>
  <TitlesOfParts>
    <vt:vector size="26" baseType="lpstr">
      <vt:lpstr>맑은 고딕</vt:lpstr>
      <vt:lpstr>Arial</vt:lpstr>
      <vt:lpstr>Arial Rounded MT Bold</vt:lpstr>
      <vt:lpstr>Contents Slide Master</vt:lpstr>
      <vt:lpstr>Section Break Slide Master</vt:lpstr>
      <vt:lpstr>PowerPoint Presentation</vt:lpstr>
      <vt:lpstr>MACHINE LEARNING</vt:lpstr>
      <vt:lpstr>INTRODUCTION</vt:lpstr>
      <vt:lpstr>SERVICES</vt:lpstr>
      <vt:lpstr>PREDICTIVE ANALYTICS IN RETAIL BANKING</vt:lpstr>
      <vt:lpstr> OBJECTIVE OF RESEARCH</vt:lpstr>
      <vt:lpstr> Things in which predictive analytics used in banking  sector:</vt:lpstr>
      <vt:lpstr>MODELS USED FOR PREDICTION IN BANKING SECTOR.</vt:lpstr>
      <vt:lpstr>KNN</vt:lpstr>
      <vt:lpstr>Advantages of KNN</vt:lpstr>
      <vt:lpstr>Steps</vt:lpstr>
      <vt:lpstr>WORKING OF KNN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Sampath</dc:creator>
  <cp:keywords>Creates a beauty</cp:keywords>
  <cp:lastModifiedBy>Sampath Kumar</cp:lastModifiedBy>
  <cp:revision>104</cp:revision>
  <dcterms:created xsi:type="dcterms:W3CDTF">2016-11-30T01:15:48Z</dcterms:created>
  <dcterms:modified xsi:type="dcterms:W3CDTF">2021-05-12T03:34:57Z</dcterms:modified>
</cp:coreProperties>
</file>