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99D35-CC4D-4167-955F-2E391140F6A6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path Kumar Kilaparthi" userId="S::kilaparthi.sampathkumar@stonybrook.edu::755b5dd2-8f78-4475-b80a-845a124cc84d" providerId="AD" clId="Web-{98E61CB4-095C-1A8D-22D5-CFBDE5E2DA9B}"/>
    <pc:docChg chg="delSld modSld modSection">
      <pc:chgData name="Sampath Kumar Kilaparthi" userId="S::kilaparthi.sampathkumar@stonybrook.edu::755b5dd2-8f78-4475-b80a-845a124cc84d" providerId="AD" clId="Web-{98E61CB4-095C-1A8D-22D5-CFBDE5E2DA9B}" dt="2018-12-09T23:14:03.250" v="2"/>
      <pc:docMkLst>
        <pc:docMk/>
      </pc:docMkLst>
      <pc:sldChg chg="delSp">
        <pc:chgData name="Sampath Kumar Kilaparthi" userId="S::kilaparthi.sampathkumar@stonybrook.edu::755b5dd2-8f78-4475-b80a-845a124cc84d" providerId="AD" clId="Web-{98E61CB4-095C-1A8D-22D5-CFBDE5E2DA9B}" dt="2018-12-09T23:14:03.250" v="2"/>
        <pc:sldMkLst>
          <pc:docMk/>
          <pc:sldMk cId="4218490587" sldId="256"/>
        </pc:sldMkLst>
        <pc:spChg chg="del">
          <ac:chgData name="Sampath Kumar Kilaparthi" userId="S::kilaparthi.sampathkumar@stonybrook.edu::755b5dd2-8f78-4475-b80a-845a124cc84d" providerId="AD" clId="Web-{98E61CB4-095C-1A8D-22D5-CFBDE5E2DA9B}" dt="2018-12-09T23:14:03.250" v="2"/>
          <ac:spMkLst>
            <pc:docMk/>
            <pc:sldMk cId="4218490587" sldId="256"/>
            <ac:spMk id="3" creationId="{666E4634-05D6-44A0-99F5-25E33C36AEA5}"/>
          </ac:spMkLst>
        </pc:spChg>
      </pc:sldChg>
      <pc:sldChg chg="del">
        <pc:chgData name="Sampath Kumar Kilaparthi" userId="S::kilaparthi.sampathkumar@stonybrook.edu::755b5dd2-8f78-4475-b80a-845a124cc84d" providerId="AD" clId="Web-{98E61CB4-095C-1A8D-22D5-CFBDE5E2DA9B}" dt="2018-12-09T23:13:30.937" v="1"/>
        <pc:sldMkLst>
          <pc:docMk/>
          <pc:sldMk cId="1372249537" sldId="264"/>
        </pc:sldMkLst>
      </pc:sldChg>
      <pc:sldChg chg="del">
        <pc:chgData name="Sampath Kumar Kilaparthi" userId="S::kilaparthi.sampathkumar@stonybrook.edu::755b5dd2-8f78-4475-b80a-845a124cc84d" providerId="AD" clId="Web-{98E61CB4-095C-1A8D-22D5-CFBDE5E2DA9B}" dt="2018-12-09T23:13:28.219" v="0"/>
        <pc:sldMkLst>
          <pc:docMk/>
          <pc:sldMk cId="53600910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963F-B432-4BCD-8BB6-1B085A715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the Unseen</a:t>
            </a:r>
          </a:p>
        </p:txBody>
      </p:sp>
    </p:spTree>
    <p:extLst>
      <p:ext uri="{BB962C8B-B14F-4D97-AF65-F5344CB8AC3E}">
        <p14:creationId xmlns:p14="http://schemas.microsoft.com/office/powerpoint/2010/main" val="421849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69BB-FBEB-42EE-BEBB-EEDFC41E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336C-F425-4A18-8CA3-357C2F8E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one infer about an unknown distribution based on a random sample?</a:t>
            </a:r>
          </a:p>
          <a:p>
            <a:r>
              <a:rPr lang="en-US" dirty="0"/>
              <a:t>If the sample size is sufficiently large like having 1000 independent draws from a distribution with 100 distinct elements, even empirical estimation can yield a more accurate distribution.</a:t>
            </a:r>
          </a:p>
          <a:p>
            <a:r>
              <a:rPr lang="en-US" dirty="0"/>
              <a:t>But what if we are presented with a smaller sample like having 100 independent draws from a distribution with 1000 distinct elements.</a:t>
            </a:r>
          </a:p>
          <a:p>
            <a:r>
              <a:rPr lang="en-US" dirty="0"/>
              <a:t>Empirical estimation will yield poor approximation of the true distribution in such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4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ED89-8314-4B39-83D0-FCF40FF5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C96-2375-4BE0-B45B-30150AF4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challenge of inferring properties of a distribution given a small sample of it occurs in various scenarios.</a:t>
            </a:r>
          </a:p>
          <a:p>
            <a:r>
              <a:rPr lang="en-US" dirty="0"/>
              <a:t>May real-world machine learning and data analysis tasks face this situation.</a:t>
            </a:r>
          </a:p>
          <a:p>
            <a:r>
              <a:rPr lang="en-US" dirty="0"/>
              <a:t>Estimating the vocabulary of a large corpus given a small sample of it.</a:t>
            </a:r>
          </a:p>
          <a:p>
            <a:r>
              <a:rPr lang="en-US" dirty="0"/>
              <a:t>In the study of genetic mutations across a population.</a:t>
            </a:r>
          </a:p>
          <a:p>
            <a:r>
              <a:rPr lang="en-US" dirty="0"/>
              <a:t>User data which represents only a small sample of the total number of users.</a:t>
            </a:r>
          </a:p>
          <a:p>
            <a:r>
              <a:rPr lang="en-US" dirty="0"/>
              <a:t>Many database management tasks employ sampling techniques to optimize query execution.</a:t>
            </a:r>
          </a:p>
          <a:p>
            <a:r>
              <a:rPr lang="en-US" dirty="0"/>
              <a:t>So, we need better estimators giving more accuracy even with smaller samples.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9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26AC-CF78-4730-BBC2-B3BBAE56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499C-F1F0-4882-8828-8B3260D5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1940’s Fisher was presented with data on butterﬂies collected over a 2 year expedition in Malaysia, and sought to estimate the number of new species that would be discovered if a second 2 year expedition were conducted. His answer was “≈ 75.”</a:t>
            </a:r>
          </a:p>
          <a:p>
            <a:r>
              <a:rPr lang="en-US" dirty="0"/>
              <a:t>Alan Turing and I.J Good presented Good-Turing estimation scheme as an effort to understand the statistics of the German enigma ciphers during WWII.</a:t>
            </a:r>
          </a:p>
          <a:p>
            <a:r>
              <a:rPr lang="en-US" dirty="0" err="1"/>
              <a:t>Efron</a:t>
            </a:r>
            <a:r>
              <a:rPr lang="en-US" dirty="0"/>
              <a:t> and </a:t>
            </a:r>
            <a:r>
              <a:rPr lang="en-US" dirty="0" err="1"/>
              <a:t>Thisted</a:t>
            </a:r>
            <a:r>
              <a:rPr lang="en-US" dirty="0"/>
              <a:t> tried to estimate the total number of words that Shakespeare knew (though might not have used in his works).</a:t>
            </a:r>
          </a:p>
        </p:txBody>
      </p:sp>
    </p:spTree>
    <p:extLst>
      <p:ext uri="{BB962C8B-B14F-4D97-AF65-F5344CB8AC3E}">
        <p14:creationId xmlns:p14="http://schemas.microsoft.com/office/powerpoint/2010/main" val="10218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1755-5A18-4ADE-88BF-230251D1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37AF-E7C8-42E7-9150-09ED1EAC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sample X = (x1,...,</a:t>
            </a:r>
            <a:r>
              <a:rPr lang="en-US" dirty="0" err="1"/>
              <a:t>xn</a:t>
            </a:r>
            <a:r>
              <a:rPr lang="en-US" dirty="0"/>
              <a:t>), the associated </a:t>
            </a:r>
            <a:r>
              <a:rPr lang="en-US" b="1" dirty="0">
                <a:solidFill>
                  <a:schemeClr val="accent4"/>
                </a:solidFill>
              </a:rPr>
              <a:t>ﬁngerprint</a:t>
            </a:r>
            <a:r>
              <a:rPr lang="en-US" dirty="0"/>
              <a:t>, F = (F1,F2,...), is the “histogram of the histogram” of the sample. Formally, F is the vector whose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component, Fi, is the number of elements in the domain that occur exactly </a:t>
            </a:r>
            <a:r>
              <a:rPr lang="en-US" dirty="0" err="1"/>
              <a:t>i</a:t>
            </a:r>
            <a:r>
              <a:rPr lang="en-US" dirty="0"/>
              <a:t> times in sample X.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histogram of a distribution</a:t>
            </a:r>
            <a:r>
              <a:rPr lang="en-US" b="1" dirty="0"/>
              <a:t> </a:t>
            </a:r>
            <a:r>
              <a:rPr lang="en-US" dirty="0"/>
              <a:t>p, with a ﬁnite or countably inﬁnite support, is a mapping </a:t>
            </a:r>
            <a:r>
              <a:rPr lang="en-US" dirty="0" err="1"/>
              <a:t>h</a:t>
            </a:r>
            <a:r>
              <a:rPr lang="en-US" baseline="-25000" dirty="0" err="1"/>
              <a:t>p</a:t>
            </a:r>
            <a:r>
              <a:rPr lang="en-US" dirty="0"/>
              <a:t> : (0,1] → N∪{0}, where </a:t>
            </a:r>
            <a:r>
              <a:rPr lang="en-US" dirty="0" err="1"/>
              <a:t>h</a:t>
            </a:r>
            <a:r>
              <a:rPr lang="en-US" baseline="-25000" dirty="0" err="1"/>
              <a:t>p</a:t>
            </a:r>
            <a:r>
              <a:rPr lang="en-US" dirty="0"/>
              <a:t>(x) is equal to the number of domain elements that each occur in distribution p with probability x.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4"/>
                </a:solidFill>
              </a:rPr>
              <a:t>symmetric distribution property</a:t>
            </a:r>
            <a:r>
              <a:rPr lang="en-US" dirty="0"/>
              <a:t> π : D → R is a function that depends only on the histogram of the distribution, and hence is invariant to permuting the labels of the domain.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7E14-83B2-4F45-B493-396A5702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F46C-0B97-4DFA-9BED-8F5EFBBB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Example</a:t>
            </a:r>
            <a:r>
              <a:rPr lang="en-US" dirty="0"/>
              <a:t> : Consider the sequence of animals as a sample from the distribution of animals on </a:t>
            </a:r>
            <a:r>
              <a:rPr lang="en-US" dirty="0">
                <a:solidFill>
                  <a:schemeClr val="accent4"/>
                </a:solidFill>
              </a:rPr>
              <a:t>X = (</a:t>
            </a:r>
            <a:r>
              <a:rPr lang="en-US" dirty="0" err="1">
                <a:solidFill>
                  <a:schemeClr val="accent4"/>
                </a:solidFill>
              </a:rPr>
              <a:t>mouse,mouse,bird,cat,mouse,bird,bird,mouse,dog,mouse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en-US" dirty="0"/>
              <a:t>. We have </a:t>
            </a:r>
            <a:r>
              <a:rPr lang="en-US" dirty="0">
                <a:solidFill>
                  <a:schemeClr val="accent4"/>
                </a:solidFill>
              </a:rPr>
              <a:t>F = (2,0,1,0,1) </a:t>
            </a:r>
            <a:r>
              <a:rPr lang="en-US" dirty="0"/>
              <a:t>indicating that two species occurred exactly once(cat and dog),one species occurred exactly three times (bird), and one species occurred exactly ﬁve times (mouse). </a:t>
            </a:r>
          </a:p>
          <a:p>
            <a:r>
              <a:rPr lang="en-US" dirty="0"/>
              <a:t>Consider the following distribution of animals: </a:t>
            </a:r>
            <a:r>
              <a:rPr lang="en-US" dirty="0" err="1"/>
              <a:t>Pr</a:t>
            </a:r>
            <a:r>
              <a:rPr lang="en-US" dirty="0"/>
              <a:t>(mouse) = 1/2, </a:t>
            </a:r>
            <a:r>
              <a:rPr lang="en-US" dirty="0" err="1"/>
              <a:t>Pr</a:t>
            </a:r>
            <a:r>
              <a:rPr lang="en-US" dirty="0"/>
              <a:t>(bird) = 1/4, </a:t>
            </a:r>
            <a:r>
              <a:rPr lang="en-US" dirty="0" err="1">
                <a:solidFill>
                  <a:schemeClr val="accent4"/>
                </a:solidFill>
              </a:rPr>
              <a:t>Pr</a:t>
            </a:r>
            <a:r>
              <a:rPr lang="en-US" dirty="0">
                <a:solidFill>
                  <a:schemeClr val="accent4"/>
                </a:solidFill>
              </a:rPr>
              <a:t>(cat) = </a:t>
            </a:r>
            <a:r>
              <a:rPr lang="en-US" dirty="0" err="1">
                <a:solidFill>
                  <a:schemeClr val="accent4"/>
                </a:solidFill>
              </a:rPr>
              <a:t>Pr</a:t>
            </a:r>
            <a:r>
              <a:rPr lang="en-US" dirty="0">
                <a:solidFill>
                  <a:schemeClr val="accent4"/>
                </a:solidFill>
              </a:rPr>
              <a:t>(dog) = </a:t>
            </a:r>
            <a:r>
              <a:rPr lang="en-US" dirty="0" err="1">
                <a:solidFill>
                  <a:schemeClr val="accent4"/>
                </a:solidFill>
              </a:rPr>
              <a:t>Pr</a:t>
            </a:r>
            <a:r>
              <a:rPr lang="en-US" dirty="0">
                <a:solidFill>
                  <a:schemeClr val="accent4"/>
                </a:solidFill>
              </a:rPr>
              <a:t>(bear) = </a:t>
            </a:r>
            <a:r>
              <a:rPr lang="en-US" dirty="0" err="1">
                <a:solidFill>
                  <a:schemeClr val="accent4"/>
                </a:solidFill>
              </a:rPr>
              <a:t>Pr</a:t>
            </a:r>
            <a:r>
              <a:rPr lang="en-US" dirty="0">
                <a:solidFill>
                  <a:schemeClr val="accent4"/>
                </a:solidFill>
              </a:rPr>
              <a:t>(wolf) = 1/16</a:t>
            </a:r>
            <a:r>
              <a:rPr lang="en-US" dirty="0"/>
              <a:t>. The associated histogram of this distribution is h : (0,1] → Z deﬁned by </a:t>
            </a:r>
            <a:r>
              <a:rPr lang="en-US" dirty="0">
                <a:solidFill>
                  <a:schemeClr val="accent4"/>
                </a:solidFill>
              </a:rPr>
              <a:t>h(1/16) = 4</a:t>
            </a:r>
            <a:r>
              <a:rPr lang="en-US" dirty="0"/>
              <a:t>, h(1/4) = 1, h(1/2) = 1, and </a:t>
            </a:r>
            <a:r>
              <a:rPr lang="en-US" dirty="0">
                <a:solidFill>
                  <a:schemeClr val="accent4"/>
                </a:solidFill>
              </a:rPr>
              <a:t>for all x not in {1/16,1/4,1/2}, h(x) = 0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4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CD0D-5947-43DE-AFFA-EA6EB5A6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B699-3168-460C-8C03-6B9C31210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</a:t>
                </a:r>
                <a:r>
                  <a:rPr lang="en-US" dirty="0">
                    <a:solidFill>
                      <a:schemeClr val="accent4"/>
                    </a:solidFill>
                  </a:rPr>
                  <a:t>distribution D</a:t>
                </a:r>
                <a:r>
                  <a:rPr lang="en-US" dirty="0"/>
                  <a:t>, and some </a:t>
                </a:r>
                <a:r>
                  <a:rPr lang="en-US" dirty="0">
                    <a:solidFill>
                      <a:schemeClr val="accent4"/>
                    </a:solidFill>
                  </a:rPr>
                  <a:t>domain element </a:t>
                </a:r>
                <a:r>
                  <a:rPr lang="el-GR" dirty="0">
                    <a:solidFill>
                      <a:schemeClr val="accent4"/>
                    </a:solidFill>
                  </a:rPr>
                  <a:t>α</a:t>
                </a:r>
                <a:r>
                  <a:rPr lang="el-GR" dirty="0"/>
                  <a:t> </a:t>
                </a:r>
                <a:r>
                  <a:rPr lang="en-US" dirty="0"/>
                  <a:t>occurring with probability </a:t>
                </a:r>
                <a:r>
                  <a:rPr lang="en-US" dirty="0">
                    <a:solidFill>
                      <a:schemeClr val="accent4"/>
                    </a:solidFill>
                  </a:rPr>
                  <a:t>x = D(</a:t>
                </a:r>
                <a:r>
                  <a:rPr lang="el-GR" dirty="0">
                    <a:solidFill>
                      <a:schemeClr val="accent4"/>
                    </a:solidFill>
                  </a:rPr>
                  <a:t>α), </a:t>
                </a:r>
                <a:r>
                  <a:rPr lang="en-US" dirty="0"/>
                  <a:t>the probability that it will be drawn exactly </a:t>
                </a:r>
                <a:r>
                  <a:rPr lang="en-US" dirty="0" err="1">
                    <a:solidFill>
                      <a:schemeClr val="accent4"/>
                    </a:solidFill>
                  </a:rPr>
                  <a:t>i</a:t>
                </a:r>
                <a:r>
                  <a:rPr lang="en-US" dirty="0"/>
                  <a:t> times in </a:t>
                </a:r>
                <a:r>
                  <a:rPr lang="en-US" dirty="0">
                    <a:solidFill>
                      <a:schemeClr val="accent4"/>
                    </a:solidFill>
                  </a:rPr>
                  <a:t>n independent draws</a:t>
                </a:r>
                <a:r>
                  <a:rPr lang="en-US" dirty="0"/>
                  <a:t> from D is </a:t>
                </a:r>
                <a:r>
                  <a:rPr lang="en-US" dirty="0" err="1">
                    <a:solidFill>
                      <a:schemeClr val="accent4"/>
                    </a:solidFill>
                  </a:rPr>
                  <a:t>Pr</a:t>
                </a:r>
                <a:r>
                  <a:rPr lang="en-US" dirty="0">
                    <a:solidFill>
                      <a:schemeClr val="accent4"/>
                    </a:solidFill>
                  </a:rPr>
                  <a:t>[Binomial(</a:t>
                </a:r>
                <a:r>
                  <a:rPr lang="en-US" dirty="0" err="1">
                    <a:solidFill>
                      <a:schemeClr val="accent4"/>
                    </a:solidFill>
                  </a:rPr>
                  <a:t>n,x</a:t>
                </a:r>
                <a:r>
                  <a:rPr lang="en-US" dirty="0">
                    <a:solidFill>
                      <a:schemeClr val="accent4"/>
                    </a:solidFill>
                  </a:rPr>
                  <a:t>) = </a:t>
                </a:r>
                <a:r>
                  <a:rPr lang="en-US" dirty="0" err="1">
                    <a:solidFill>
                      <a:schemeClr val="accent4"/>
                    </a:solidFill>
                  </a:rPr>
                  <a:t>i</a:t>
                </a:r>
                <a:r>
                  <a:rPr lang="en-US" dirty="0">
                    <a:solidFill>
                      <a:schemeClr val="accent4"/>
                    </a:solidFill>
                  </a:rPr>
                  <a:t>] ≈ poi(</a:t>
                </a:r>
                <a:r>
                  <a:rPr lang="en-US" dirty="0" err="1">
                    <a:solidFill>
                      <a:schemeClr val="accent4"/>
                    </a:solidFill>
                  </a:rPr>
                  <a:t>nx,i</a:t>
                </a:r>
                <a:r>
                  <a:rPr lang="en-US" dirty="0">
                    <a:solidFill>
                      <a:schemeClr val="accent4"/>
                    </a:solidFill>
                  </a:rPr>
                  <a:t>)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By linearity of expectation, the expected </a:t>
                </a:r>
                <a:r>
                  <a:rPr lang="en-US" dirty="0" err="1"/>
                  <a:t>ith</a:t>
                </a:r>
                <a:r>
                  <a:rPr lang="en-US" dirty="0"/>
                  <a:t> ﬁngerprint entry will roughly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baseline="-2500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)≠0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𝑝𝑜𝑖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mapping between histograms and expected ﬁngerprints is linear in the histogram, with coefﬁcients given by the Poisson probabilities.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this approach we will invert the linear map from histograms to expected ﬁngerprint entries, to yield a map from observed ﬁngerprints, to plausible histograms h’.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B699-3168-460C-8C03-6B9C31210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96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6775-EF56-43F7-A78E-796F5B02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3275-43F6-4C83-8AF2-B320E9F1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ﬁngerprints, there will be a large space of </a:t>
            </a:r>
            <a:r>
              <a:rPr lang="en-US" dirty="0">
                <a:solidFill>
                  <a:schemeClr val="accent4"/>
                </a:solidFill>
              </a:rPr>
              <a:t>equally plausible histograms</a:t>
            </a:r>
            <a:r>
              <a:rPr lang="en-US" dirty="0"/>
              <a:t>.</a:t>
            </a:r>
          </a:p>
          <a:p>
            <a:r>
              <a:rPr lang="en-US" dirty="0"/>
              <a:t>Instead of our initial goal of returning a histogram that could have plausibly generated the observed ﬁngerprint, we instead return the </a:t>
            </a:r>
            <a:r>
              <a:rPr lang="en-US" dirty="0">
                <a:solidFill>
                  <a:schemeClr val="accent4"/>
                </a:solidFill>
              </a:rPr>
              <a:t>simplest histogram</a:t>
            </a:r>
            <a:r>
              <a:rPr lang="en-US" dirty="0"/>
              <a:t> that could have plausibly generated the observed ﬁngerprint.</a:t>
            </a:r>
          </a:p>
        </p:txBody>
      </p:sp>
    </p:spTree>
    <p:extLst>
      <p:ext uri="{BB962C8B-B14F-4D97-AF65-F5344CB8AC3E}">
        <p14:creationId xmlns:p14="http://schemas.microsoft.com/office/powerpoint/2010/main" val="88913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7F6F-4523-4FD1-BA46-5DDCB1773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E8B27-AF1C-4897-9198-3F2CC2CCE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792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Estimating the Unseen</vt:lpstr>
      <vt:lpstr>Introduction</vt:lpstr>
      <vt:lpstr>Why do we need it?</vt:lpstr>
      <vt:lpstr>Previous research</vt:lpstr>
      <vt:lpstr>Defintions</vt:lpstr>
      <vt:lpstr>Definitions(Contd.)</vt:lpstr>
      <vt:lpstr>Proposed approach</vt:lpstr>
      <vt:lpstr>Proposed approach(Contd.)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Unseen</dc:title>
  <dc:creator>Premsai</dc:creator>
  <cp:lastModifiedBy>Premsai Chinthamreddy</cp:lastModifiedBy>
  <cp:revision>19</cp:revision>
  <dcterms:created xsi:type="dcterms:W3CDTF">2018-12-02T17:46:19Z</dcterms:created>
  <dcterms:modified xsi:type="dcterms:W3CDTF">2018-12-09T23:14:26Z</dcterms:modified>
</cp:coreProperties>
</file>