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E988F8-162C-4884-986E-79C71E6DD02C}">
          <p14:sldIdLst>
            <p14:sldId id="256"/>
          </p14:sldIdLst>
        </p14:section>
        <p14:section name="Untitled Section" id="{F408B870-EDC8-451E-85A1-00514EA5E800}">
          <p14:sldIdLst>
            <p14:sldId id="257"/>
            <p14:sldId id="266"/>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B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t>
        <a:bodyPr/>
        <a:lstStyle/>
        <a:p>
          <a:endParaRPr lang="en-US"/>
        </a:p>
      </dgm:t>
    </dgm:pt>
  </dgm:ptLst>
  <dgm:cxnLst>
    <dgm:cxn modelId="{24C8358B-D7B1-45BB-A9FA-6BF93AD23A99}" type="presOf" srcId="{489F2B51-CD88-4540-B40D-74A5A5197B34}" destId="{D08A1387-99F6-4D82-9F01-FDA827D53F29}" srcOrd="0"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90900" y="449841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t> </a:t>
            </a:r>
            <a:r>
              <a:rPr lang="en-US" spc="15" dirty="0" err="1" smtClean="0"/>
              <a:t>P.Sampath</a:t>
            </a:r>
            <a:r>
              <a:rPr lang="en-US" spc="15" dirty="0" smtClean="0"/>
              <a:t> </a:t>
            </a:r>
            <a:r>
              <a:rPr lang="en-US" spc="15" dirty="0"/>
              <a:t>K</a:t>
            </a:r>
            <a:r>
              <a:rPr lang="en-US" spc="15" dirty="0" smtClean="0"/>
              <a:t>umar</a:t>
            </a:r>
            <a:endParaRPr spc="15" dirty="0"/>
          </a:p>
        </p:txBody>
      </p:sp>
      <p:sp>
        <p:nvSpPr>
          <p:cNvPr id="8" name="object 8"/>
          <p:cNvSpPr txBox="1"/>
          <p:nvPr/>
        </p:nvSpPr>
        <p:spPr>
          <a:xfrm>
            <a:off x="5791200" y="2299592"/>
            <a:ext cx="3362452" cy="1146468"/>
          </a:xfrm>
          <a:prstGeom prst="rect">
            <a:avLst/>
          </a:prstGeom>
        </p:spPr>
        <p:txBody>
          <a:bodyPr vert="horz" wrap="square" lIns="0" tIns="12700" rIns="0" bIns="0" rtlCol="0">
            <a:spAutoFit/>
          </a:bodyPr>
          <a:lstStyle/>
          <a:p>
            <a:pPr marL="12700">
              <a:lnSpc>
                <a:spcPct val="100000"/>
              </a:lnSpc>
              <a:spcBef>
                <a:spcPts val="100"/>
              </a:spcBef>
            </a:pPr>
            <a:endParaRPr lang="en-US" sz="2400" dirty="0">
              <a:solidFill>
                <a:schemeClr val="accent5">
                  <a:lumMod val="75000"/>
                </a:schemeClr>
              </a:solidFill>
              <a:latin typeface="Trebuchet MS"/>
              <a:cs typeface="Trebuchet MS"/>
            </a:endParaRPr>
          </a:p>
          <a:p>
            <a:pPr marL="12700">
              <a:lnSpc>
                <a:spcPct val="100000"/>
              </a:lnSpc>
              <a:spcBef>
                <a:spcPts val="100"/>
              </a:spcBef>
            </a:pPr>
            <a:r>
              <a:rPr lang="en-US" sz="2400" b="1" spc="10" dirty="0" smtClean="0">
                <a:solidFill>
                  <a:schemeClr val="accent5">
                    <a:lumMod val="75000"/>
                  </a:schemeClr>
                </a:solidFill>
                <a:latin typeface="Trebuchet MS"/>
                <a:cs typeface="Trebuchet MS"/>
              </a:rPr>
              <a:t>Final Project</a:t>
            </a:r>
          </a:p>
          <a:p>
            <a:pPr marL="12700">
              <a:lnSpc>
                <a:spcPct val="100000"/>
              </a:lnSpc>
              <a:spcBef>
                <a:spcPts val="100"/>
              </a:spcBef>
            </a:pPr>
            <a:endParaRPr lang="en-US" sz="2400" b="1" spc="10" dirty="0" smtClean="0">
              <a:solidFill>
                <a:schemeClr val="accent5">
                  <a:lumMod val="75000"/>
                </a:schemeClr>
              </a:solidFill>
              <a:latin typeface="Trebuchet MS"/>
              <a:cs typeface="Trebuchet MS"/>
            </a:endParaRPr>
          </a:p>
        </p:txBody>
      </p:sp>
      <p:pic>
        <p:nvPicPr>
          <p:cNvPr id="9" name="object 9"/>
          <p:cNvPicPr/>
          <p:nvPr/>
        </p:nvPicPr>
        <p:blipFill>
          <a:blip r:embed="rId2" cstate="print"/>
          <a:stretch>
            <a:fillRect/>
          </a:stretch>
        </p:blipFill>
        <p:spPr>
          <a:xfrm>
            <a:off x="5238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12</a:t>
            </a:r>
            <a:r>
              <a:rPr sz="1100" spc="20" dirty="0" smtClean="0">
                <a:solidFill>
                  <a:srgbClr val="2D83C3"/>
                </a:solidFill>
                <a:latin typeface="Trebuchet MS"/>
                <a:cs typeface="Trebuchet MS"/>
              </a:rPr>
              <a:t>/202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50" dirty="0" err="1" smtClean="0">
                <a:solidFill>
                  <a:srgbClr val="2D83C3"/>
                </a:solidFill>
                <a:latin typeface="Trebuchet MS"/>
                <a:cs typeface="Trebuchet MS"/>
              </a:rPr>
              <a:t>sampath</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712"/>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a:t>
            </a:r>
            <a:r>
              <a:rPr sz="1100" spc="20" dirty="0" smtClean="0">
                <a:solidFill>
                  <a:srgbClr val="2D83C3"/>
                </a:solidFill>
                <a:latin typeface="Trebuchet MS"/>
                <a:cs typeface="Trebuchet MS"/>
              </a:rPr>
              <a:t>2/202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50" smtClean="0">
                <a:solidFill>
                  <a:srgbClr val="2D83C3"/>
                </a:solidFill>
                <a:latin typeface="Trebuchet MS"/>
                <a:cs typeface="Trebuchet MS"/>
              </a:rPr>
              <a:t>sampath</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4216539"/>
          </a:xfrm>
          <a:prstGeom prst="rect">
            <a:avLst/>
          </a:prstGeom>
          <a:noFill/>
        </p:spPr>
        <p:txBody>
          <a:bodyPr wrap="square">
            <a:spAutoFit/>
          </a:bodyPr>
          <a:lstStyle/>
          <a:p>
            <a:pPr algn="l"/>
            <a:endParaRPr lang="en-US" sz="2800" b="0" i="0" dirty="0" smtClean="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endParaRPr lang="en-US" sz="2800" dirty="0">
              <a:solidFill>
                <a:srgbClr val="000000"/>
              </a:solidFill>
              <a:highlight>
                <a:srgbClr val="FFFFFF"/>
              </a:highlight>
              <a:latin typeface="Times New Roman" panose="02020603050405020304" pitchFamily="18" charset="0"/>
              <a:cs typeface="Times New Roman" panose="02020603050405020304" pitchFamily="18" charset="0"/>
            </a:endParaRPr>
          </a:p>
          <a:p>
            <a:pPr algn="l"/>
            <a:endParaRPr lang="en-US" sz="2800" b="0" i="0" dirty="0" smtClean="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endParaRPr lang="en-US" sz="2800" dirty="0">
              <a:solidFill>
                <a:srgbClr val="000000"/>
              </a:solidFill>
              <a:highlight>
                <a:srgbClr val="FFFFFF"/>
              </a:highlight>
              <a:latin typeface="Times New Roman" panose="02020603050405020304" pitchFamily="18" charset="0"/>
              <a:cs typeface="Times New Roman" panose="02020603050405020304" pitchFamily="18" charset="0"/>
            </a:endParaRPr>
          </a:p>
          <a:p>
            <a:pPr algn="l"/>
            <a:endParaRPr lang="en-US" sz="2800" dirty="0">
              <a:solidFill>
                <a:srgbClr val="000000"/>
              </a:solidFill>
              <a:highlight>
                <a:srgbClr val="FFFFFF"/>
              </a:highlight>
              <a:latin typeface="Times New Roman" panose="02020603050405020304" pitchFamily="18" charset="0"/>
              <a:cs typeface="Times New Roman" panose="02020603050405020304" pitchFamily="18" charset="0"/>
            </a:endParaRPr>
          </a:p>
          <a:p>
            <a:pPr algn="l"/>
            <a:r>
              <a:rPr lang="en-US" sz="2800" b="0" i="0" dirty="0" smtClean="0">
                <a:solidFill>
                  <a:srgbClr val="000000"/>
                </a:solidFill>
                <a:effectLst/>
                <a:highlight>
                  <a:srgbClr val="FFFFFF"/>
                </a:highlight>
                <a:latin typeface="Times New Roman" panose="02020603050405020304" pitchFamily="18" charset="0"/>
                <a:cs typeface="Times New Roman" panose="02020603050405020304" pitchFamily="18" charset="0"/>
              </a:rPr>
              <a:t>The </a:t>
            </a:r>
            <a:r>
              <a:rPr lang="en-US"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best way to protect your devices from keylogging is to use a high-quality antivirus or</a:t>
            </a:r>
            <a:r>
              <a:rPr lang="en-US" sz="280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800" i="0" u="none" strike="noStrike" dirty="0">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firewall</a:t>
            </a:r>
            <a:r>
              <a:rPr lang="en-US"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 You can also take other precautions to make an infection less likely.</a:t>
            </a:r>
            <a:r>
              <a:rPr lang="en-US" sz="3600" b="0" i="0" dirty="0">
                <a:solidFill>
                  <a:srgbClr val="000000"/>
                </a:solidFill>
                <a:effectLst/>
                <a:highlight>
                  <a:srgbClr val="FFFFFF"/>
                </a:highlight>
                <a:latin typeface="Inter"/>
              </a:rPr>
              <a:t> </a:t>
            </a:r>
          </a:p>
          <a:p>
            <a:r>
              <a:rPr lang="en-US" dirty="0"/>
              <a:t/>
            </a:r>
            <a:br>
              <a:rPr lang="en-US" dirty="0"/>
            </a:br>
            <a:endParaRPr lang="en-IN"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905000"/>
            <a:ext cx="9305925" cy="2019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400" dirty="0"/>
              <a:t>             Exploring the potential risks and </a:t>
            </a:r>
            <a:r>
              <a:rPr lang="en-US" sz="2400" dirty="0" smtClean="0"/>
              <a:t>countermeasures</a:t>
            </a:r>
          </a:p>
          <a:p>
            <a:r>
              <a:rPr lang="en-US" sz="2400" dirty="0"/>
              <a:t> </a:t>
            </a:r>
            <a:r>
              <a:rPr lang="en-US" sz="2400" dirty="0" smtClean="0"/>
              <a:t>            of keylogging </a:t>
            </a:r>
            <a:r>
              <a:rPr lang="en-US" sz="2400" dirty="0"/>
              <a:t>technology to enhance cybersecurity </a:t>
            </a:r>
            <a:endParaRPr lang="en-US" sz="2400" dirty="0" smtClean="0"/>
          </a:p>
          <a:p>
            <a:r>
              <a:rPr lang="en-US" sz="2400" dirty="0"/>
              <a:t> </a:t>
            </a:r>
            <a:r>
              <a:rPr lang="en-US" sz="2400" dirty="0" smtClean="0"/>
              <a:t>            awareness</a:t>
            </a:r>
            <a:r>
              <a:rPr lang="en-US" dirty="0"/>
              <a:t>.</a:t>
            </a:r>
          </a:p>
        </p:txBody>
      </p:sp>
      <p:grpSp>
        <p:nvGrpSpPr>
          <p:cNvPr id="3" name="object 3"/>
          <p:cNvGrpSpPr/>
          <p:nvPr/>
        </p:nvGrpSpPr>
        <p:grpSpPr>
          <a:xfrm>
            <a:off x="7407070"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124667"/>
          </a:xfrm>
          <a:prstGeom prst="rect">
            <a:avLst/>
          </a:prstGeom>
        </p:spPr>
        <p:txBody>
          <a:bodyPr vert="horz" wrap="square" lIns="0" tIns="16510" rIns="0" bIns="0" rtlCol="0">
            <a:spAutoFit/>
          </a:bodyPr>
          <a:lstStyle/>
          <a:p>
            <a:pPr marL="12700">
              <a:lnSpc>
                <a:spcPct val="100000"/>
              </a:lnSpc>
              <a:spcBef>
                <a:spcPts val="130"/>
              </a:spcBef>
            </a:pPr>
            <a:r>
              <a:rPr lang="en-US" sz="3600" spc="25" dirty="0" err="1" smtClean="0"/>
              <a:t>Keylogger</a:t>
            </a:r>
            <a:r>
              <a:rPr lang="en-US" sz="3600" spc="25" dirty="0" smtClean="0"/>
              <a:t> and </a:t>
            </a:r>
            <a:br>
              <a:rPr lang="en-US" sz="3600" spc="25" dirty="0" smtClean="0"/>
            </a:br>
            <a:r>
              <a:rPr lang="en-IN" sz="3600" spc="25" dirty="0" smtClean="0"/>
              <a:t> Security</a:t>
            </a: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12</a:t>
            </a:r>
            <a:r>
              <a:rPr sz="1100" spc="20" dirty="0" smtClean="0">
                <a:solidFill>
                  <a:srgbClr val="2D83C3"/>
                </a:solidFill>
                <a:latin typeface="Trebuchet MS"/>
                <a:cs typeface="Trebuchet MS"/>
              </a:rPr>
              <a:t>/202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50" dirty="0" err="1" smtClean="0">
                <a:solidFill>
                  <a:srgbClr val="2D83C3"/>
                </a:solidFill>
                <a:latin typeface="Trebuchet MS"/>
                <a:cs typeface="Trebuchet MS"/>
              </a:rPr>
              <a:t>sampath</a:t>
            </a:r>
            <a:endParaRPr lang="en-US" sz="1100" b="1" spc="50" dirty="0" smtClean="0">
              <a:solidFill>
                <a:srgbClr val="2D83C3"/>
              </a:solidFill>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861307231"/>
              </p:ext>
            </p:extLst>
          </p:nvPr>
        </p:nvGraphicFramePr>
        <p:xfrm>
          <a:off x="326676" y="-228599"/>
          <a:ext cx="8515167" cy="67141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1" name="Title 20"/>
          <p:cNvSpPr>
            <a:spLocks noGrp="1"/>
          </p:cNvSpPr>
          <p:nvPr>
            <p:ph type="title"/>
          </p:nvPr>
        </p:nvSpPr>
        <p:spPr>
          <a:xfrm>
            <a:off x="755332" y="385444"/>
            <a:ext cx="10681335" cy="4431983"/>
          </a:xfrm>
        </p:spPr>
        <p:txBody>
          <a:bodyPr/>
          <a:lstStyle/>
          <a:p>
            <a:r>
              <a:rPr lang="en-US" sz="3600" dirty="0" smtClean="0"/>
              <a:t>AGENDA</a:t>
            </a:r>
            <a:r>
              <a:rPr lang="en-US" sz="2800" dirty="0" smtClean="0"/>
              <a:t/>
            </a:r>
            <a:br>
              <a:rPr lang="en-US" sz="2800" dirty="0" smtClean="0"/>
            </a:br>
            <a:r>
              <a:rPr lang="en-US" sz="2800" b="0" dirty="0" smtClean="0"/>
              <a:t>	OUTLINE </a:t>
            </a:r>
            <a:r>
              <a:rPr lang="en-US" sz="2800" b="0" dirty="0"/>
              <a:t>OF THE PROJECT Software Key loggers, also known as keystroke loggers, record the keys hit on a device and save them to a file,  accessed by the person who deployed the malware. A key logger can be either software or hardware. A hardware </a:t>
            </a:r>
            <a:r>
              <a:rPr lang="en-US" sz="2800" b="0" dirty="0" err="1"/>
              <a:t>keylogger</a:t>
            </a:r>
            <a:r>
              <a:rPr lang="en-US" sz="2800" b="0" dirty="0"/>
              <a:t> is a device that connects your keyboard to your computer. </a:t>
            </a:r>
            <a:r>
              <a:rPr lang="en-US" sz="2800" b="0" dirty="0" err="1"/>
              <a:t>Keyloggers</a:t>
            </a:r>
            <a:r>
              <a:rPr lang="en-US" sz="2800" b="0" dirty="0"/>
              <a:t> can be connected directly to the keyboard and the </a:t>
            </a:r>
            <a:r>
              <a:rPr lang="en-US" sz="2800" b="0" dirty="0" smtClean="0"/>
              <a:t>computer </a:t>
            </a:r>
            <a:r>
              <a:rPr lang="en-US" sz="2800" b="0" dirty="0"/>
              <a:t>through manually using one of two </a:t>
            </a:r>
            <a:r>
              <a:rPr lang="en-US" sz="2800" b="0" dirty="0" smtClean="0"/>
              <a:t>        </a:t>
            </a:r>
            <a:br>
              <a:rPr lang="en-US" sz="2800" b="0" dirty="0" smtClean="0"/>
            </a:br>
            <a:r>
              <a:rPr lang="en-US" sz="2800" b="0" dirty="0" smtClean="0"/>
              <a:t>        approaches</a:t>
            </a:r>
            <a:r>
              <a:rPr lang="en-US" sz="2800" b="0" dirty="0"/>
              <a:t>. PS/2 and the USP </a:t>
            </a:r>
            <a:r>
              <a:rPr lang="en-US" sz="2800" b="0" dirty="0" err="1"/>
              <a:t>keylogger</a:t>
            </a:r>
            <a:r>
              <a:rPr lang="en-US" sz="2800" b="0" dirty="0"/>
              <a:t> are two examples of </a:t>
            </a:r>
            <a:r>
              <a:rPr lang="en-US" sz="2800" b="0" dirty="0" smtClean="0"/>
              <a:t>                                                                                               .       this method</a:t>
            </a:r>
            <a:r>
              <a:rPr lang="en-US" sz="2800" b="0" dirty="0"/>
              <a:t>.</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latin typeface="Times New Roman" panose="02020603050405020304" pitchFamily="18" charset="0"/>
                <a:cs typeface="Times New Roman" panose="02020603050405020304" pitchFamily="18" charset="0"/>
              </a:rPr>
              <a:t>P</a:t>
            </a:r>
            <a:r>
              <a:rPr sz="3600" spc="15" dirty="0" smtClean="0">
                <a:latin typeface="Times New Roman" panose="02020603050405020304" pitchFamily="18" charset="0"/>
                <a:cs typeface="Times New Roman" panose="02020603050405020304" pitchFamily="18" charset="0"/>
              </a:rPr>
              <a:t>ROB</a:t>
            </a:r>
            <a:r>
              <a:rPr sz="3600" spc="55" dirty="0" smtClean="0">
                <a:latin typeface="Times New Roman" panose="02020603050405020304" pitchFamily="18" charset="0"/>
                <a:cs typeface="Times New Roman" panose="02020603050405020304" pitchFamily="18" charset="0"/>
              </a:rPr>
              <a:t>L</a:t>
            </a:r>
            <a:r>
              <a:rPr sz="3600" spc="-20" dirty="0" smtClean="0">
                <a:latin typeface="Times New Roman" panose="02020603050405020304" pitchFamily="18" charset="0"/>
                <a:cs typeface="Times New Roman" panose="02020603050405020304" pitchFamily="18" charset="0"/>
              </a:rPr>
              <a:t>E</a:t>
            </a:r>
            <a:r>
              <a:rPr sz="3600" spc="20" dirty="0" smtClean="0">
                <a:latin typeface="Times New Roman" panose="02020603050405020304" pitchFamily="18" charset="0"/>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sz="3600" spc="10" dirty="0" smtClean="0">
                <a:latin typeface="Times New Roman" panose="02020603050405020304" pitchFamily="18" charset="0"/>
                <a:cs typeface="Times New Roman" panose="02020603050405020304" pitchFamily="18" charset="0"/>
              </a:rPr>
              <a:t>S</a:t>
            </a:r>
            <a:r>
              <a:rPr sz="3600" spc="-370" dirty="0" smtClean="0">
                <a:latin typeface="Times New Roman" panose="02020603050405020304" pitchFamily="18" charset="0"/>
                <a:cs typeface="Times New Roman" panose="02020603050405020304" pitchFamily="18" charset="0"/>
              </a:rPr>
              <a:t>T</a:t>
            </a:r>
            <a:r>
              <a:rPr sz="3600" spc="-375" dirty="0" smtClean="0">
                <a:latin typeface="Times New Roman" panose="02020603050405020304" pitchFamily="18" charset="0"/>
                <a:cs typeface="Times New Roman" panose="02020603050405020304" pitchFamily="18" charset="0"/>
              </a:rPr>
              <a:t>A</a:t>
            </a:r>
            <a:r>
              <a:rPr sz="3600" spc="15" dirty="0" smtClean="0">
                <a:latin typeface="Times New Roman" panose="02020603050405020304" pitchFamily="18" charset="0"/>
                <a:cs typeface="Times New Roman" panose="02020603050405020304" pitchFamily="18" charset="0"/>
              </a:rPr>
              <a:t>T</a:t>
            </a:r>
            <a:r>
              <a:rPr sz="3600" spc="-10" dirty="0" smtClean="0">
                <a:latin typeface="Times New Roman" panose="02020603050405020304" pitchFamily="18" charset="0"/>
                <a:cs typeface="Times New Roman" panose="02020603050405020304" pitchFamily="18" charset="0"/>
              </a:rPr>
              <a:t>E</a:t>
            </a:r>
            <a:r>
              <a:rPr sz="3600" spc="-20" dirty="0" smtClean="0">
                <a:latin typeface="Times New Roman" panose="02020603050405020304" pitchFamily="18" charset="0"/>
                <a:cs typeface="Times New Roman" panose="02020603050405020304" pitchFamily="18" charset="0"/>
              </a:rPr>
              <a:t>ME</a:t>
            </a:r>
            <a:r>
              <a:rPr sz="3600" spc="10" dirty="0" smtClean="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idx="1"/>
          </p:nvPr>
        </p:nvSpPr>
        <p:spPr>
          <a:xfrm>
            <a:off x="609600" y="1577340"/>
            <a:ext cx="10972800" cy="4739759"/>
          </a:xfrm>
        </p:spPr>
        <p:txBody>
          <a:bodyPr/>
          <a:lstStyle/>
          <a:p>
            <a:r>
              <a:rPr lang="en-US" sz="2800" b="1" dirty="0" err="1">
                <a:latin typeface="Times New Roman" panose="02020603050405020304" pitchFamily="18" charset="0"/>
                <a:cs typeface="Times New Roman" panose="02020603050405020304" pitchFamily="18" charset="0"/>
              </a:rPr>
              <a:t>Keylogger</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Threats:</a:t>
            </a:r>
          </a:p>
          <a:p>
            <a:pPr algn="l"/>
            <a:r>
              <a:rPr lang="en-US" sz="2400" dirty="0" err="1" smtClean="0">
                <a:latin typeface="Times New Roman" panose="02020603050405020304" pitchFamily="18" charset="0"/>
                <a:cs typeface="Times New Roman" panose="02020603050405020304" pitchFamily="18" charset="0"/>
              </a:rPr>
              <a:t>Keyloggers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pose a serious security risk by secretly recording a user's </a:t>
            </a:r>
            <a:r>
              <a:rPr lang="en-US" sz="2400" dirty="0" smtClean="0">
                <a:latin typeface="Times New Roman" panose="02020603050405020304" pitchFamily="18" charset="0"/>
                <a:cs typeface="Times New Roman" panose="02020603050405020304" pitchFamily="18" charset="0"/>
              </a:rPr>
              <a:t>keyboard</a:t>
            </a:r>
          </a:p>
          <a:p>
            <a:pPr algn="l"/>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input, potentially exposing sensitive information like passwords and financial </a:t>
            </a:r>
            <a:r>
              <a:rPr lang="en-US" sz="2400" dirty="0" smtClean="0">
                <a:latin typeface="Times New Roman" panose="02020603050405020304" pitchFamily="18" charset="0"/>
                <a:cs typeface="Times New Roman" panose="02020603050405020304" pitchFamily="18" charset="0"/>
              </a:rPr>
              <a:t>data.</a:t>
            </a:r>
          </a:p>
          <a:p>
            <a:pPr algn="l"/>
            <a:endParaRPr lang="en-US" sz="2400" dirty="0">
              <a:latin typeface="Times New Roman" panose="02020603050405020304" pitchFamily="18" charset="0"/>
              <a:cs typeface="Times New Roman" panose="02020603050405020304" pitchFamily="18" charset="0"/>
            </a:endParaRPr>
          </a:p>
          <a:p>
            <a:pPr algn="l"/>
            <a:r>
              <a:rPr lang="en-US" sz="3200" b="1" dirty="0">
                <a:latin typeface="Times New Roman" panose="02020603050405020304" pitchFamily="18" charset="0"/>
                <a:cs typeface="Times New Roman" panose="02020603050405020304" pitchFamily="18" charset="0"/>
              </a:rPr>
              <a:t>Lack of User </a:t>
            </a:r>
            <a:r>
              <a:rPr lang="en-US" sz="3200" b="1" dirty="0" smtClean="0">
                <a:latin typeface="Times New Roman" panose="02020603050405020304" pitchFamily="18" charset="0"/>
                <a:cs typeface="Times New Roman" panose="02020603050405020304" pitchFamily="18" charset="0"/>
              </a:rPr>
              <a:t>Awareness:</a:t>
            </a:r>
          </a:p>
          <a:p>
            <a:pPr algn="l"/>
            <a:r>
              <a:rPr lang="en-US" sz="2400" dirty="0" smtClean="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users are unaware of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threats or lack the knowledge </a:t>
            </a:r>
            <a:endParaRPr lang="en-US" sz="2400" dirty="0" smtClean="0">
              <a:latin typeface="Times New Roman" panose="02020603050405020304" pitchFamily="18" charset="0"/>
              <a:cs typeface="Times New Roman" panose="02020603050405020304" pitchFamily="18" charset="0"/>
            </a:endParaRPr>
          </a:p>
          <a:p>
            <a:pPr algn="l"/>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effectively safeguard their devices and online activities</a:t>
            </a:r>
            <a:r>
              <a:rPr lang="en-US" sz="2400" dirty="0" smtClean="0">
                <a:latin typeface="Times New Roman" panose="02020603050405020304" pitchFamily="18" charset="0"/>
                <a:cs typeface="Times New Roman" panose="02020603050405020304" pitchFamily="18" charset="0"/>
              </a:rPr>
              <a:t>.</a:t>
            </a:r>
          </a:p>
          <a:p>
            <a:pPr algn="l"/>
            <a:endParaRPr lang="en-US" sz="2400" dirty="0" smtClean="0">
              <a:latin typeface="Times New Roman" panose="02020603050405020304" pitchFamily="18" charset="0"/>
              <a:cs typeface="Times New Roman" panose="02020603050405020304" pitchFamily="18" charset="0"/>
            </a:endParaRPr>
          </a:p>
          <a:p>
            <a:pPr algn="l"/>
            <a:r>
              <a:rPr lang="en-US" sz="3200" b="1" dirty="0">
                <a:latin typeface="Times New Roman" panose="02020603050405020304" pitchFamily="18" charset="0"/>
                <a:cs typeface="Times New Roman" panose="02020603050405020304" pitchFamily="18" charset="0"/>
              </a:rPr>
              <a:t>Inadequate Security </a:t>
            </a:r>
            <a:r>
              <a:rPr lang="en-US" sz="3200" b="1" dirty="0" smtClean="0">
                <a:latin typeface="Times New Roman" panose="02020603050405020304" pitchFamily="18" charset="0"/>
                <a:cs typeface="Times New Roman" panose="02020603050405020304" pitchFamily="18" charset="0"/>
              </a:rPr>
              <a:t>Measures:</a:t>
            </a:r>
          </a:p>
          <a:p>
            <a:pPr algn="l"/>
            <a:r>
              <a:rPr lang="en-US" sz="2400" dirty="0" smtClean="0">
                <a:latin typeface="Times New Roman" panose="02020603050405020304" pitchFamily="18" charset="0"/>
                <a:cs typeface="Times New Roman" panose="02020603050405020304" pitchFamily="18" charset="0"/>
              </a:rPr>
              <a:t>Existing </a:t>
            </a:r>
            <a:r>
              <a:rPr lang="en-US" sz="2400" dirty="0">
                <a:latin typeface="Times New Roman" panose="02020603050405020304" pitchFamily="18" charset="0"/>
                <a:cs typeface="Times New Roman" panose="02020603050405020304" pitchFamily="18" charset="0"/>
              </a:rPr>
              <a:t>security solutions may not provide </a:t>
            </a:r>
            <a:r>
              <a:rPr lang="en-US" sz="2400" dirty="0" smtClean="0">
                <a:latin typeface="Times New Roman" panose="02020603050405020304" pitchFamily="18" charset="0"/>
                <a:cs typeface="Times New Roman" panose="02020603050405020304" pitchFamily="18" charset="0"/>
              </a:rPr>
              <a:t>comprehensive</a:t>
            </a:r>
          </a:p>
          <a:p>
            <a:pPr algn="l"/>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protection against sophisticated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attacks, leaving </a:t>
            </a:r>
            <a:r>
              <a:rPr lang="en-US" sz="2400" dirty="0" smtClean="0">
                <a:latin typeface="Times New Roman" panose="02020603050405020304" pitchFamily="18" charset="0"/>
                <a:cs typeface="Times New Roman" panose="02020603050405020304" pitchFamily="18" charset="0"/>
              </a:rPr>
              <a:t>users</a:t>
            </a:r>
          </a:p>
          <a:p>
            <a:pPr algn="l"/>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vulnerable.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12</a:t>
            </a:r>
            <a:r>
              <a:rPr sz="1100" spc="20" dirty="0" smtClean="0">
                <a:solidFill>
                  <a:srgbClr val="2D83C3"/>
                </a:solidFill>
                <a:latin typeface="Trebuchet MS"/>
                <a:cs typeface="Trebuchet MS"/>
              </a:rPr>
              <a:t>2/202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50" dirty="0" err="1" smtClean="0">
                <a:solidFill>
                  <a:srgbClr val="2D83C3"/>
                </a:solidFill>
                <a:latin typeface="Trebuchet MS"/>
                <a:cs typeface="Trebuchet MS"/>
              </a:rPr>
              <a:t>sampath</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514600"/>
            <a:ext cx="3533775" cy="405288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Times New Roman" panose="02020603050405020304" pitchFamily="18" charset="0"/>
                <a:cs typeface="Times New Roman" panose="02020603050405020304" pitchFamily="18" charset="0"/>
              </a:rPr>
              <a:t>PROJECT</a:t>
            </a:r>
            <a:r>
              <a:rPr lang="en-US" sz="3600" spc="5" dirty="0" smtClean="0">
                <a:latin typeface="Times New Roman" panose="02020603050405020304" pitchFamily="18" charset="0"/>
                <a:cs typeface="Times New Roman" panose="02020603050405020304" pitchFamily="18" charset="0"/>
              </a:rPr>
              <a:t>  </a:t>
            </a:r>
            <a:r>
              <a:rPr sz="3600" spc="-20" dirty="0" smtClean="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609600" y="1577340"/>
            <a:ext cx="8229600" cy="3570208"/>
          </a:xfrm>
        </p:spPr>
        <p:txBody>
          <a:bodyPr/>
          <a:lstStyle/>
          <a:p>
            <a:r>
              <a:rPr lang="en-US" sz="24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this project, we aim to develop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software or hardware while ensuring robust </a:t>
            </a:r>
            <a:r>
              <a:rPr lang="en-US" sz="2000" dirty="0" smtClean="0">
                <a:latin typeface="Times New Roman" panose="02020603050405020304" pitchFamily="18" charset="0"/>
                <a:cs typeface="Times New Roman" panose="02020603050405020304" pitchFamily="18" charset="0"/>
              </a:rPr>
              <a:t>security measures </a:t>
            </a:r>
            <a:r>
              <a:rPr lang="en-US" sz="2000" dirty="0">
                <a:latin typeface="Times New Roman" panose="02020603050405020304" pitchFamily="18" charset="0"/>
                <a:cs typeface="Times New Roman" panose="02020603050405020304" pitchFamily="18" charset="0"/>
              </a:rPr>
              <a:t>to prevent potential misuse. We will delineate the process of creating the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discreetly and </a:t>
            </a:r>
            <a:r>
              <a:rPr lang="en-US" sz="2000" dirty="0">
                <a:latin typeface="Times New Roman" panose="02020603050405020304" pitchFamily="18" charset="0"/>
                <a:cs typeface="Times New Roman" panose="02020603050405020304" pitchFamily="18" charset="0"/>
              </a:rPr>
              <a:t>emphasize the significance of security considerations to safeguard against unauthorized access </a:t>
            </a:r>
            <a:r>
              <a:rPr lang="en-US" sz="2000" dirty="0" smtClean="0">
                <a:latin typeface="Times New Roman" panose="02020603050405020304" pitchFamily="18" charset="0"/>
                <a:cs typeface="Times New Roman" panose="02020603050405020304" pitchFamily="18" charset="0"/>
              </a:rPr>
              <a:t>and ethical </a:t>
            </a:r>
            <a:r>
              <a:rPr lang="en-US" sz="2000" dirty="0">
                <a:latin typeface="Times New Roman" panose="02020603050405020304" pitchFamily="18" charset="0"/>
                <a:cs typeface="Times New Roman" panose="02020603050405020304" pitchFamily="18" charset="0"/>
              </a:rPr>
              <a:t>concerns</a:t>
            </a:r>
            <a:r>
              <a:rPr lang="en-US" sz="2000" dirty="0" smtClean="0">
                <a:latin typeface="Times New Roman" panose="02020603050405020304" pitchFamily="18" charset="0"/>
                <a:cs typeface="Times New Roman" panose="02020603050405020304" pitchFamily="18" charset="0"/>
              </a:rPr>
              <a:t>.</a:t>
            </a:r>
          </a:p>
          <a:p>
            <a:endParaRPr lang="en-US" b="1" dirty="0" smtClean="0"/>
          </a:p>
          <a:p>
            <a:r>
              <a:rPr lang="en-US" b="1" dirty="0" smtClean="0"/>
              <a:t> </a:t>
            </a:r>
            <a:r>
              <a:rPr lang="en-US" sz="3200" b="1" dirty="0" err="1">
                <a:latin typeface="Times New Roman" panose="02020603050405020304" pitchFamily="18" charset="0"/>
                <a:cs typeface="Times New Roman" panose="02020603050405020304" pitchFamily="18" charset="0"/>
              </a:rPr>
              <a:t>Keylogger</a:t>
            </a:r>
            <a:r>
              <a:rPr lang="en-US" sz="3200" b="1" dirty="0">
                <a:latin typeface="Times New Roman" panose="02020603050405020304" pitchFamily="18" charset="0"/>
                <a:cs typeface="Times New Roman" panose="02020603050405020304" pitchFamily="18" charset="0"/>
              </a:rPr>
              <a:t> Development</a:t>
            </a:r>
            <a:r>
              <a:rPr lang="en-US" sz="32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development phase involves crafting the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software or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 employing is an </a:t>
            </a:r>
            <a:r>
              <a:rPr lang="en-US" sz="2000" dirty="0" smtClean="0">
                <a:latin typeface="Times New Roman" panose="02020603050405020304" pitchFamily="18" charset="0"/>
                <a:cs typeface="Times New Roman" panose="02020603050405020304" pitchFamily="18" charset="0"/>
              </a:rPr>
              <a:t>suitable programming </a:t>
            </a:r>
            <a:r>
              <a:rPr lang="en-US" sz="2000" dirty="0">
                <a:latin typeface="Times New Roman" panose="02020603050405020304" pitchFamily="18" charset="0"/>
                <a:cs typeface="Times New Roman" panose="02020603050405020304" pitchFamily="18" charset="0"/>
              </a:rPr>
              <a:t>languages, platforms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technologies. We will elucidate how the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captures </a:t>
            </a:r>
          </a:p>
          <a:p>
            <a:r>
              <a:rPr lang="en-US" sz="2000" dirty="0" smtClean="0">
                <a:latin typeface="Times New Roman" panose="02020603050405020304" pitchFamily="18" charset="0"/>
                <a:cs typeface="Times New Roman" panose="02020603050405020304" pitchFamily="18" charset="0"/>
              </a:rPr>
              <a:t>keystrokes surreptitiously.</a:t>
            </a:r>
          </a:p>
          <a:p>
            <a:endParaRPr lang="en-US" dirty="0"/>
          </a:p>
          <a:p>
            <a:r>
              <a:rPr lang="en-US" sz="2000" dirty="0" smtClean="0">
                <a:latin typeface="Times New Roman" panose="02020603050405020304" pitchFamily="18" charset="0"/>
                <a:cs typeface="Times New Roman" panose="02020603050405020304" pitchFamily="18" charset="0"/>
              </a:rPr>
              <a:t>By implementing these security measures and adopting a proactive approach to cybersecurity, organizations</a:t>
            </a:r>
            <a:endParaRPr lang="en-US"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12</a:t>
            </a:r>
            <a:r>
              <a:rPr sz="1100" spc="20" dirty="0" smtClean="0">
                <a:solidFill>
                  <a:srgbClr val="2D83C3"/>
                </a:solidFill>
                <a:latin typeface="Trebuchet MS"/>
                <a:cs typeface="Trebuchet MS"/>
              </a:rPr>
              <a:t>/202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lang="en-US" sz="1100" b="1" dirty="0" err="1" smtClean="0">
                <a:solidFill>
                  <a:srgbClr val="2D83C3"/>
                </a:solidFill>
                <a:latin typeface="Trebuchet MS"/>
                <a:cs typeface="Trebuchet MS"/>
              </a:rPr>
              <a:t>sampath</a:t>
            </a:r>
            <a:endParaRPr sz="1100" b="1"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799873"/>
            <a:ext cx="5548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/1</a:t>
            </a:r>
            <a:r>
              <a:rPr lang="en-US" sz="1100" spc="20" dirty="0" smtClean="0">
                <a:solidFill>
                  <a:srgbClr val="2D83C3"/>
                </a:solidFill>
                <a:latin typeface="Trebuchet MS"/>
                <a:cs typeface="Trebuchet MS"/>
              </a:rPr>
              <a:t>2</a:t>
            </a:r>
            <a:r>
              <a:rPr sz="1100" spc="20" dirty="0" smtClean="0">
                <a:solidFill>
                  <a:srgbClr val="2D83C3"/>
                </a:solidFill>
                <a:latin typeface="Trebuchet MS"/>
                <a:cs typeface="Trebuchet MS"/>
              </a:rPr>
              <a:t>/202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15" dirty="0" err="1" smtClean="0">
                <a:solidFill>
                  <a:srgbClr val="2D83C3"/>
                </a:solidFill>
                <a:latin typeface="Trebuchet MS"/>
                <a:cs typeface="Trebuchet MS"/>
              </a:rPr>
              <a:t>sampath</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83407" y="1857375"/>
            <a:ext cx="8770143" cy="4278094"/>
          </a:xfrm>
          <a:prstGeom prst="rect">
            <a:avLst/>
          </a:prstGeom>
          <a:noFill/>
        </p:spPr>
        <p:txBody>
          <a:bodyPr wrap="square">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r>
              <a:rPr lang="en-US" sz="2800" b="0" i="0" dirty="0" smtClean="0">
                <a:solidFill>
                  <a:srgbClr val="000000"/>
                </a:solidFill>
                <a:effectLst/>
                <a:highlight>
                  <a:srgbClr val="FFFFFF"/>
                </a:highlight>
                <a:latin typeface="neue-haas-grotesk-display"/>
              </a:rPr>
              <a:t>.</a:t>
            </a:r>
          </a:p>
          <a:p>
            <a:endParaRPr lang="en-US" sz="2800" dirty="0">
              <a:solidFill>
                <a:srgbClr val="000000"/>
              </a:solidFill>
              <a:highlight>
                <a:srgbClr val="FFFFFF"/>
              </a:highlight>
              <a:latin typeface="neue-haas-grotesk-display"/>
            </a:endParaRPr>
          </a:p>
          <a:p>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are a common tool for corporations, which IT departments use to troubleshoot technical problems on their systems and networks—or to keep an eye on employees surreptitiously. The same goes for, say, parents, who want to monitor their children's activities. Suspicious spouses are another market for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414635" cy="536685"/>
          </a:xfrm>
          <a:prstGeom prst="rect">
            <a:avLst/>
          </a:prstGeom>
        </p:spPr>
        <p:txBody>
          <a:bodyPr vert="horz" wrap="square" lIns="0" tIns="13335" rIns="0" bIns="0" rtlCol="0">
            <a:spAutoFit/>
          </a:bodyPr>
          <a:lstStyle/>
          <a:p>
            <a:pPr marL="12700">
              <a:lnSpc>
                <a:spcPct val="100000"/>
              </a:lnSpc>
              <a:spcBef>
                <a:spcPts val="105"/>
              </a:spcBef>
            </a:pPr>
            <a:r>
              <a:rPr sz="3400" spc="-40" dirty="0">
                <a:latin typeface="Times New Roman" panose="02020603050405020304" pitchFamily="18" charset="0"/>
                <a:cs typeface="Times New Roman" panose="02020603050405020304" pitchFamily="18" charset="0"/>
              </a:rPr>
              <a:t>Y</a:t>
            </a:r>
            <a:r>
              <a:rPr sz="3400" spc="10" dirty="0">
                <a:latin typeface="Times New Roman" panose="02020603050405020304" pitchFamily="18" charset="0"/>
                <a:cs typeface="Times New Roman" panose="02020603050405020304" pitchFamily="18" charset="0"/>
              </a:rPr>
              <a:t>O</a:t>
            </a:r>
            <a:r>
              <a:rPr sz="3400" spc="25" dirty="0">
                <a:latin typeface="Times New Roman" panose="02020603050405020304" pitchFamily="18" charset="0"/>
                <a:cs typeface="Times New Roman" panose="02020603050405020304" pitchFamily="18" charset="0"/>
              </a:rPr>
              <a:t>U</a:t>
            </a:r>
            <a:r>
              <a:rPr sz="3400" dirty="0">
                <a:latin typeface="Times New Roman" panose="02020603050405020304" pitchFamily="18" charset="0"/>
                <a:cs typeface="Times New Roman" panose="02020603050405020304" pitchFamily="18" charset="0"/>
              </a:rPr>
              <a:t>R</a:t>
            </a:r>
            <a:r>
              <a:rPr sz="3400" spc="5" dirty="0">
                <a:latin typeface="Times New Roman" panose="02020603050405020304" pitchFamily="18" charset="0"/>
                <a:cs typeface="Times New Roman" panose="02020603050405020304" pitchFamily="18" charset="0"/>
              </a:rPr>
              <a:t> </a:t>
            </a:r>
            <a:r>
              <a:rPr sz="3400" spc="25" dirty="0">
                <a:latin typeface="Times New Roman" panose="02020603050405020304" pitchFamily="18" charset="0"/>
                <a:cs typeface="Times New Roman" panose="02020603050405020304" pitchFamily="18" charset="0"/>
              </a:rPr>
              <a:t>S</a:t>
            </a:r>
            <a:r>
              <a:rPr sz="3400" spc="10" dirty="0">
                <a:latin typeface="Times New Roman" panose="02020603050405020304" pitchFamily="18" charset="0"/>
                <a:cs typeface="Times New Roman" panose="02020603050405020304" pitchFamily="18" charset="0"/>
              </a:rPr>
              <a:t>O</a:t>
            </a:r>
            <a:r>
              <a:rPr sz="3400" spc="25" dirty="0">
                <a:latin typeface="Times New Roman" panose="02020603050405020304" pitchFamily="18" charset="0"/>
                <a:cs typeface="Times New Roman" panose="02020603050405020304" pitchFamily="18" charset="0"/>
              </a:rPr>
              <a:t>LU</a:t>
            </a:r>
            <a:r>
              <a:rPr sz="3400" spc="-35" dirty="0">
                <a:latin typeface="Times New Roman" panose="02020603050405020304" pitchFamily="18" charset="0"/>
                <a:cs typeface="Times New Roman" panose="02020603050405020304" pitchFamily="18" charset="0"/>
              </a:rPr>
              <a:t>T</a:t>
            </a:r>
            <a:r>
              <a:rPr sz="3400" spc="-30" dirty="0">
                <a:latin typeface="Times New Roman" panose="02020603050405020304" pitchFamily="18" charset="0"/>
                <a:cs typeface="Times New Roman" panose="02020603050405020304" pitchFamily="18" charset="0"/>
              </a:rPr>
              <a:t>I</a:t>
            </a:r>
            <a:r>
              <a:rPr sz="3400" spc="10" dirty="0">
                <a:latin typeface="Times New Roman" panose="02020603050405020304" pitchFamily="18" charset="0"/>
                <a:cs typeface="Times New Roman" panose="02020603050405020304" pitchFamily="18" charset="0"/>
              </a:rPr>
              <a:t>O</a:t>
            </a:r>
            <a:r>
              <a:rPr sz="3400" dirty="0">
                <a:latin typeface="Times New Roman" panose="02020603050405020304" pitchFamily="18" charset="0"/>
                <a:cs typeface="Times New Roman" panose="02020603050405020304" pitchFamily="18" charset="0"/>
              </a:rPr>
              <a:t>N</a:t>
            </a:r>
            <a:r>
              <a:rPr sz="3400" spc="-345" dirty="0">
                <a:latin typeface="Times New Roman" panose="02020603050405020304" pitchFamily="18" charset="0"/>
                <a:cs typeface="Times New Roman" panose="02020603050405020304" pitchFamily="18" charset="0"/>
              </a:rPr>
              <a:t> </a:t>
            </a:r>
            <a:r>
              <a:rPr sz="3400" spc="-35" dirty="0">
                <a:latin typeface="Times New Roman" panose="02020603050405020304" pitchFamily="18" charset="0"/>
                <a:cs typeface="Times New Roman" panose="02020603050405020304" pitchFamily="18" charset="0"/>
              </a:rPr>
              <a:t>A</a:t>
            </a:r>
            <a:r>
              <a:rPr sz="3400" spc="-5" dirty="0">
                <a:latin typeface="Times New Roman" panose="02020603050405020304" pitchFamily="18" charset="0"/>
                <a:cs typeface="Times New Roman" panose="02020603050405020304" pitchFamily="18" charset="0"/>
              </a:rPr>
              <a:t>N</a:t>
            </a:r>
            <a:r>
              <a:rPr sz="3400" dirty="0">
                <a:latin typeface="Times New Roman" panose="02020603050405020304" pitchFamily="18" charset="0"/>
                <a:cs typeface="Times New Roman" panose="02020603050405020304" pitchFamily="18" charset="0"/>
              </a:rPr>
              <a:t>D</a:t>
            </a:r>
            <a:r>
              <a:rPr sz="3400" spc="35" dirty="0">
                <a:latin typeface="Times New Roman" panose="02020603050405020304" pitchFamily="18" charset="0"/>
                <a:cs typeface="Times New Roman" panose="02020603050405020304" pitchFamily="18" charset="0"/>
              </a:rPr>
              <a:t> </a:t>
            </a:r>
            <a:r>
              <a:rPr sz="3400" spc="-30" dirty="0">
                <a:latin typeface="Times New Roman" panose="02020603050405020304" pitchFamily="18" charset="0"/>
                <a:cs typeface="Times New Roman" panose="02020603050405020304" pitchFamily="18" charset="0"/>
              </a:rPr>
              <a:t>I</a:t>
            </a:r>
            <a:r>
              <a:rPr sz="3400" spc="-35" dirty="0">
                <a:latin typeface="Times New Roman" panose="02020603050405020304" pitchFamily="18" charset="0"/>
                <a:cs typeface="Times New Roman" panose="02020603050405020304" pitchFamily="18" charset="0"/>
              </a:rPr>
              <a:t>T</a:t>
            </a:r>
            <a:r>
              <a:rPr sz="3400" dirty="0">
                <a:latin typeface="Times New Roman" panose="02020603050405020304" pitchFamily="18" charset="0"/>
                <a:cs typeface="Times New Roman" panose="02020603050405020304" pitchFamily="18" charset="0"/>
              </a:rPr>
              <a:t>S</a:t>
            </a:r>
            <a:r>
              <a:rPr sz="3400" spc="60" dirty="0">
                <a:latin typeface="Times New Roman" panose="02020603050405020304" pitchFamily="18" charset="0"/>
                <a:cs typeface="Times New Roman" panose="02020603050405020304" pitchFamily="18" charset="0"/>
              </a:rPr>
              <a:t> </a:t>
            </a:r>
            <a:r>
              <a:rPr sz="3400" spc="-295" dirty="0">
                <a:latin typeface="Times New Roman" panose="02020603050405020304" pitchFamily="18" charset="0"/>
                <a:cs typeface="Times New Roman" panose="02020603050405020304" pitchFamily="18" charset="0"/>
              </a:rPr>
              <a:t>V</a:t>
            </a:r>
            <a:r>
              <a:rPr sz="3400" spc="-35" dirty="0">
                <a:latin typeface="Times New Roman" panose="02020603050405020304" pitchFamily="18" charset="0"/>
                <a:cs typeface="Times New Roman" panose="02020603050405020304" pitchFamily="18" charset="0"/>
              </a:rPr>
              <a:t>A</a:t>
            </a:r>
            <a:r>
              <a:rPr sz="3400" spc="25" dirty="0">
                <a:latin typeface="Times New Roman" panose="02020603050405020304" pitchFamily="18" charset="0"/>
                <a:cs typeface="Times New Roman" panose="02020603050405020304" pitchFamily="18" charset="0"/>
              </a:rPr>
              <a:t>LU</a:t>
            </a:r>
            <a:r>
              <a:rPr sz="3400" dirty="0">
                <a:latin typeface="Times New Roman" panose="02020603050405020304" pitchFamily="18" charset="0"/>
                <a:cs typeface="Times New Roman" panose="02020603050405020304" pitchFamily="18" charset="0"/>
              </a:rPr>
              <a:t>E</a:t>
            </a:r>
            <a:r>
              <a:rPr sz="3400" spc="-65" dirty="0">
                <a:latin typeface="Times New Roman" panose="02020603050405020304" pitchFamily="18" charset="0"/>
                <a:cs typeface="Times New Roman" panose="02020603050405020304" pitchFamily="18" charset="0"/>
              </a:rPr>
              <a:t> </a:t>
            </a:r>
            <a:r>
              <a:rPr sz="3400" spc="-15" dirty="0">
                <a:latin typeface="Times New Roman" panose="02020603050405020304" pitchFamily="18" charset="0"/>
                <a:cs typeface="Times New Roman" panose="02020603050405020304" pitchFamily="18" charset="0"/>
              </a:rPr>
              <a:t>P</a:t>
            </a:r>
            <a:r>
              <a:rPr sz="3400" spc="-30" dirty="0">
                <a:latin typeface="Times New Roman" panose="02020603050405020304" pitchFamily="18" charset="0"/>
                <a:cs typeface="Times New Roman" panose="02020603050405020304" pitchFamily="18" charset="0"/>
              </a:rPr>
              <a:t>R</a:t>
            </a:r>
            <a:r>
              <a:rPr sz="3400" spc="10" dirty="0">
                <a:latin typeface="Times New Roman" panose="02020603050405020304" pitchFamily="18" charset="0"/>
                <a:cs typeface="Times New Roman" panose="02020603050405020304" pitchFamily="18" charset="0"/>
              </a:rPr>
              <a:t>O</a:t>
            </a:r>
            <a:r>
              <a:rPr sz="3400" spc="-15" dirty="0">
                <a:latin typeface="Times New Roman" panose="02020603050405020304" pitchFamily="18" charset="0"/>
                <a:cs typeface="Times New Roman" panose="02020603050405020304" pitchFamily="18" charset="0"/>
              </a:rPr>
              <a:t>P</a:t>
            </a:r>
            <a:r>
              <a:rPr sz="3400" spc="10" dirty="0">
                <a:latin typeface="Times New Roman" panose="02020603050405020304" pitchFamily="18" charset="0"/>
                <a:cs typeface="Times New Roman" panose="02020603050405020304" pitchFamily="18" charset="0"/>
              </a:rPr>
              <a:t>O</a:t>
            </a:r>
            <a:r>
              <a:rPr sz="3400" spc="25" dirty="0">
                <a:latin typeface="Times New Roman" panose="02020603050405020304" pitchFamily="18" charset="0"/>
                <a:cs typeface="Times New Roman" panose="02020603050405020304" pitchFamily="18" charset="0"/>
              </a:rPr>
              <a:t>S</a:t>
            </a:r>
            <a:r>
              <a:rPr sz="3400" spc="-30" dirty="0">
                <a:latin typeface="Times New Roman" panose="02020603050405020304" pitchFamily="18" charset="0"/>
                <a:cs typeface="Times New Roman" panose="02020603050405020304" pitchFamily="18" charset="0"/>
              </a:rPr>
              <a:t>I</a:t>
            </a:r>
            <a:r>
              <a:rPr sz="3400" spc="-35" dirty="0">
                <a:latin typeface="Times New Roman" panose="02020603050405020304" pitchFamily="18" charset="0"/>
                <a:cs typeface="Times New Roman" panose="02020603050405020304" pitchFamily="18" charset="0"/>
              </a:rPr>
              <a:t>T</a:t>
            </a:r>
            <a:r>
              <a:rPr sz="3400" spc="-30" dirty="0">
                <a:latin typeface="Times New Roman" panose="02020603050405020304" pitchFamily="18" charset="0"/>
                <a:cs typeface="Times New Roman" panose="02020603050405020304" pitchFamily="18" charset="0"/>
              </a:rPr>
              <a:t>I</a:t>
            </a:r>
            <a:r>
              <a:rPr sz="3400" spc="10" dirty="0">
                <a:latin typeface="Times New Roman" panose="02020603050405020304" pitchFamily="18" charset="0"/>
                <a:cs typeface="Times New Roman" panose="02020603050405020304" pitchFamily="18" charset="0"/>
              </a:rPr>
              <a:t>O</a:t>
            </a:r>
            <a:r>
              <a:rPr sz="34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a:t>
            </a:r>
            <a:r>
              <a:rPr sz="1100" spc="20" dirty="0" smtClean="0">
                <a:solidFill>
                  <a:srgbClr val="2D83C3"/>
                </a:solidFill>
                <a:latin typeface="Trebuchet MS"/>
                <a:cs typeface="Trebuchet MS"/>
              </a:rPr>
              <a:t>2/202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50" dirty="0" err="1" smtClean="0">
                <a:solidFill>
                  <a:srgbClr val="2D83C3"/>
                </a:solidFill>
                <a:latin typeface="Trebuchet MS"/>
                <a:cs typeface="Trebuchet MS"/>
              </a:rPr>
              <a:t>sampath</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154984"/>
          </a:xfrm>
          <a:prstGeom prst="rect">
            <a:avLst/>
          </a:prstGeom>
          <a:noFill/>
        </p:spPr>
        <p:txBody>
          <a:bodyPr wrap="square">
            <a:spAutoFit/>
          </a:bodyPr>
          <a:lstStyle/>
          <a:p>
            <a:r>
              <a:rPr lang="en-US" sz="2400" i="0" dirty="0">
                <a:solidFill>
                  <a:srgbClr val="FFFFFF"/>
                </a:solidFill>
                <a:effectLst/>
                <a:highlight>
                  <a:srgbClr val="131417"/>
                </a:highlight>
                <a:latin typeface="Times New Roman" panose="02020603050405020304" pitchFamily="18" charset="0"/>
                <a:cs typeface="Times New Roman" panose="02020603050405020304" pitchFamily="18" charset="0"/>
              </a:rPr>
              <a:t> </a:t>
            </a:r>
            <a:r>
              <a:rPr lang="en-US" sz="2400" i="0" dirty="0">
                <a:effectLst/>
                <a:highlight>
                  <a:srgbClr val="C0C0C0"/>
                </a:highlight>
                <a:latin typeface="Times New Roman" panose="02020603050405020304" pitchFamily="18" charset="0"/>
                <a:cs typeface="Times New Roman" panose="02020603050405020304" pitchFamily="18"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smtClean="0">
                <a:effectLst/>
                <a:highlight>
                  <a:srgbClr val="C0C0C0"/>
                </a:highlight>
                <a:latin typeface="Times New Roman" panose="02020603050405020304" pitchFamily="18" charset="0"/>
                <a:cs typeface="Times New Roman" panose="02020603050405020304" pitchFamily="18" charset="0"/>
              </a:rPr>
              <a:t>The One Spy</a:t>
            </a:r>
            <a:r>
              <a:rPr lang="en-US" sz="2400" i="0" dirty="0">
                <a:effectLst/>
                <a:highlight>
                  <a:srgbClr val="C0C0C0"/>
                </a:highlight>
                <a:latin typeface="Times New Roman" panose="02020603050405020304" pitchFamily="18" charset="0"/>
                <a:cs typeface="Times New Roman" panose="02020603050405020304" pitchFamily="18" charset="0"/>
              </a:rPr>
              <a:t>. Individuals use it as an opportunity to guarantee the assurance of their families, organizations, and the ones they care about</a:t>
            </a:r>
            <a:r>
              <a:rPr lang="en-US" sz="2400" b="0" i="0" dirty="0">
                <a:effectLst/>
                <a:highlight>
                  <a:srgbClr val="C0C0C0"/>
                </a:highlight>
                <a:latin typeface="Times New Roman" panose="02020603050405020304" pitchFamily="18" charset="0"/>
                <a:cs typeface="Times New Roman" panose="02020603050405020304" pitchFamily="18" charset="0"/>
              </a:rPr>
              <a:t>.</a:t>
            </a:r>
            <a:endParaRPr lang="en-IN" sz="2400" dirty="0">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gn="ctr">
              <a:lnSpc>
                <a:spcPct val="100000"/>
              </a:lnSpc>
              <a:spcBef>
                <a:spcPts val="130"/>
              </a:spcBef>
            </a:pPr>
            <a:r>
              <a:rPr lang="en-US" sz="3200" spc="15" dirty="0" smtClean="0">
                <a:latin typeface="Times New Roman" panose="02020603050405020304" pitchFamily="18" charset="0"/>
                <a:cs typeface="Times New Roman" panose="02020603050405020304" pitchFamily="18" charset="0"/>
              </a:rPr>
              <a:t>     </a:t>
            </a:r>
            <a:r>
              <a:rPr sz="3200" spc="15" dirty="0" smtClean="0">
                <a:latin typeface="Times New Roman" panose="02020603050405020304" pitchFamily="18" charset="0"/>
                <a:cs typeface="Times New Roman" panose="02020603050405020304" pitchFamily="18" charset="0"/>
              </a:rPr>
              <a:t>THE</a:t>
            </a:r>
            <a:r>
              <a:rPr sz="3200" spc="20" dirty="0" smtClean="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WOW</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YOUR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4154984"/>
          </a:xfrm>
          <a:prstGeom prst="rect">
            <a:avLst/>
          </a:prstGeom>
          <a:noFill/>
        </p:spPr>
        <p:txBody>
          <a:bodyPr wrap="square">
            <a:spAutoFit/>
          </a:bodyPr>
          <a:lstStyle/>
          <a:p>
            <a:pPr algn="l"/>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A </a:t>
            </a:r>
            <a:r>
              <a:rPr lang="en-US" sz="2400" i="0" u="sng" strike="noStrike" dirty="0">
                <a:effectLst/>
                <a:highlight>
                  <a:srgbClr val="FFFFFF"/>
                </a:highlight>
                <a:latin typeface="Times New Roman" panose="02020603050405020304" pitchFamily="18" charset="0"/>
                <a:cs typeface="Times New Roman" panose="02020603050405020304" pitchFamily="18" charset="0"/>
                <a:hlinkClick r:id="rId3" tooltip="Keystroke Logging">
                  <a:extLst>
                    <a:ext uri="{A12FA001-AC4F-418D-AE19-62706E023703}">
                      <ahyp:hlinkClr xmlns:ahyp="http://schemas.microsoft.com/office/drawing/2018/hyperlinkcolor" xmlns="" val="tx"/>
                    </a:ext>
                  </a:extLst>
                </a:hlinkClick>
              </a:rPr>
              <a:t>keylogger</a:t>
            </a:r>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 is a type of surveillance technology used to monitor and record each keystroke typed on a specific computer's keyboard. In this tutorial, you will learn how to write a keylogger in Python.</a:t>
            </a:r>
          </a:p>
          <a:p>
            <a:pPr algn="l"/>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r>
              <a:rPr lang="en-US" sz="2000" b="0" i="0" dirty="0">
                <a:solidFill>
                  <a:srgbClr val="212529"/>
                </a:solidFill>
                <a:effectLst/>
                <a:highlight>
                  <a:srgbClr val="FFFFFF"/>
                </a:highlight>
                <a:latin typeface="Inter"/>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712"/>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6</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1</a:t>
            </a:r>
            <a:r>
              <a:rPr sz="1100" spc="20" dirty="0" smtClean="0">
                <a:solidFill>
                  <a:srgbClr val="2D83C3"/>
                </a:solidFill>
                <a:latin typeface="Trebuchet MS"/>
                <a:cs typeface="Trebuchet MS"/>
              </a:rPr>
              <a:t>2/202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lang="en-US" sz="1100" b="1" spc="50" dirty="0" err="1" smtClean="0">
                <a:solidFill>
                  <a:srgbClr val="2D83C3"/>
                </a:solidFill>
                <a:latin typeface="Trebuchet MS"/>
                <a:cs typeface="Trebuchet MS"/>
              </a:rPr>
              <a:t>sampath</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anose="02020603050405020304" pitchFamily="18" charset="0"/>
                <a:cs typeface="Times New Roman" panose="02020603050405020304" pitchFamily="18" charset="0"/>
              </a:rPr>
              <a:t>M</a:t>
            </a:r>
            <a:r>
              <a:rPr sz="3200" b="1"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LL</a:t>
            </a:r>
            <a:r>
              <a:rPr sz="3200" b="1" spc="-5" dirty="0">
                <a:latin typeface="Times New Roman" panose="02020603050405020304" pitchFamily="18" charset="0"/>
                <a:cs typeface="Times New Roman" panose="02020603050405020304" pitchFamily="18" charset="0"/>
              </a:rPr>
              <a:t>I</a:t>
            </a:r>
            <a:r>
              <a:rPr sz="3200" b="1" spc="30" dirty="0">
                <a:latin typeface="Times New Roman" panose="02020603050405020304" pitchFamily="18" charset="0"/>
                <a:cs typeface="Times New Roman" panose="02020603050405020304" pitchFamily="18" charset="0"/>
              </a:rPr>
              <a:t>N</a:t>
            </a:r>
            <a:r>
              <a:rPr sz="3200" b="1" spc="5" dirty="0">
                <a:latin typeface="Times New Roman" panose="02020603050405020304" pitchFamily="18" charset="0"/>
                <a:cs typeface="Times New Roman" panose="02020603050405020304" pitchFamily="18" charset="0"/>
              </a:rPr>
              <a:t>G</a:t>
            </a:r>
            <a:endParaRPr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4" y="1350033"/>
            <a:ext cx="9420225" cy="4893647"/>
          </a:xfrm>
          <a:prstGeom prst="rect">
            <a:avLst/>
          </a:prstGeom>
          <a:noFill/>
        </p:spPr>
        <p:txBody>
          <a:bodyPr wrap="square">
            <a:spAutoFit/>
          </a:bodyPr>
          <a:lstStyle/>
          <a:p>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862</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Inter</vt:lpstr>
      <vt:lpstr>neue-haas-grotesk-display</vt:lpstr>
      <vt:lpstr>Times New Roman</vt:lpstr>
      <vt:lpstr>Trebuchet MS</vt:lpstr>
      <vt:lpstr>Office Theme</vt:lpstr>
      <vt:lpstr> P.Sampath Kumar</vt:lpstr>
      <vt:lpstr>Keylogger and   Security</vt:lpstr>
      <vt:lpstr>AGENDA  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       this method.</vt:lpstr>
      <vt:lpstr>PROBLEM  STATEMENT</vt:lpstr>
      <vt:lpstr>PROJECT  OVERVIEW</vt:lpstr>
      <vt:lpstr>WHO ARE THE END USERS?</vt:lpstr>
      <vt:lpstr>YOUR SOLUTION AND ITS VALUE PROPOSITION</vt:lpstr>
      <vt:lpstr>     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P.Sampath Kumar</dc:title>
  <dc:creator>indra</dc:creator>
  <cp:lastModifiedBy>Admin</cp:lastModifiedBy>
  <cp:revision>16</cp:revision>
  <dcterms:created xsi:type="dcterms:W3CDTF">2024-06-03T05:48:59Z</dcterms:created>
  <dcterms:modified xsi:type="dcterms:W3CDTF">2024-06-13T10:10:27Z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