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72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4760F-E39B-4F95-9AA0-776567AF554A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0AF2-1C17-4AA8-90CA-E1EBA74D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0AF2-1C17-4AA8-90CA-E1EBA74DA8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7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4F43-05A8-4C75-9D63-EEE49D507ED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EB72-6E0B-4C68-A219-17D92854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3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4F43-05A8-4C75-9D63-EEE49D507ED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EB72-6E0B-4C68-A219-17D92854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4F43-05A8-4C75-9D63-EEE49D507ED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EB72-6E0B-4C68-A219-17D92854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4F43-05A8-4C75-9D63-EEE49D507ED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EB72-6E0B-4C68-A219-17D92854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1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4F43-05A8-4C75-9D63-EEE49D507ED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EB72-6E0B-4C68-A219-17D92854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8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4F43-05A8-4C75-9D63-EEE49D507ED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EB72-6E0B-4C68-A219-17D92854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8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4F43-05A8-4C75-9D63-EEE49D507ED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EB72-6E0B-4C68-A219-17D92854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4F43-05A8-4C75-9D63-EEE49D507ED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EB72-6E0B-4C68-A219-17D92854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3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4F43-05A8-4C75-9D63-EEE49D507ED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EB72-6E0B-4C68-A219-17D92854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9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4F43-05A8-4C75-9D63-EEE49D507ED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EB72-6E0B-4C68-A219-17D92854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9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4F43-05A8-4C75-9D63-EEE49D507ED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EB72-6E0B-4C68-A219-17D92854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7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24F43-05A8-4C75-9D63-EEE49D507ED4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EB72-6E0B-4C68-A219-17D92854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5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tr.istitle" TargetMode="External"/><Relationship Id="rId2" Type="http://schemas.openxmlformats.org/officeDocument/2006/relationships/hyperlink" Target="https://docs.python.org/3/library/stdtypes.html#str.isspac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90947B-97B0-435B-B088-DF073112C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08801"/>
              </p:ext>
            </p:extLst>
          </p:nvPr>
        </p:nvGraphicFramePr>
        <p:xfrm>
          <a:off x="177800" y="103949"/>
          <a:ext cx="4660900" cy="5687251"/>
        </p:xfrm>
        <a:graphic>
          <a:graphicData uri="http://schemas.openxmlformats.org/drawingml/2006/table">
            <a:tbl>
              <a:tblPr firstRow="1" firstCol="1" bandRow="1"/>
              <a:tblGrid>
                <a:gridCol w="3457679">
                  <a:extLst>
                    <a:ext uri="{9D8B030D-6E8A-4147-A177-3AD203B41FA5}">
                      <a16:colId xmlns:a16="http://schemas.microsoft.com/office/drawing/2014/main" val="227903340"/>
                    </a:ext>
                  </a:extLst>
                </a:gridCol>
                <a:gridCol w="1203221">
                  <a:extLst>
                    <a:ext uri="{9D8B030D-6E8A-4147-A177-3AD203B41FA5}">
                      <a16:colId xmlns:a16="http://schemas.microsoft.com/office/drawing/2014/main" val="3502435728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73254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str.isalnum</a:t>
                      </a:r>
                      <a:r>
                        <a:rPr lang="en-US" sz="1100" u="non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()  ,  </a:t>
                      </a:r>
                      <a:r>
                        <a:rPr lang="en-US" sz="1100" u="non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str.isalpha</a:t>
                      </a:r>
                      <a:r>
                        <a:rPr lang="en-US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(), </a:t>
                      </a:r>
                      <a:r>
                        <a:rPr lang="en-US" sz="1100" u="non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str.isascii</a:t>
                      </a:r>
                      <a:r>
                        <a:rPr lang="en-US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() , </a:t>
                      </a:r>
                      <a:r>
                        <a:rPr lang="en-US" sz="1100" u="non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str.isdecimal</a:t>
                      </a:r>
                      <a:r>
                        <a:rPr lang="en-US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()  , </a:t>
                      </a:r>
                      <a:r>
                        <a:rPr lang="en-US" sz="1100" u="non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str.isdigit</a:t>
                      </a:r>
                      <a:r>
                        <a:rPr lang="en-US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() , </a:t>
                      </a:r>
                      <a:r>
                        <a:rPr lang="en-US" sz="1000" u="non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str.isnumeric</a:t>
                      </a:r>
                      <a:r>
                        <a:rPr lang="en-US" sz="11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r>
                        <a:rPr lang="en-US" sz="11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u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hlinkClick r:id="rId2" tooltip="Permalink to this defini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str.isspace</a:t>
                      </a:r>
                      <a:r>
                        <a:rPr lang="en-US" sz="11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hlinkClick r:id="rId2" tooltip="Permalink to this defini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US" sz="11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u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hlinkClick r:id="rId3" tooltip="Permalink to this defini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str.istitle</a:t>
                      </a:r>
                      <a:r>
                        <a:rPr lang="en-US" sz="11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hlinkClick r:id="rId3" tooltip="Permalink to this defini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US" sz="11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000" u="non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str.isupper</a:t>
                      </a:r>
                      <a:r>
                        <a:rPr lang="en-US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07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str.lower</a:t>
                      </a:r>
                      <a:r>
                        <a:rPr lang="en-US" sz="1100" u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(), str.swapcase(), str.title(), str.upper(), str.capitalize(), str.casefold()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28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solidFill>
                            <a:srgbClr val="000000"/>
                          </a:solidFill>
                          <a:effectLst/>
                          <a:latin typeface="Aharoni" panose="02010803020104030203" pitchFamily="2" charset="-79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haroni" panose="02010803020104030203" pitchFamily="2" charset="-79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555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>
                          <a:solidFill>
                            <a:srgbClr val="000000"/>
                          </a:solidFill>
                          <a:effectLst/>
                          <a:latin typeface="Aharoni" panose="02010803020104030203" pitchFamily="2" charset="-79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haroni" panose="02010803020104030203" pitchFamily="2" charset="-79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 Complexity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71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str.find</a:t>
                      </a:r>
                      <a:r>
                        <a:rPr lang="en-US" sz="1100" b="1" u="non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(sub[, start[, end]])  , </a:t>
                      </a:r>
                      <a:r>
                        <a:rPr lang="en-US" sz="1000" b="0" u="none" dirty="0" err="1">
                          <a:effectLst/>
                          <a:latin typeface="Arial Unicode MS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str.rindex</a:t>
                      </a:r>
                      <a:r>
                        <a:rPr lang="en-US" sz="1100" b="0" u="non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100" b="0" i="1" u="non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sub</a:t>
                      </a:r>
                      <a:r>
                        <a:rPr lang="en-US" sz="1100" b="0" u="non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[, </a:t>
                      </a:r>
                      <a:r>
                        <a:rPr lang="en-US" sz="1100" b="0" i="1" u="non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start</a:t>
                      </a:r>
                      <a:r>
                        <a:rPr lang="en-US" sz="1100" b="0" u="non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[, </a:t>
                      </a:r>
                      <a:r>
                        <a:rPr lang="en-US" sz="1100" b="0" i="1" u="non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end</a:t>
                      </a:r>
                      <a:r>
                        <a:rPr lang="en-US" sz="1100" b="0" u="non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]])</a:t>
                      </a:r>
                      <a:endParaRPr lang="en-US" sz="1100" b="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haroni" panose="02010803020104030203" pitchFamily="2" charset="-79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20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str.count</a:t>
                      </a:r>
                      <a:r>
                        <a:rPr lang="en-US" sz="1100" b="1" u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100" b="1" i="1" u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sub</a:t>
                      </a:r>
                      <a:r>
                        <a:rPr lang="en-US" sz="1100" b="1" u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[, </a:t>
                      </a:r>
                      <a:r>
                        <a:rPr lang="en-US" sz="1100" b="1" i="1" u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start</a:t>
                      </a:r>
                      <a:r>
                        <a:rPr lang="en-US" sz="1100" b="1" u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[, </a:t>
                      </a:r>
                      <a:r>
                        <a:rPr lang="en-US" sz="1100" b="1" i="1" u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end</a:t>
                      </a:r>
                      <a:r>
                        <a:rPr lang="en-US" sz="1100" b="1" u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]])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9973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dirty="0" err="1">
                          <a:effectLst/>
                          <a:latin typeface="Arial Unicode MS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str.join</a:t>
                      </a:r>
                      <a:r>
                        <a:rPr lang="en-US" sz="1100" b="1" u="non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100" b="1" i="1" u="none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iterable</a:t>
                      </a:r>
                      <a:r>
                        <a:rPr lang="en-US" sz="1100" b="1" u="non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25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str.strip</a:t>
                      </a:r>
                      <a:r>
                        <a:rPr lang="en-US" sz="1100" b="1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([chars]) , 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en-US" sz="1000" b="0" u="non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str.rstrip</a:t>
                      </a:r>
                      <a:r>
                        <a:rPr lang="en-US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([</a:t>
                      </a:r>
                      <a:r>
                        <a:rPr lang="en-US" sz="1100" b="0" i="1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chars</a:t>
                      </a:r>
                      <a:r>
                        <a:rPr lang="en-US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])</a:t>
                      </a:r>
                      <a:endParaRPr lang="en-US" sz="1100" b="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927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dirty="0" err="1">
                          <a:effectLst/>
                          <a:latin typeface="Arial Unicode MS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str.lstrip</a:t>
                      </a:r>
                      <a:r>
                        <a:rPr lang="en-US" sz="1100" b="1" u="non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([</a:t>
                      </a:r>
                      <a:r>
                        <a:rPr lang="en-US" sz="1100" b="1" i="1" u="non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chars</a:t>
                      </a:r>
                      <a:r>
                        <a:rPr lang="en-US" sz="1100" b="1" u="non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]),  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str.rsplit</a:t>
                      </a:r>
                      <a:r>
                        <a:rPr lang="en-US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100" b="0" i="1" u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sep</a:t>
                      </a:r>
                      <a:r>
                        <a:rPr lang="en-US" sz="1100" b="0" i="1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=None</a:t>
                      </a:r>
                      <a:r>
                        <a:rPr lang="en-US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b="0" i="1" u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maxsplit</a:t>
                      </a:r>
                      <a:r>
                        <a:rPr lang="en-US" sz="1100" b="0" i="1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=-1</a:t>
                      </a:r>
                      <a:r>
                        <a:rPr lang="en-US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 – use when </a:t>
                      </a:r>
                      <a:r>
                        <a:rPr lang="en-US" sz="1100" b="0" u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massplit</a:t>
                      </a:r>
                      <a:r>
                        <a:rPr lang="en-US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is used</a:t>
                      </a:r>
                      <a:endParaRPr lang="en-US" sz="1100" b="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83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str.split(sep=None, maxsplit=-1)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>
                          <a:effectLst/>
                          <a:latin typeface="Arial Unicode MS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str.splitlines</a:t>
                      </a:r>
                      <a:r>
                        <a:rPr lang="en-US" sz="1100" b="1" u="non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([</a:t>
                      </a:r>
                      <a:r>
                        <a:rPr lang="en-US" sz="1100" b="1" i="1" u="non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keepends</a:t>
                      </a:r>
                      <a:r>
                        <a:rPr lang="en-US" sz="1100" b="1" u="non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])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810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str.encode(encoding="utf-8", errors="strict")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713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>
                          <a:effectLst/>
                          <a:latin typeface="Arial Unicode MS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str.endswith</a:t>
                      </a:r>
                      <a:r>
                        <a:rPr lang="en-US" sz="1100" b="1" u="non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100" b="1" i="1" u="non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suffix</a:t>
                      </a:r>
                      <a:r>
                        <a:rPr lang="en-US" sz="1100" b="1" u="non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[, </a:t>
                      </a:r>
                      <a:r>
                        <a:rPr lang="en-US" sz="1100" b="1" i="1" u="non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start</a:t>
                      </a:r>
                      <a:r>
                        <a:rPr lang="en-US" sz="1100" b="1" u="non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[, </a:t>
                      </a:r>
                      <a:r>
                        <a:rPr lang="en-US" sz="1100" b="1" i="1" u="non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end</a:t>
                      </a:r>
                      <a:r>
                        <a:rPr lang="en-US" sz="1100" b="1" u="non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]])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6499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str.ljust</a:t>
                      </a:r>
                      <a:r>
                        <a:rPr lang="en-US" sz="1100" b="1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(width[, </a:t>
                      </a:r>
                      <a:r>
                        <a:rPr lang="en-US" sz="1100" b="1" u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fillchar</a:t>
                      </a:r>
                      <a:r>
                        <a:rPr lang="en-US" sz="1100" b="1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]),  </a:t>
                      </a:r>
                      <a:r>
                        <a:rPr lang="en-US" sz="1100" b="0" u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str.rjust</a:t>
                      </a:r>
                      <a:r>
                        <a:rPr lang="en-US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(width[, </a:t>
                      </a:r>
                      <a:r>
                        <a:rPr lang="en-US" sz="1100" b="0" u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fillchar</a:t>
                      </a:r>
                      <a:r>
                        <a:rPr lang="en-US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])</a:t>
                      </a:r>
                      <a:endParaRPr lang="en-US" sz="1100" b="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048376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>
                          <a:effectLst/>
                          <a:latin typeface="Arial Unicode MS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str.center</a:t>
                      </a:r>
                      <a:r>
                        <a:rPr lang="en-US" sz="1100" b="1" u="non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100" b="1" i="1" u="non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width</a:t>
                      </a:r>
                      <a:r>
                        <a:rPr lang="en-US" sz="1100" b="1" u="non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[, </a:t>
                      </a:r>
                      <a:r>
                        <a:rPr lang="en-US" sz="1100" b="1" i="1" u="non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fillchar</a:t>
                      </a:r>
                      <a:r>
                        <a:rPr lang="en-US" sz="1100" b="1" u="non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])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527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str.zfill(width)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3554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str.replace(old, new[, count]) </a:t>
                      </a:r>
                      <a:r>
                        <a:rPr lang="en-US" sz="1100" u="non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 </a:t>
                      </a:r>
                      <a:r>
                        <a:rPr lang="en-US" sz="1100" b="1" u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 replaced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741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str.partition</a:t>
                      </a:r>
                      <a:r>
                        <a:rPr lang="en-US" sz="1100" b="1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100" b="1" i="1" u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sep</a:t>
                      </a:r>
                      <a:r>
                        <a:rPr lang="en-US" sz="1100" b="1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  ,  </a:t>
                      </a:r>
                      <a:r>
                        <a:rPr lang="en-US" sz="1000" b="0" u="non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str.rpartition</a:t>
                      </a:r>
                      <a:r>
                        <a:rPr lang="en-US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100" b="0" i="1" u="non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sep</a:t>
                      </a:r>
                      <a:r>
                        <a:rPr lang="en-US" sz="11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100" b="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658335"/>
                  </a:ext>
                </a:extLst>
              </a:tr>
              <a:tr h="2166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str.expandtabs</a:t>
                      </a:r>
                      <a:r>
                        <a:rPr lang="en-US" sz="1100" b="1" u="non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100" b="1" u="none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tabsize</a:t>
                      </a:r>
                      <a:r>
                        <a:rPr lang="en-US" sz="1100" b="1" u="non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=8)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639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392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93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78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456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7284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558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60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71D46D-C41D-4894-93F3-EA80699A2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14002"/>
              </p:ext>
            </p:extLst>
          </p:nvPr>
        </p:nvGraphicFramePr>
        <p:xfrm>
          <a:off x="234950" y="198370"/>
          <a:ext cx="3009686" cy="5161021"/>
        </p:xfrm>
        <a:graphic>
          <a:graphicData uri="http://schemas.openxmlformats.org/drawingml/2006/table">
            <a:tbl>
              <a:tblPr firstRow="1" firstCol="1" bandRow="1"/>
              <a:tblGrid>
                <a:gridCol w="2094714">
                  <a:extLst>
                    <a:ext uri="{9D8B030D-6E8A-4147-A177-3AD203B41FA5}">
                      <a16:colId xmlns:a16="http://schemas.microsoft.com/office/drawing/2014/main" val="1403952457"/>
                    </a:ext>
                  </a:extLst>
                </a:gridCol>
                <a:gridCol w="914972">
                  <a:extLst>
                    <a:ext uri="{9D8B030D-6E8A-4147-A177-3AD203B41FA5}">
                      <a16:colId xmlns:a16="http://schemas.microsoft.com/office/drawing/2014/main" val="2868739176"/>
                    </a:ext>
                  </a:extLst>
                </a:gridCol>
              </a:tblGrid>
              <a:tr h="23118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Lists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341848"/>
                  </a:ext>
                </a:extLst>
              </a:tr>
              <a:tr h="231188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slicing list[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start:end:step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918139"/>
                  </a:ext>
                </a:extLst>
              </a:tr>
              <a:tr h="231188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=index  ;  x= element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85452"/>
                  </a:ext>
                </a:extLst>
              </a:tr>
              <a:tr h="40167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Time Complexity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97722"/>
                  </a:ext>
                </a:extLst>
              </a:tr>
              <a:tr h="2311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l[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981964"/>
                  </a:ext>
                </a:extLst>
              </a:tr>
              <a:tr h="2311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l[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start:stop:step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O(k)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319282"/>
                  </a:ext>
                </a:extLst>
              </a:tr>
              <a:tr h="2311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x in 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O(n)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254830"/>
                  </a:ext>
                </a:extLst>
              </a:tr>
              <a:tr h="2311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l[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]=x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O(1)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055619"/>
                  </a:ext>
                </a:extLst>
              </a:tr>
              <a:tr h="2311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l[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start:stop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]=[2,3]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k+n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660001"/>
                  </a:ext>
                </a:extLst>
              </a:tr>
              <a:tr h="2311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l.append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(x)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O(1)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582917"/>
                  </a:ext>
                </a:extLst>
              </a:tr>
              <a:tr h="2311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l.insert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x 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O(n)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5249"/>
                  </a:ext>
                </a:extLst>
              </a:tr>
              <a:tr h="2311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l.extend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iterable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O(k)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712551"/>
                  </a:ext>
                </a:extLst>
              </a:tr>
              <a:tr h="231188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76243"/>
                  </a:ext>
                </a:extLst>
              </a:tr>
              <a:tr h="2311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min(l), max(l)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777661"/>
                  </a:ext>
                </a:extLst>
              </a:tr>
              <a:tr h="40167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l.sort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(key="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none",reverse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=False)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620316"/>
                  </a:ext>
                </a:extLst>
              </a:tr>
              <a:tr h="2311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del l[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start:stop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131523"/>
                  </a:ext>
                </a:extLst>
              </a:tr>
              <a:tr h="2311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del l[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21089"/>
                  </a:ext>
                </a:extLst>
              </a:tr>
              <a:tr h="2311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l.pop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O(1)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615241"/>
                  </a:ext>
                </a:extLst>
              </a:tr>
              <a:tr h="2311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l.pop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O(k)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322250"/>
                  </a:ext>
                </a:extLst>
              </a:tr>
              <a:tr h="2311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l.remove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(x)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O(n)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365867"/>
                  </a:ext>
                </a:extLst>
              </a:tr>
              <a:tr h="196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l.clear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O(1)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215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9BF4D3-8F5C-4468-AF85-0F2DE1D13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557817"/>
              </p:ext>
            </p:extLst>
          </p:nvPr>
        </p:nvGraphicFramePr>
        <p:xfrm>
          <a:off x="233099" y="5590443"/>
          <a:ext cx="3011538" cy="1748095"/>
        </p:xfrm>
        <a:graphic>
          <a:graphicData uri="http://schemas.openxmlformats.org/drawingml/2006/table">
            <a:tbl>
              <a:tblPr firstRow="1" firstCol="1" bandRow="1"/>
              <a:tblGrid>
                <a:gridCol w="1637365">
                  <a:extLst>
                    <a:ext uri="{9D8B030D-6E8A-4147-A177-3AD203B41FA5}">
                      <a16:colId xmlns:a16="http://schemas.microsoft.com/office/drawing/2014/main" val="1462825680"/>
                    </a:ext>
                  </a:extLst>
                </a:gridCol>
                <a:gridCol w="1374173">
                  <a:extLst>
                    <a:ext uri="{9D8B030D-6E8A-4147-A177-3AD203B41FA5}">
                      <a16:colId xmlns:a16="http://schemas.microsoft.com/office/drawing/2014/main" val="3730237328"/>
                    </a:ext>
                  </a:extLst>
                </a:gridCol>
              </a:tblGrid>
              <a:tr h="22523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Tuples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584305"/>
                  </a:ext>
                </a:extLst>
              </a:tr>
              <a:tr h="2252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Time Complexity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20951"/>
                  </a:ext>
                </a:extLst>
              </a:tr>
              <a:tr h="2252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T[i]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58446"/>
                  </a:ext>
                </a:extLst>
              </a:tr>
              <a:tr h="2252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T[i:j]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852916"/>
                  </a:ext>
                </a:extLst>
              </a:tr>
              <a:tr h="2252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x in 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O(n)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735114"/>
                  </a:ext>
                </a:extLst>
              </a:tr>
              <a:tr h="2252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T.count(x)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756410"/>
                  </a:ext>
                </a:extLst>
              </a:tr>
              <a:tr h="2252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T.index(x)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375859"/>
                  </a:ext>
                </a:extLst>
              </a:tr>
              <a:tr h="1542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min(T) || max(T)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O(n)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723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600E246-F867-4388-AA88-FBE706940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15411"/>
              </p:ext>
            </p:extLst>
          </p:nvPr>
        </p:nvGraphicFramePr>
        <p:xfrm>
          <a:off x="3554362" y="198370"/>
          <a:ext cx="3011538" cy="2998788"/>
        </p:xfrm>
        <a:graphic>
          <a:graphicData uri="http://schemas.openxmlformats.org/drawingml/2006/table">
            <a:tbl>
              <a:tblPr firstRow="1" firstCol="1" bandRow="1"/>
              <a:tblGrid>
                <a:gridCol w="1474570">
                  <a:extLst>
                    <a:ext uri="{9D8B030D-6E8A-4147-A177-3AD203B41FA5}">
                      <a16:colId xmlns:a16="http://schemas.microsoft.com/office/drawing/2014/main" val="2322210126"/>
                    </a:ext>
                  </a:extLst>
                </a:gridCol>
                <a:gridCol w="1536968">
                  <a:extLst>
                    <a:ext uri="{9D8B030D-6E8A-4147-A177-3AD203B41FA5}">
                      <a16:colId xmlns:a16="http://schemas.microsoft.com/office/drawing/2014/main" val="3919123708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Dictionaries 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={}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767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={**kwargs)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={mapping, **kwargs}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001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iter(D)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D.items() – p3 return D,items 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669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 Complexity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438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 [key]= 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O(1) |O(n)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71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 in D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376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 D[key]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O(1) |O(n)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406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D.get(key,[default])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O(1) |O(n)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26517"/>
                  </a:ext>
                </a:extLst>
              </a:tr>
              <a:tr h="406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D.pop()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O(1) |O(n)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196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D.pop(key,[default])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O(1) |O(n)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38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D.clear()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O(1)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518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D.copy()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026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D.update</a:t>
                      </a: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([other])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O(1) |O(n)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047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D.keys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11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iteration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67464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0AC515A-BC84-49AE-BF3C-32017AE5B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579217"/>
              </p:ext>
            </p:extLst>
          </p:nvPr>
        </p:nvGraphicFramePr>
        <p:xfrm>
          <a:off x="3554362" y="3306276"/>
          <a:ext cx="3011538" cy="3855403"/>
        </p:xfrm>
        <a:graphic>
          <a:graphicData uri="http://schemas.openxmlformats.org/drawingml/2006/table">
            <a:tbl>
              <a:tblPr firstRow="1" firstCol="1" bandRow="1"/>
              <a:tblGrid>
                <a:gridCol w="1703438">
                  <a:extLst>
                    <a:ext uri="{9D8B030D-6E8A-4147-A177-3AD203B41FA5}">
                      <a16:colId xmlns:a16="http://schemas.microsoft.com/office/drawing/2014/main" val="160308447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370877105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3095322958"/>
                    </a:ext>
                  </a:extLst>
                </a:gridCol>
              </a:tblGrid>
              <a:tr h="225425"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sets (S)  --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frozenset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() for immutable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40172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={1,'2','a'}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=set(iterable)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1933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Time Complexity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60026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S.add()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02262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S.pop()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79405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s.discard(x_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5075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in 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40458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S.union(S1,S2)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O(Kn)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37053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S.intersection(S1, S2)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91208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S&amp;S1&amp;S2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n-1*O(l)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16041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S.difference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(S1)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330257"/>
                  </a:ext>
                </a:extLst>
              </a:tr>
              <a:tr h="225425"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elements which are present in first but not in other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218397"/>
                  </a:ext>
                </a:extLst>
              </a:tr>
              <a:tr h="22542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S.symmetric_difference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(S1)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O(n**n)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O(n**n)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825050"/>
                  </a:ext>
                </a:extLst>
              </a:tr>
              <a:tr h="225425"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elements which are present in each set but not both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88475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S.copy()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547679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len(S)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41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37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</TotalTime>
  <Words>810</Words>
  <Application>Microsoft Office PowerPoint</Application>
  <PresentationFormat>Widescreen</PresentationFormat>
  <Paragraphs>136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Aharoni</vt:lpstr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Sampath Lakkaraju</dc:creator>
  <cp:lastModifiedBy>Sampath Lakkaraju</cp:lastModifiedBy>
  <cp:revision>6</cp:revision>
  <dcterms:created xsi:type="dcterms:W3CDTF">2020-01-10T06:44:35Z</dcterms:created>
  <dcterms:modified xsi:type="dcterms:W3CDTF">2020-01-10T16:48:41Z</dcterms:modified>
</cp:coreProperties>
</file>