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65"/>
  </p:notesMasterIdLst>
  <p:handoutMasterIdLst>
    <p:handoutMasterId r:id="rId66"/>
  </p:handoutMasterIdLst>
  <p:sldIdLst>
    <p:sldId id="256" r:id="rId2"/>
    <p:sldId id="323" r:id="rId3"/>
    <p:sldId id="324" r:id="rId4"/>
    <p:sldId id="325" r:id="rId5"/>
    <p:sldId id="329" r:id="rId6"/>
    <p:sldId id="326" r:id="rId7"/>
    <p:sldId id="327" r:id="rId8"/>
    <p:sldId id="292" r:id="rId9"/>
    <p:sldId id="257" r:id="rId10"/>
    <p:sldId id="293" r:id="rId11"/>
    <p:sldId id="258" r:id="rId12"/>
    <p:sldId id="259" r:id="rId13"/>
    <p:sldId id="260" r:id="rId14"/>
    <p:sldId id="261" r:id="rId15"/>
    <p:sldId id="262" r:id="rId16"/>
    <p:sldId id="263" r:id="rId17"/>
    <p:sldId id="321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96" r:id="rId26"/>
    <p:sldId id="297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320" r:id="rId35"/>
    <p:sldId id="276" r:id="rId36"/>
    <p:sldId id="284" r:id="rId37"/>
    <p:sldId id="285" r:id="rId38"/>
    <p:sldId id="286" r:id="rId39"/>
    <p:sldId id="287" r:id="rId40"/>
    <p:sldId id="290" r:id="rId41"/>
    <p:sldId id="291" r:id="rId42"/>
    <p:sldId id="298" r:id="rId43"/>
    <p:sldId id="299" r:id="rId44"/>
    <p:sldId id="300" r:id="rId45"/>
    <p:sldId id="301" r:id="rId46"/>
    <p:sldId id="302" r:id="rId47"/>
    <p:sldId id="303" r:id="rId48"/>
    <p:sldId id="315" r:id="rId49"/>
    <p:sldId id="316" r:id="rId50"/>
    <p:sldId id="317" r:id="rId51"/>
    <p:sldId id="314" r:id="rId52"/>
    <p:sldId id="304" r:id="rId53"/>
    <p:sldId id="305" r:id="rId54"/>
    <p:sldId id="306" r:id="rId55"/>
    <p:sldId id="307" r:id="rId56"/>
    <p:sldId id="313" r:id="rId57"/>
    <p:sldId id="308" r:id="rId58"/>
    <p:sldId id="309" r:id="rId59"/>
    <p:sldId id="310" r:id="rId60"/>
    <p:sldId id="311" r:id="rId61"/>
    <p:sldId id="319" r:id="rId62"/>
    <p:sldId id="312" r:id="rId63"/>
    <p:sldId id="328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33CC"/>
    <a:srgbClr val="66CCFF"/>
    <a:srgbClr val="E1F5FF"/>
    <a:srgbClr val="C6DEFF"/>
    <a:srgbClr val="A12A03"/>
    <a:srgbClr val="A4000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5" autoAdjust="0"/>
    <p:restoredTop sz="95694" autoAdjust="0"/>
  </p:normalViewPr>
  <p:slideViewPr>
    <p:cSldViewPr>
      <p:cViewPr varScale="1">
        <p:scale>
          <a:sx n="145" d="100"/>
          <a:sy n="145" d="100"/>
        </p:scale>
        <p:origin x="192" y="352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80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Fall 2017</a:t>
            </a:r>
            <a:r>
              <a:rPr lang="en-US" sz="1000" baseline="0" dirty="0" smtClean="0"/>
              <a:t>: </a:t>
            </a:r>
            <a:r>
              <a:rPr lang="en-US" sz="1000" baseline="0" dirty="0" smtClean="0"/>
              <a:t>November 2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74732" y="6263609"/>
            <a:ext cx="3243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180-92: </a:t>
            </a:r>
            <a:r>
              <a:rPr lang="en-US" sz="1000" baseline="0" dirty="0" smtClean="0"/>
              <a:t>Data Structures and Algorithms in C++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3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CMPE 180-92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>Data Structures and Algorithms in C++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November 2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Fall </a:t>
            </a:r>
            <a:r>
              <a:rPr lang="en-US" dirty="0" smtClean="0"/>
              <a:t>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4434828"/>
            <a:ext cx="1013781" cy="1371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57E-760D-D947-9AA9-F3EE36B352D8}" type="slidenum">
              <a:rPr lang="en-US"/>
              <a:pPr/>
              <a:t>10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Reading Books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25"/>
            <a:ext cx="8229600" cy="5059648"/>
          </a:xfrm>
        </p:spPr>
        <p:txBody>
          <a:bodyPr/>
          <a:lstStyle/>
          <a:p>
            <a:r>
              <a:rPr lang="en-US" u="sng" dirty="0"/>
              <a:t>Algorithm</a:t>
            </a:r>
            <a:r>
              <a:rPr lang="en-US" dirty="0"/>
              <a:t>: Read a book.</a:t>
            </a:r>
          </a:p>
          <a:p>
            <a:r>
              <a:rPr lang="en-US" u="sng" dirty="0"/>
              <a:t>Measure</a:t>
            </a:r>
            <a:r>
              <a:rPr lang="en-US" dirty="0"/>
              <a:t>: Length of time to read a book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Given a set of books to read, can we predict how long it will take to read each one, </a:t>
            </a:r>
            <a:br>
              <a:rPr lang="en-US" dirty="0"/>
            </a:br>
            <a:r>
              <a:rPr lang="en-US" u="sng" dirty="0"/>
              <a:t>without actually reading </a:t>
            </a:r>
            <a:r>
              <a:rPr lang="en-US" dirty="0"/>
              <a:t>it</a:t>
            </a:r>
            <a:r>
              <a:rPr lang="en-US" dirty="0"/>
              <a:t>?</a:t>
            </a:r>
          </a:p>
          <a:p>
            <a:pPr lvl="5"/>
            <a:endParaRPr lang="en-US" dirty="0"/>
          </a:p>
          <a:p>
            <a:r>
              <a:rPr lang="en-US" dirty="0"/>
              <a:t>Possible ways to compute reading time:</a:t>
            </a:r>
          </a:p>
          <a:p>
            <a:pPr lvl="1"/>
            <a:r>
              <a:rPr lang="en-US" dirty="0"/>
              <a:t>weight of the book</a:t>
            </a:r>
          </a:p>
          <a:p>
            <a:pPr lvl="1"/>
            <a:r>
              <a:rPr lang="en-US" dirty="0"/>
              <a:t>physical size (width, height, thickness) of the book</a:t>
            </a:r>
          </a:p>
          <a:p>
            <a:pPr lvl="1"/>
            <a:r>
              <a:rPr lang="en-US" dirty="0"/>
              <a:t>total number of words</a:t>
            </a:r>
          </a:p>
          <a:p>
            <a:pPr lvl="1"/>
            <a:r>
              <a:rPr lang="en-US" dirty="0"/>
              <a:t>total number of pages</a:t>
            </a:r>
          </a:p>
        </p:txBody>
      </p:sp>
    </p:spTree>
    <p:extLst>
      <p:ext uri="{BB962C8B-B14F-4D97-AF65-F5344CB8AC3E}">
        <p14:creationId xmlns:p14="http://schemas.microsoft.com/office/powerpoint/2010/main" val="19474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6D4-7396-9845-BF06-8C923D51598D}" type="slidenum">
              <a:rPr lang="en-US"/>
              <a:pPr/>
              <a:t>11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Algorithm </a:t>
            </a:r>
            <a:r>
              <a:rPr lang="en-US" dirty="0" smtClean="0"/>
              <a:t>Analysis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5331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we compare two algorithms,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</a:t>
            </a:r>
            <a:r>
              <a:rPr lang="en-US" dirty="0"/>
              <a:t>want to </a:t>
            </a:r>
            <a:r>
              <a:rPr lang="en-US" dirty="0"/>
              <a:t>compare how well they </a:t>
            </a:r>
            <a:r>
              <a:rPr lang="en-US" u="sng" dirty="0"/>
              <a:t>scale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How do their elapsed run times grow </a:t>
            </a:r>
            <a:br>
              <a:rPr lang="en-US" dirty="0" smtClean="0"/>
            </a:br>
            <a:r>
              <a:rPr lang="en-US" dirty="0" smtClean="0"/>
              <a:t>as the size of the input grows?</a:t>
            </a:r>
          </a:p>
          <a:p>
            <a:pPr lvl="1"/>
            <a:r>
              <a:rPr lang="en-US" dirty="0" smtClean="0"/>
              <a:t>How do their </a:t>
            </a:r>
            <a:r>
              <a:rPr lang="en-US" u="sng" dirty="0" smtClean="0"/>
              <a:t>growth rates</a:t>
            </a:r>
            <a:r>
              <a:rPr lang="en-US" dirty="0" smtClean="0"/>
              <a:t> compare?</a:t>
            </a:r>
          </a:p>
          <a:p>
            <a:pPr lvl="5"/>
            <a:endParaRPr lang="en-US" dirty="0"/>
          </a:p>
          <a:p>
            <a:r>
              <a:rPr lang="en-US" dirty="0"/>
              <a:t>Can we do this comparison </a:t>
            </a:r>
            <a:r>
              <a:rPr lang="en-US" u="sng" dirty="0" smtClean="0"/>
              <a:t>without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actually running </a:t>
            </a:r>
            <a:r>
              <a:rPr lang="en-US" dirty="0"/>
              <a:t>the algorithms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Some algorithms may be too expensive to run.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D16-9F66-774D-8D62-9DF84AC2DF79}" type="slidenum">
              <a:rPr lang="en-US"/>
              <a:pPr/>
              <a:t>12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Well Does an Algorithm Scale?</a:t>
            </a:r>
          </a:p>
        </p:txBody>
      </p:sp>
      <p:pic>
        <p:nvPicPr>
          <p:cNvPr id="396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1303338"/>
            <a:ext cx="4205288" cy="395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96293" name="Rectangle 5"/>
          <p:cNvSpPr>
            <a:spLocks noChangeArrowheads="1"/>
          </p:cNvSpPr>
          <p:nvPr/>
        </p:nvSpPr>
        <p:spPr bwMode="auto">
          <a:xfrm>
            <a:off x="5668963" y="5715000"/>
            <a:ext cx="2448106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en-US" sz="800" baseline="30000" dirty="0" smtClean="0">
                <a:solidFill>
                  <a:schemeClr val="bg1">
                    <a:lumMod val="75000"/>
                  </a:schemeClr>
                </a:solidFill>
              </a:rPr>
              <a:t>rd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 ed. 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Pearson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Education, Inc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., 2012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ISBN 978-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0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-13-257627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-7</a:t>
            </a:r>
            <a:endParaRPr lang="en-US" sz="800" b="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1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526D-03FE-5549-BC72-0400A9FC6DDA}" type="slidenum">
              <a:rPr lang="en-US"/>
              <a:pPr/>
              <a:t>13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Does an Algorithm Scale</a:t>
            </a:r>
            <a:r>
              <a:rPr lang="en-US" dirty="0" smtClean="0"/>
              <a:t>? </a:t>
            </a:r>
            <a:r>
              <a:rPr lang="en-US" i="1" dirty="0" smtClean="0"/>
              <a:t>cont’d</a:t>
            </a:r>
            <a:endParaRPr lang="en-US" i="1" dirty="0"/>
          </a:p>
        </p:txBody>
      </p:sp>
      <p:pic>
        <p:nvPicPr>
          <p:cNvPr id="397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17342"/>
            <a:ext cx="7070725" cy="34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68963" y="5715000"/>
            <a:ext cx="2448106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en-US" sz="800" baseline="30000" dirty="0" smtClean="0">
                <a:solidFill>
                  <a:schemeClr val="bg1">
                    <a:lumMod val="75000"/>
                  </a:schemeClr>
                </a:solidFill>
              </a:rPr>
              <a:t>rd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 ed. 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Pearson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Education, Inc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., 2012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ISBN 978-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0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-13-257627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-7</a:t>
            </a:r>
            <a:endParaRPr lang="en-US" sz="800" b="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8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CE24-58C5-124E-BAAF-B43CAB4BE003}" type="slidenum">
              <a:rPr lang="en-US"/>
              <a:pPr/>
              <a:t>14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Does an Algorithm Scale? </a:t>
            </a:r>
            <a:r>
              <a:rPr lang="en-US" i="1" dirty="0"/>
              <a:t>cont’d</a:t>
            </a:r>
            <a:endParaRPr lang="en-US" dirty="0"/>
          </a:p>
        </p:txBody>
      </p:sp>
      <p:pic>
        <p:nvPicPr>
          <p:cNvPr id="398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235075"/>
            <a:ext cx="6446837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668963" y="5715000"/>
            <a:ext cx="2448106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en-US" sz="800" baseline="30000" dirty="0" smtClean="0">
                <a:solidFill>
                  <a:schemeClr val="bg1">
                    <a:lumMod val="75000"/>
                  </a:schemeClr>
                </a:solidFill>
              </a:rPr>
              <a:t>rd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 ed. 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Pearson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Education, Inc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., 2012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ISBN 978-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0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-13-257627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-7</a:t>
            </a:r>
            <a:endParaRPr lang="en-US" sz="800" b="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91C9-FA2D-E740-960B-917CF1BF64A0}" type="slidenum">
              <a:rPr lang="en-US"/>
              <a:pPr/>
              <a:t>15</a:t>
            </a:fld>
            <a:endParaRPr 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Does an Algorithm Scale? </a:t>
            </a:r>
            <a:r>
              <a:rPr lang="en-US" i="1" dirty="0"/>
              <a:t>cont’d</a:t>
            </a:r>
            <a:endParaRPr lang="en-US" dirty="0"/>
          </a:p>
        </p:txBody>
      </p:sp>
      <p:pic>
        <p:nvPicPr>
          <p:cNvPr id="399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1235075"/>
            <a:ext cx="6589713" cy="486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668963" y="5715000"/>
            <a:ext cx="2448106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en-US" sz="800" baseline="30000" dirty="0" smtClean="0">
                <a:solidFill>
                  <a:schemeClr val="bg1">
                    <a:lumMod val="75000"/>
                  </a:schemeClr>
                </a:solidFill>
              </a:rPr>
              <a:t>rd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 ed. 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Pearson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Education, Inc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., 2012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ISBN 978-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0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-13-257627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-7</a:t>
            </a:r>
            <a:endParaRPr lang="en-US" sz="800" b="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088B-D1BC-D14B-9B56-AA1E54BA67A4}" type="slidenum">
              <a:rPr lang="en-US"/>
              <a:pPr/>
              <a:t>16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60838"/>
            <a:ext cx="8229600" cy="1970087"/>
          </a:xfrm>
        </p:spPr>
        <p:txBody>
          <a:bodyPr/>
          <a:lstStyle/>
          <a:p>
            <a:r>
              <a:rPr lang="en-US" sz="2400" b="1" dirty="0"/>
              <a:t>Goal:</a:t>
            </a:r>
            <a:r>
              <a:rPr lang="en-US" sz="2400" dirty="0"/>
              <a:t> Move the stack of disks from the </a:t>
            </a:r>
            <a:r>
              <a:rPr lang="en-US" sz="2400" dirty="0">
                <a:solidFill>
                  <a:srgbClr val="B23C00"/>
                </a:solidFill>
              </a:rPr>
              <a:t>source</a:t>
            </a:r>
            <a:r>
              <a:rPr lang="en-US" sz="2400" dirty="0"/>
              <a:t> pin </a:t>
            </a:r>
            <a:br>
              <a:rPr lang="en-US" sz="2400" dirty="0"/>
            </a:br>
            <a:r>
              <a:rPr lang="en-US" sz="2400" dirty="0"/>
              <a:t>to the </a:t>
            </a:r>
            <a:r>
              <a:rPr lang="en-US" sz="2400" dirty="0">
                <a:solidFill>
                  <a:srgbClr val="B23C00"/>
                </a:solidFill>
              </a:rPr>
              <a:t>destination</a:t>
            </a:r>
            <a:r>
              <a:rPr lang="en-US" sz="2400" dirty="0"/>
              <a:t> pin.</a:t>
            </a:r>
          </a:p>
          <a:p>
            <a:pPr lvl="1"/>
            <a:r>
              <a:rPr lang="en-US" sz="2000" dirty="0"/>
              <a:t>You can move only one disk at a time.</a:t>
            </a:r>
          </a:p>
          <a:p>
            <a:pPr lvl="1"/>
            <a:r>
              <a:rPr lang="en-US" sz="2000" dirty="0"/>
              <a:t>You cannot put a larger disk on top of a smaller disk.</a:t>
            </a:r>
          </a:p>
          <a:p>
            <a:pPr lvl="1"/>
            <a:r>
              <a:rPr lang="en-US" sz="2000" dirty="0"/>
              <a:t>Use the third pin for </a:t>
            </a:r>
            <a:r>
              <a:rPr lang="en-US" sz="2000" dirty="0">
                <a:solidFill>
                  <a:srgbClr val="B23C00"/>
                </a:solidFill>
              </a:rPr>
              <a:t>temporary</a:t>
            </a:r>
            <a:r>
              <a:rPr lang="en-US" sz="2000" dirty="0"/>
              <a:t> disk storage.</a:t>
            </a:r>
          </a:p>
        </p:txBody>
      </p:sp>
      <p:pic>
        <p:nvPicPr>
          <p:cNvPr id="393221" name="Picture 5" descr="Tower-of-Han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417638"/>
            <a:ext cx="55530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619-DE99-784C-9EC3-6133E677D627}" type="slidenum">
              <a:rPr lang="en-US"/>
              <a:pPr/>
              <a:t>17</a:t>
            </a:fld>
            <a:endParaRPr lang="en-US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</a:t>
            </a:r>
            <a:r>
              <a:rPr lang="en-US" dirty="0" smtClean="0"/>
              <a:t>Hanoi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26"/>
            <a:ext cx="8229600" cy="4987900"/>
          </a:xfrm>
        </p:spPr>
        <p:txBody>
          <a:bodyPr/>
          <a:lstStyle/>
          <a:p>
            <a:r>
              <a:rPr lang="en-US" dirty="0"/>
              <a:t>Label the pins A, B, and C</a:t>
            </a:r>
            <a:r>
              <a:rPr lang="en-US" dirty="0" smtClean="0"/>
              <a:t>. Initial roles:</a:t>
            </a:r>
            <a:endParaRPr lang="en-US" dirty="0"/>
          </a:p>
          <a:p>
            <a:pPr lvl="1"/>
            <a:r>
              <a:rPr lang="en-US" dirty="0"/>
              <a:t>A: source</a:t>
            </a:r>
          </a:p>
          <a:p>
            <a:pPr lvl="1"/>
            <a:r>
              <a:rPr lang="en-US" dirty="0"/>
              <a:t>B: </a:t>
            </a:r>
            <a:r>
              <a:rPr lang="en-US" dirty="0" smtClean="0"/>
              <a:t>destination</a:t>
            </a:r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 smtClean="0"/>
              <a:t>temporary</a:t>
            </a:r>
          </a:p>
          <a:p>
            <a:pPr lvl="6"/>
            <a:endParaRPr lang="en-US" dirty="0"/>
          </a:p>
          <a:p>
            <a:r>
              <a:rPr lang="en-US" dirty="0" smtClean="0"/>
              <a:t>Base case: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 = 1 disk</a:t>
            </a:r>
          </a:p>
          <a:p>
            <a:pPr lvl="1"/>
            <a:r>
              <a:rPr lang="en-US" dirty="0"/>
              <a:t>Move disk from A to </a:t>
            </a:r>
            <a:r>
              <a:rPr lang="en-US" dirty="0" smtClean="0"/>
              <a:t>B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 destination</a:t>
            </a:r>
            <a:r>
              <a:rPr lang="en-US" i="1" dirty="0" smtClean="0">
                <a:solidFill>
                  <a:srgbClr val="0033CC"/>
                </a:solidFill>
                <a:sym typeface="Wingdings" charset="0"/>
              </a:rPr>
              <a:t>)</a:t>
            </a:r>
          </a:p>
          <a:p>
            <a:pPr lvl="5"/>
            <a:endParaRPr lang="en-US" dirty="0"/>
          </a:p>
          <a:p>
            <a:r>
              <a:rPr lang="en-US" dirty="0" smtClean="0"/>
              <a:t>Simpler but similar case: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-1 disks</a:t>
            </a:r>
          </a:p>
          <a:p>
            <a:pPr lvl="1"/>
            <a:r>
              <a:rPr lang="en-US" dirty="0"/>
              <a:t>Solve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</a:t>
            </a:r>
            <a:r>
              <a:rPr lang="en-US" dirty="0" smtClean="0"/>
              <a:t>disks: A to C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temp)</a:t>
            </a:r>
            <a:endParaRPr lang="en-US" dirty="0"/>
          </a:p>
          <a:p>
            <a:pPr lvl="1"/>
            <a:r>
              <a:rPr lang="en-US" dirty="0" smtClean="0"/>
              <a:t>Move 1 </a:t>
            </a:r>
            <a:r>
              <a:rPr lang="en-US" dirty="0"/>
              <a:t>disk from A to B</a:t>
            </a:r>
            <a:r>
              <a:rPr lang="en-US" dirty="0" smtClean="0"/>
              <a:t>    </a:t>
            </a:r>
            <a:r>
              <a:rPr lang="en-US" i="1" dirty="0" smtClean="0">
                <a:solidFill>
                  <a:srgbClr val="0033CC"/>
                </a:solidFill>
              </a:rPr>
              <a:t>(</a:t>
            </a:r>
            <a:r>
              <a:rPr lang="en-US" i="1" dirty="0">
                <a:solidFill>
                  <a:srgbClr val="0033CC"/>
                </a:solidFill>
              </a:rPr>
              <a:t>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 destination)</a:t>
            </a:r>
            <a:endParaRPr lang="en-US" dirty="0"/>
          </a:p>
          <a:p>
            <a:pPr lvl="1"/>
            <a:r>
              <a:rPr lang="en-US" dirty="0"/>
              <a:t>Solve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</a:t>
            </a:r>
            <a:r>
              <a:rPr lang="en-US" dirty="0" smtClean="0"/>
              <a:t>disks: C to B </a:t>
            </a:r>
            <a:r>
              <a:rPr lang="en-US" i="1" dirty="0">
                <a:solidFill>
                  <a:srgbClr val="0033CC"/>
                </a:solidFill>
              </a:rPr>
              <a:t>(temp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</a:t>
            </a:r>
            <a:r>
              <a:rPr lang="en-US" i="1" dirty="0" smtClean="0">
                <a:solidFill>
                  <a:srgbClr val="0033CC"/>
                </a:solidFill>
              </a:rPr>
              <a:t>destination)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31927" y="1965976"/>
            <a:ext cx="332655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During recursive calls, the pins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will assume different roles.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33CC-7938-7746-BF73-10A2ED865425}" type="slidenum">
              <a:rPr lang="en-US"/>
              <a:pPr/>
              <a:t>18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Hanoi: Analysis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measure </a:t>
            </a:r>
            <a:r>
              <a:rPr lang="en-US" u="sng" dirty="0"/>
              <a:t>how long it will take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solve the puzzle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disks</a:t>
            </a:r>
            <a:r>
              <a:rPr lang="en-US" dirty="0" smtClean="0"/>
              <a:t>?</a:t>
            </a:r>
          </a:p>
          <a:p>
            <a:pPr lvl="4"/>
            <a:endParaRPr lang="en-US" dirty="0"/>
          </a:p>
          <a:p>
            <a:r>
              <a:rPr lang="en-US" dirty="0" smtClean="0"/>
              <a:t>What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a good predictor</a:t>
            </a:r>
            <a:r>
              <a:rPr lang="en-US" dirty="0" smtClean="0"/>
              <a:t>?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The number times we move a disk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one pin to another.</a:t>
            </a:r>
          </a:p>
          <a:p>
            <a:pPr lvl="1"/>
            <a:r>
              <a:rPr lang="en-US" dirty="0"/>
              <a:t>Therefore, </a:t>
            </a:r>
            <a:r>
              <a:rPr lang="en-US" dirty="0" smtClean="0"/>
              <a:t>let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count the number of moves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BFFD-9C3D-264A-A292-CCB07853CFB8}" type="slidenum">
              <a:rPr lang="en-US"/>
              <a:pPr/>
              <a:t>19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Hanoi: </a:t>
            </a:r>
            <a:r>
              <a:rPr lang="en-US" dirty="0" smtClean="0"/>
              <a:t>Analysis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505185"/>
          </a:xfrm>
        </p:spPr>
        <p:txBody>
          <a:bodyPr/>
          <a:lstStyle/>
          <a:p>
            <a:r>
              <a:rPr lang="en-US" dirty="0"/>
              <a:t>Solve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disks </a:t>
            </a:r>
            <a:endParaRPr lang="en-US" dirty="0" smtClean="0"/>
          </a:p>
          <a:p>
            <a:pPr lvl="1"/>
            <a:r>
              <a:rPr lang="en-US" dirty="0" smtClean="0"/>
              <a:t>Solve for </a:t>
            </a:r>
            <a:r>
              <a:rPr lang="en-US" i="1" dirty="0" smtClean="0">
                <a:latin typeface="Times New Roman" charset="0"/>
              </a:rPr>
              <a:t>n</a:t>
            </a:r>
            <a:r>
              <a:rPr lang="en-US" dirty="0" smtClean="0"/>
              <a:t>-1 disks </a:t>
            </a:r>
            <a:r>
              <a:rPr lang="en-US" i="1" dirty="0" smtClean="0">
                <a:solidFill>
                  <a:srgbClr val="0033CC"/>
                </a:solidFill>
              </a:rPr>
              <a:t>(source </a:t>
            </a:r>
            <a:r>
              <a:rPr lang="en-US" i="1" dirty="0" smtClean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 smtClean="0">
                <a:solidFill>
                  <a:srgbClr val="0033CC"/>
                </a:solidFill>
              </a:rPr>
              <a:t> temp)</a:t>
            </a:r>
            <a:endParaRPr lang="en-US" dirty="0" smtClean="0"/>
          </a:p>
          <a:p>
            <a:pPr lvl="1"/>
            <a:r>
              <a:rPr lang="en-US" dirty="0" smtClean="0"/>
              <a:t>Move 1 disk           </a:t>
            </a:r>
            <a:r>
              <a:rPr lang="en-US" i="1" dirty="0" smtClean="0">
                <a:solidFill>
                  <a:srgbClr val="0033CC"/>
                </a:solidFill>
              </a:rPr>
              <a:t>(</a:t>
            </a:r>
            <a:r>
              <a:rPr lang="en-US" i="1" dirty="0">
                <a:solidFill>
                  <a:srgbClr val="0033CC"/>
                </a:solidFill>
              </a:rPr>
              <a:t>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 destination)</a:t>
            </a:r>
            <a:endParaRPr lang="en-US" dirty="0"/>
          </a:p>
          <a:p>
            <a:pPr lvl="1"/>
            <a:r>
              <a:rPr lang="en-US" dirty="0"/>
              <a:t>Solve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disks </a:t>
            </a:r>
            <a:r>
              <a:rPr lang="en-US" i="1" dirty="0">
                <a:solidFill>
                  <a:srgbClr val="0033CC"/>
                </a:solidFill>
              </a:rPr>
              <a:t>(temp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destination</a:t>
            </a:r>
            <a:r>
              <a:rPr lang="en-US" i="1" dirty="0" smtClean="0">
                <a:solidFill>
                  <a:srgbClr val="0033CC"/>
                </a:solidFill>
              </a:rPr>
              <a:t>)</a:t>
            </a:r>
          </a:p>
          <a:p>
            <a:pPr lvl="6"/>
            <a:endParaRPr lang="en-US" i="1" dirty="0">
              <a:solidFill>
                <a:srgbClr val="0033CC"/>
              </a:solidFill>
            </a:endParaRPr>
          </a:p>
          <a:p>
            <a:r>
              <a:rPr lang="en-US" dirty="0"/>
              <a:t>What is the </a:t>
            </a:r>
            <a:r>
              <a:rPr lang="en-US" u="sng" dirty="0"/>
              <a:t>pattern</a:t>
            </a:r>
            <a:r>
              <a:rPr lang="en-US" dirty="0"/>
              <a:t> in the number of moves </a:t>
            </a:r>
            <a:br>
              <a:rPr lang="en-US" dirty="0"/>
            </a:br>
            <a:r>
              <a:rPr lang="en-US" dirty="0"/>
              <a:t>as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increases?</a:t>
            </a:r>
          </a:p>
          <a:p>
            <a:pPr lvl="1"/>
            <a:r>
              <a:rPr lang="en-US" dirty="0"/>
              <a:t>Let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be the number of moves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disks.</a:t>
            </a:r>
          </a:p>
        </p:txBody>
      </p:sp>
      <p:grpSp>
        <p:nvGrpSpPr>
          <p:cNvPr id="411661" name="Group 13"/>
          <p:cNvGrpSpPr>
            <a:grpSpLocks/>
          </p:cNvGrpSpPr>
          <p:nvPr/>
        </p:nvGrpSpPr>
        <p:grpSpPr bwMode="auto">
          <a:xfrm>
            <a:off x="2557463" y="4677381"/>
            <a:ext cx="4117975" cy="1403350"/>
            <a:chOff x="2592" y="2082"/>
            <a:chExt cx="2594" cy="884"/>
          </a:xfrm>
        </p:grpSpPr>
        <p:sp>
          <p:nvSpPr>
            <p:cNvPr id="411656" name="Rectangle 8"/>
            <p:cNvSpPr>
              <a:spLocks noChangeArrowheads="1"/>
            </p:cNvSpPr>
            <p:nvPr/>
          </p:nvSpPr>
          <p:spPr bwMode="auto">
            <a:xfrm>
              <a:off x="2592" y="2217"/>
              <a:ext cx="2592" cy="7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53" name="Text Box 5"/>
            <p:cNvSpPr txBox="1">
              <a:spLocks noChangeArrowheads="1"/>
            </p:cNvSpPr>
            <p:nvPr/>
          </p:nvSpPr>
          <p:spPr bwMode="auto">
            <a:xfrm>
              <a:off x="2650" y="2385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f</a:t>
              </a:r>
              <a:r>
                <a:rPr lang="en-US" sz="2800">
                  <a:latin typeface="Times New Roman" charset="0"/>
                </a:rPr>
                <a:t>(</a:t>
              </a:r>
              <a:r>
                <a:rPr lang="en-US" sz="2800" i="1">
                  <a:latin typeface="Times New Roman" charset="0"/>
                </a:rPr>
                <a:t>n</a:t>
              </a:r>
              <a:r>
                <a:rPr lang="en-US" sz="2800">
                  <a:latin typeface="Times New Roman" charset="0"/>
                </a:rPr>
                <a:t>) = </a:t>
              </a:r>
            </a:p>
          </p:txBody>
        </p:sp>
        <p:sp>
          <p:nvSpPr>
            <p:cNvPr id="411654" name="Text Box 6"/>
            <p:cNvSpPr txBox="1">
              <a:spLocks noChangeArrowheads="1"/>
            </p:cNvSpPr>
            <p:nvPr/>
          </p:nvSpPr>
          <p:spPr bwMode="auto">
            <a:xfrm>
              <a:off x="3456" y="2275"/>
              <a:ext cx="173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800" dirty="0" smtClean="0">
                  <a:latin typeface="Times New Roman" charset="0"/>
                </a:rPr>
                <a:t>1	</a:t>
              </a:r>
              <a:r>
                <a:rPr lang="en-US" sz="2800" i="1" dirty="0" smtClean="0">
                  <a:latin typeface="Times New Roman" charset="0"/>
                </a:rPr>
                <a:t>n</a:t>
              </a:r>
              <a:r>
                <a:rPr lang="en-US" sz="2800" dirty="0" smtClean="0">
                  <a:latin typeface="Times New Roman" charset="0"/>
                </a:rPr>
                <a:t> </a:t>
              </a:r>
              <a:r>
                <a:rPr lang="en-US" sz="2800" dirty="0">
                  <a:latin typeface="Times New Roman" charset="0"/>
                </a:rPr>
                <a:t>= 1</a:t>
              </a:r>
            </a:p>
            <a:p>
              <a:r>
                <a:rPr lang="en-US" sz="2800" dirty="0" smtClean="0">
                  <a:latin typeface="Times New Roman" charset="0"/>
                </a:rPr>
                <a:t>2</a:t>
              </a:r>
              <a:r>
                <a:rPr lang="en-US" sz="2800" i="1" dirty="0" smtClean="0">
                  <a:latin typeface="Times New Roman" charset="0"/>
                </a:rPr>
                <a:t>f</a:t>
              </a:r>
              <a:r>
                <a:rPr lang="en-US" sz="2800" dirty="0" smtClean="0">
                  <a:latin typeface="Times New Roman" charset="0"/>
                </a:rPr>
                <a:t>(</a:t>
              </a:r>
              <a:r>
                <a:rPr lang="en-US" sz="2800" i="1" dirty="0" smtClean="0">
                  <a:latin typeface="Times New Roman" charset="0"/>
                </a:rPr>
                <a:t>n</a:t>
              </a:r>
              <a:r>
                <a:rPr lang="en-US" sz="2800" dirty="0" smtClean="0">
                  <a:latin typeface="Times New Roman" charset="0"/>
                </a:rPr>
                <a:t>-1</a:t>
              </a:r>
              <a:r>
                <a:rPr lang="en-US" sz="2800" dirty="0">
                  <a:latin typeface="Times New Roman" charset="0"/>
                </a:rPr>
                <a:t>) + 1	</a:t>
              </a:r>
              <a:r>
                <a:rPr lang="en-US" sz="2800" i="1" dirty="0">
                  <a:latin typeface="Times New Roman" charset="0"/>
                </a:rPr>
                <a:t>n</a:t>
              </a:r>
              <a:r>
                <a:rPr lang="en-US" sz="2800" dirty="0">
                  <a:latin typeface="Times New Roman" charset="0"/>
                </a:rPr>
                <a:t> &gt; 1</a:t>
              </a:r>
            </a:p>
          </p:txBody>
        </p:sp>
        <p:sp>
          <p:nvSpPr>
            <p:cNvPr id="411655" name="Text Box 7"/>
            <p:cNvSpPr txBox="1">
              <a:spLocks noChangeArrowheads="1"/>
            </p:cNvSpPr>
            <p:nvPr/>
          </p:nvSpPr>
          <p:spPr bwMode="auto">
            <a:xfrm>
              <a:off x="3148" y="2082"/>
              <a:ext cx="423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8000">
                  <a:latin typeface="Times New Roman" charset="0"/>
                </a:rPr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3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#10 Sample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8757" y="1226098"/>
            <a:ext cx="6756978" cy="5586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double Calculator::expression() const throw(string)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double </a:t>
            </a:r>
            <a:r>
              <a:rPr lang="is-IS" sz="105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value = term()</a:t>
            </a:r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;  // evaluate the first term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bool done = false;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char ch;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105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do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cin &gt;&gt; ws;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ch = cin.peek();</a:t>
            </a:r>
          </a:p>
          <a:p>
            <a:endParaRPr lang="is-IS" sz="10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switch (ch)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case '+':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{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    cin &gt;&gt; ch;        // read the +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is-IS" sz="105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value += term();</a:t>
            </a:r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// evaluate the next term and add its value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    break;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}</a:t>
            </a:r>
          </a:p>
          <a:p>
            <a:endParaRPr lang="is-IS" sz="10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case '-':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{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    cin &gt;&gt; ch;        // read the -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is-IS" sz="105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value -= term();</a:t>
            </a:r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// evaluate the next term and subtract its value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    break;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}</a:t>
            </a:r>
          </a:p>
          <a:p>
            <a:endParaRPr lang="is-IS" sz="10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    default: done = true; // no more terms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} while (!done);</a:t>
            </a: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1050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sz="10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050" b="1" dirty="0">
                <a:latin typeface="Courier New" charset="0"/>
                <a:ea typeface="Courier New" charset="0"/>
                <a:cs typeface="Courier New" charset="0"/>
              </a:rPr>
              <a:t>    return value;  // the expression's value</a:t>
            </a:r>
          </a:p>
          <a:p>
            <a:r>
              <a:rPr lang="is-IS" sz="105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sz="105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3" y="1840329"/>
            <a:ext cx="4216123" cy="168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6E7B-428E-1E46-BDD6-6F9210D64C30}" type="slidenum">
              <a:rPr lang="en-US"/>
              <a:pPr/>
              <a:t>20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Hanoi: Analysis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9"/>
            <a:ext cx="8229600" cy="3748999"/>
          </a:xfrm>
        </p:spPr>
        <p:txBody>
          <a:bodyPr/>
          <a:lstStyle/>
          <a:p>
            <a:r>
              <a:rPr lang="en-US" dirty="0"/>
              <a:t>This is a </a:t>
            </a:r>
            <a:r>
              <a:rPr lang="en-US" dirty="0">
                <a:solidFill>
                  <a:srgbClr val="B23C00"/>
                </a:solidFill>
              </a:rPr>
              <a:t>recurrence relation</a:t>
            </a:r>
            <a:r>
              <a:rPr lang="en-US" dirty="0"/>
              <a:t>.</a:t>
            </a:r>
          </a:p>
          <a:p>
            <a:pPr lvl="1"/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 shows up in its own definition: 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chemeClr val="folHlink"/>
                </a:solidFill>
              </a:rPr>
              <a:t>(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folHlink"/>
                </a:solidFill>
              </a:rPr>
              <a:t>)</a:t>
            </a:r>
            <a:r>
              <a:rPr lang="en-US" dirty="0"/>
              <a:t> = 2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chemeClr val="folHlink"/>
                </a:solidFill>
              </a:rPr>
              <a:t>(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folHlink"/>
                </a:solidFill>
              </a:rPr>
              <a:t>-1)</a:t>
            </a:r>
            <a:r>
              <a:rPr lang="en-US" dirty="0"/>
              <a:t> + 1</a:t>
            </a:r>
          </a:p>
          <a:p>
            <a:pPr lvl="1"/>
            <a:r>
              <a:rPr lang="en-US" dirty="0"/>
              <a:t>The mathematical analogy of recursion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Can we find the definition of function </a:t>
            </a:r>
            <a:r>
              <a:rPr lang="en-US" i="1" dirty="0">
                <a:latin typeface="Times New Roman" charset="0"/>
              </a:rPr>
              <a:t>f 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Observation: </a:t>
            </a:r>
            <a:br>
              <a:rPr lang="en-US" dirty="0"/>
            </a:br>
            <a:r>
              <a:rPr lang="en-US" dirty="0"/>
              <a:t>Since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= 2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-1) + 1, we know that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&gt; 2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-1).</a:t>
            </a:r>
          </a:p>
          <a:p>
            <a:pPr lvl="1"/>
            <a:r>
              <a:rPr lang="en-US" dirty="0"/>
              <a:t>Therefore, if we increase the number of disks from </a:t>
            </a:r>
            <a:br>
              <a:rPr lang="en-US" dirty="0"/>
            </a:b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to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+1, the number of moves will </a:t>
            </a:r>
            <a:r>
              <a:rPr lang="en-US" u="sng" dirty="0"/>
              <a:t>at least double</a:t>
            </a:r>
            <a:r>
              <a:rPr lang="en-US" dirty="0"/>
              <a:t>. </a:t>
            </a:r>
          </a:p>
        </p:txBody>
      </p:sp>
      <p:grpSp>
        <p:nvGrpSpPr>
          <p:cNvPr id="412676" name="Group 4"/>
          <p:cNvGrpSpPr>
            <a:grpSpLocks/>
          </p:cNvGrpSpPr>
          <p:nvPr/>
        </p:nvGrpSpPr>
        <p:grpSpPr bwMode="auto">
          <a:xfrm>
            <a:off x="2557463" y="1051586"/>
            <a:ext cx="4117975" cy="1403350"/>
            <a:chOff x="2592" y="2082"/>
            <a:chExt cx="2594" cy="884"/>
          </a:xfrm>
        </p:grpSpPr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592" y="2217"/>
              <a:ext cx="2592" cy="7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8" name="Text Box 6"/>
            <p:cNvSpPr txBox="1">
              <a:spLocks noChangeArrowheads="1"/>
            </p:cNvSpPr>
            <p:nvPr/>
          </p:nvSpPr>
          <p:spPr bwMode="auto">
            <a:xfrm>
              <a:off x="2650" y="2385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f</a:t>
              </a:r>
              <a:r>
                <a:rPr lang="en-US" sz="2800">
                  <a:latin typeface="Times New Roman" charset="0"/>
                </a:rPr>
                <a:t>(</a:t>
              </a:r>
              <a:r>
                <a:rPr lang="en-US" sz="2800" i="1">
                  <a:latin typeface="Times New Roman" charset="0"/>
                </a:rPr>
                <a:t>n</a:t>
              </a:r>
              <a:r>
                <a:rPr lang="en-US" sz="2800">
                  <a:latin typeface="Times New Roman" charset="0"/>
                </a:rPr>
                <a:t>) = </a:t>
              </a:r>
            </a:p>
          </p:txBody>
        </p:sp>
        <p:sp>
          <p:nvSpPr>
            <p:cNvPr id="412679" name="Text Box 7"/>
            <p:cNvSpPr txBox="1">
              <a:spLocks noChangeArrowheads="1"/>
            </p:cNvSpPr>
            <p:nvPr/>
          </p:nvSpPr>
          <p:spPr bwMode="auto">
            <a:xfrm>
              <a:off x="3456" y="2275"/>
              <a:ext cx="173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latin typeface="Times New Roman" charset="0"/>
                </a:rPr>
                <a:t>1	</a:t>
              </a:r>
              <a:r>
                <a:rPr lang="en-US" sz="2800" i="1" dirty="0">
                  <a:latin typeface="Times New Roman" charset="0"/>
                </a:rPr>
                <a:t>n</a:t>
              </a:r>
              <a:r>
                <a:rPr lang="en-US" sz="2800" dirty="0">
                  <a:latin typeface="Times New Roman" charset="0"/>
                </a:rPr>
                <a:t> = 1</a:t>
              </a:r>
            </a:p>
            <a:p>
              <a:r>
                <a:rPr lang="en-US" sz="2800" dirty="0">
                  <a:latin typeface="Times New Roman" charset="0"/>
                </a:rPr>
                <a:t>2</a:t>
              </a:r>
              <a:r>
                <a:rPr lang="en-US" sz="2800" i="1" dirty="0">
                  <a:latin typeface="Times New Roman" charset="0"/>
                </a:rPr>
                <a:t>f</a:t>
              </a:r>
              <a:r>
                <a:rPr lang="en-US" sz="2800" dirty="0">
                  <a:latin typeface="Times New Roman" charset="0"/>
                </a:rPr>
                <a:t>(</a:t>
              </a:r>
              <a:r>
                <a:rPr lang="en-US" sz="2800" i="1" dirty="0">
                  <a:latin typeface="Times New Roman" charset="0"/>
                </a:rPr>
                <a:t>n</a:t>
              </a:r>
              <a:r>
                <a:rPr lang="en-US" sz="2800" dirty="0">
                  <a:latin typeface="Times New Roman" charset="0"/>
                </a:rPr>
                <a:t>-1) + 1	</a:t>
              </a:r>
              <a:r>
                <a:rPr lang="en-US" sz="2800" i="1" dirty="0">
                  <a:latin typeface="Times New Roman" charset="0"/>
                </a:rPr>
                <a:t>n</a:t>
              </a:r>
              <a:r>
                <a:rPr lang="en-US" sz="2800" dirty="0">
                  <a:latin typeface="Times New Roman" charset="0"/>
                </a:rPr>
                <a:t> &gt; 1</a:t>
              </a:r>
            </a:p>
          </p:txBody>
        </p:sp>
        <p:sp>
          <p:nvSpPr>
            <p:cNvPr id="412680" name="Text Box 8"/>
            <p:cNvSpPr txBox="1">
              <a:spLocks noChangeArrowheads="1"/>
            </p:cNvSpPr>
            <p:nvPr/>
          </p:nvSpPr>
          <p:spPr bwMode="auto">
            <a:xfrm>
              <a:off x="3148" y="2082"/>
              <a:ext cx="423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8000">
                  <a:latin typeface="Times New Roman" charset="0"/>
                </a:rPr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9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1739-13F5-3C4E-B122-E2F5A72E22CA}" type="slidenum">
              <a:rPr lang="en-US"/>
              <a:pPr/>
              <a:t>21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Hanoi: </a:t>
            </a:r>
            <a:r>
              <a:rPr lang="en-US" dirty="0"/>
              <a:t>Count Moves</a:t>
            </a:r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91489" y="1325903"/>
            <a:ext cx="8956298" cy="4708981"/>
          </a:xfrm>
          <a:prstGeom prst="rect">
            <a:avLst/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&lt;&lt; "Disks Moves" &lt;&lt;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20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= 1;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&lt;= 10;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++) {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count = 0;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solve(n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, Pin::A, Pin::B, Pin::C</a:t>
            </a:r>
            <a:r>
              <a:rPr lang="mr-IN" sz="20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count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setw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(5) &lt;&lt;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setw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(5) &lt;&lt;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count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mr-IN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20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move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(Pin from, Pin to,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&amp; count)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count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++;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2103147" y="5257780"/>
            <a:ext cx="3203575" cy="376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folHlink"/>
                </a:solidFill>
              </a:rPr>
              <a:t>Don</a:t>
            </a:r>
            <a:r>
              <a:rPr lang="en-US" sz="1800" dirty="0" smtClean="0">
                <a:solidFill>
                  <a:schemeClr val="folHlink"/>
                </a:solidFill>
                <a:latin typeface="Arial"/>
              </a:rPr>
              <a:t>’</a:t>
            </a:r>
            <a:r>
              <a:rPr lang="en-US" sz="1800" dirty="0" smtClean="0">
                <a:solidFill>
                  <a:schemeClr val="folHlink"/>
                </a:solidFill>
              </a:rPr>
              <a:t>t </a:t>
            </a:r>
            <a:r>
              <a:rPr lang="en-US" sz="1800" dirty="0">
                <a:solidFill>
                  <a:schemeClr val="folHlink"/>
                </a:solidFill>
              </a:rPr>
              <a:t>print. Just count moves.</a:t>
            </a:r>
          </a:p>
        </p:txBody>
      </p:sp>
      <p:sp>
        <p:nvSpPr>
          <p:cNvPr id="410630" name="Text Box 6"/>
          <p:cNvSpPr txBox="1">
            <a:spLocks noChangeArrowheads="1"/>
          </p:cNvSpPr>
          <p:nvPr/>
        </p:nvSpPr>
        <p:spPr bwMode="auto">
          <a:xfrm>
            <a:off x="6825907" y="6245747"/>
            <a:ext cx="8032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34300" y="1417342"/>
            <a:ext cx="122020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Hanoi2.cpp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2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12CA-5311-D14B-B667-FA18612C2C7A}" type="slidenum">
              <a:rPr lang="en-US"/>
              <a:pPr/>
              <a:t>22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Hanoi: Analysis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0638" y="1274763"/>
            <a:ext cx="6126162" cy="3800475"/>
          </a:xfrm>
        </p:spPr>
        <p:txBody>
          <a:bodyPr/>
          <a:lstStyle/>
          <a:p>
            <a:r>
              <a:rPr lang="en-US" dirty="0" smtClean="0"/>
              <a:t>What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the pattern?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prove this</a:t>
            </a:r>
            <a:r>
              <a:rPr lang="en-US" dirty="0" smtClean="0"/>
              <a:t>?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Just because this formula holds for the first 10 values of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, does it hold for all values of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≥ 1</a:t>
            </a:r>
            <a:r>
              <a:rPr lang="en-US" dirty="0" smtClean="0">
                <a:cs typeface="Arial" charset="0"/>
              </a:rPr>
              <a:t>?</a:t>
            </a:r>
            <a:endParaRPr lang="en-US" u="sng" dirty="0">
              <a:cs typeface="Arial" charset="0"/>
            </a:endParaRP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457200" y="1325563"/>
            <a:ext cx="1860550" cy="34448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charset="0"/>
              </a:rPr>
              <a:t>Disks Moves</a:t>
            </a:r>
          </a:p>
          <a:p>
            <a:r>
              <a:rPr lang="en-US" sz="2000" b="1">
                <a:latin typeface="Courier New" charset="0"/>
              </a:rPr>
              <a:t>    1     1</a:t>
            </a:r>
          </a:p>
          <a:p>
            <a:r>
              <a:rPr lang="en-US" sz="2000" b="1">
                <a:latin typeface="Courier New" charset="0"/>
              </a:rPr>
              <a:t>    2     3</a:t>
            </a:r>
          </a:p>
          <a:p>
            <a:r>
              <a:rPr lang="en-US" sz="2000" b="1">
                <a:latin typeface="Courier New" charset="0"/>
              </a:rPr>
              <a:t>    3     7</a:t>
            </a:r>
          </a:p>
          <a:p>
            <a:r>
              <a:rPr lang="en-US" sz="2000" b="1">
                <a:latin typeface="Courier New" charset="0"/>
              </a:rPr>
              <a:t>    4    15</a:t>
            </a:r>
          </a:p>
          <a:p>
            <a:r>
              <a:rPr lang="en-US" sz="2000" b="1">
                <a:latin typeface="Courier New" charset="0"/>
              </a:rPr>
              <a:t>    5    31</a:t>
            </a:r>
          </a:p>
          <a:p>
            <a:r>
              <a:rPr lang="en-US" sz="2000" b="1">
                <a:latin typeface="Courier New" charset="0"/>
              </a:rPr>
              <a:t>    6    63</a:t>
            </a:r>
          </a:p>
          <a:p>
            <a:r>
              <a:rPr lang="en-US" sz="2000" b="1">
                <a:latin typeface="Courier New" charset="0"/>
              </a:rPr>
              <a:t>    7   127</a:t>
            </a:r>
          </a:p>
          <a:p>
            <a:r>
              <a:rPr lang="en-US" sz="2000" b="1">
                <a:latin typeface="Courier New" charset="0"/>
              </a:rPr>
              <a:t>    8   255</a:t>
            </a:r>
          </a:p>
          <a:p>
            <a:r>
              <a:rPr lang="en-US" sz="2000" b="1">
                <a:latin typeface="Courier New" charset="0"/>
              </a:rPr>
              <a:t>    9   511</a:t>
            </a:r>
          </a:p>
          <a:p>
            <a:r>
              <a:rPr lang="en-US" sz="2000" b="1">
                <a:latin typeface="Courier New" charset="0"/>
              </a:rPr>
              <a:t>   10  1023</a:t>
            </a: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3565525" y="1874838"/>
            <a:ext cx="2320925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i="1">
                <a:latin typeface="Times New Roman" charset="0"/>
              </a:rPr>
              <a:t>f</a:t>
            </a:r>
            <a:r>
              <a:rPr lang="en-US" sz="3600">
                <a:latin typeface="Times New Roman" charset="0"/>
              </a:rPr>
              <a:t>(</a:t>
            </a:r>
            <a:r>
              <a:rPr lang="en-US" sz="3600" i="1">
                <a:latin typeface="Times New Roman" charset="0"/>
              </a:rPr>
              <a:t>n</a:t>
            </a:r>
            <a:r>
              <a:rPr lang="en-US" sz="3600">
                <a:latin typeface="Times New Roman" charset="0"/>
              </a:rPr>
              <a:t>) = 2</a:t>
            </a:r>
            <a:r>
              <a:rPr lang="en-US" sz="3600" i="1" baseline="30000">
                <a:latin typeface="Times New Roman" charset="0"/>
              </a:rPr>
              <a:t>n</a:t>
            </a:r>
            <a:r>
              <a:rPr lang="en-US" sz="3600">
                <a:latin typeface="Times New Roman" charset="0"/>
              </a:rPr>
              <a:t> - 1</a:t>
            </a:r>
          </a:p>
        </p:txBody>
      </p:sp>
    </p:spTree>
    <p:extLst>
      <p:ext uri="{BB962C8B-B14F-4D97-AF65-F5344CB8AC3E}">
        <p14:creationId xmlns:p14="http://schemas.microsoft.com/office/powerpoint/2010/main" val="102325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build="p"/>
      <p:bldP spid="41370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3707-4636-AE41-9B17-1F5AD600C37E}" type="slidenum">
              <a:rPr lang="en-US"/>
              <a:pPr/>
              <a:t>23</a:t>
            </a:fld>
            <a:endParaRPr lang="en-US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</a:t>
            </a:r>
            <a:r>
              <a:rPr lang="en-US" dirty="0"/>
              <a:t>by </a:t>
            </a:r>
            <a:r>
              <a:rPr lang="en-US" dirty="0" smtClean="0"/>
              <a:t>Induction: Base Case</a:t>
            </a:r>
            <a:endParaRPr lang="en-US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90825"/>
            <a:ext cx="8229600" cy="3381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Let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= 1</a:t>
            </a:r>
            <a:r>
              <a:rPr lang="en-US" dirty="0"/>
              <a:t>. </a:t>
            </a:r>
          </a:p>
          <a:p>
            <a:pPr>
              <a:lnSpc>
                <a:spcPct val="90000"/>
              </a:lnSpc>
            </a:pPr>
            <a:r>
              <a:rPr lang="en-US" dirty="0"/>
              <a:t>Then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(1) = 2</a:t>
            </a:r>
            <a:r>
              <a:rPr lang="en-US" baseline="30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 - 1 = 1</a:t>
            </a:r>
            <a:r>
              <a:rPr lang="en-US" dirty="0"/>
              <a:t> is true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15757" name="Group 13"/>
          <p:cNvGrpSpPr>
            <a:grpSpLocks/>
          </p:cNvGrpSpPr>
          <p:nvPr/>
        </p:nvGrpSpPr>
        <p:grpSpPr bwMode="auto">
          <a:xfrm>
            <a:off x="911225" y="1508125"/>
            <a:ext cx="3203575" cy="1098550"/>
            <a:chOff x="574" y="893"/>
            <a:chExt cx="2018" cy="692"/>
          </a:xfrm>
        </p:grpSpPr>
        <p:sp>
          <p:nvSpPr>
            <p:cNvPr id="415749" name="Rectangle 5"/>
            <p:cNvSpPr>
              <a:spLocks noChangeArrowheads="1"/>
            </p:cNvSpPr>
            <p:nvPr/>
          </p:nvSpPr>
          <p:spPr bwMode="auto">
            <a:xfrm>
              <a:off x="574" y="1008"/>
              <a:ext cx="2018" cy="57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0" name="Text Box 6"/>
            <p:cNvSpPr txBox="1">
              <a:spLocks noChangeArrowheads="1"/>
            </p:cNvSpPr>
            <p:nvPr/>
          </p:nvSpPr>
          <p:spPr bwMode="auto">
            <a:xfrm>
              <a:off x="632" y="1181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f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) = </a:t>
              </a:r>
            </a:p>
          </p:txBody>
        </p:sp>
        <p:sp>
          <p:nvSpPr>
            <p:cNvPr id="415751" name="Text Box 7"/>
            <p:cNvSpPr txBox="1">
              <a:spLocks noChangeArrowheads="1"/>
            </p:cNvSpPr>
            <p:nvPr/>
          </p:nvSpPr>
          <p:spPr bwMode="auto">
            <a:xfrm>
              <a:off x="1210" y="1084"/>
              <a:ext cx="13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imes New Roman" charset="0"/>
                </a:rPr>
                <a:t>1	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= 1</a:t>
              </a:r>
            </a:p>
            <a:p>
              <a:r>
                <a:rPr lang="en-US" sz="2000" i="1">
                  <a:latin typeface="Times New Roman" charset="0"/>
                </a:rPr>
                <a:t>2f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-1) + 1	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&gt; 1</a:t>
              </a:r>
            </a:p>
          </p:txBody>
        </p:sp>
        <p:sp>
          <p:nvSpPr>
            <p:cNvPr id="415752" name="Text Box 8"/>
            <p:cNvSpPr txBox="1">
              <a:spLocks noChangeArrowheads="1"/>
            </p:cNvSpPr>
            <p:nvPr/>
          </p:nvSpPr>
          <p:spPr bwMode="auto">
            <a:xfrm>
              <a:off x="979" y="893"/>
              <a:ext cx="369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6600">
                  <a:latin typeface="Times New Roman" charset="0"/>
                </a:rPr>
                <a:t>{</a:t>
              </a:r>
            </a:p>
          </p:txBody>
        </p:sp>
      </p:grpSp>
      <p:sp>
        <p:nvSpPr>
          <p:cNvPr id="415753" name="Text Box 9"/>
          <p:cNvSpPr txBox="1">
            <a:spLocks noChangeArrowheads="1"/>
          </p:cNvSpPr>
          <p:nvPr/>
        </p:nvSpPr>
        <p:spPr bwMode="auto">
          <a:xfrm>
            <a:off x="5164138" y="1690688"/>
            <a:ext cx="2425700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>
                <a:latin typeface="Times New Roman" charset="0"/>
              </a:rPr>
              <a:t>f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= 2</a:t>
            </a:r>
            <a:r>
              <a:rPr lang="en-US" sz="2000" i="1" baseline="30000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- 1</a:t>
            </a:r>
          </a:p>
          <a:p>
            <a:r>
              <a:rPr lang="en-US" sz="2000"/>
              <a:t>   for all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  <a:cs typeface="Times New Roman" charset="0"/>
              </a:rPr>
              <a:t>≥</a:t>
            </a:r>
            <a:r>
              <a:rPr lang="en-US" sz="2000">
                <a:latin typeface="Times New Roman" charset="0"/>
              </a:rPr>
              <a:t> 1</a:t>
            </a:r>
          </a:p>
        </p:txBody>
      </p:sp>
      <p:sp>
        <p:nvSpPr>
          <p:cNvPr id="415754" name="Text Box 10"/>
          <p:cNvSpPr txBox="1">
            <a:spLocks noChangeArrowheads="1"/>
          </p:cNvSpPr>
          <p:nvPr/>
        </p:nvSpPr>
        <p:spPr bwMode="auto">
          <a:xfrm>
            <a:off x="527050" y="1193800"/>
            <a:ext cx="19124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Prove that </a:t>
            </a:r>
            <a:r>
              <a:rPr lang="en-US" sz="2400" u="sng" dirty="0" smtClean="0"/>
              <a:t>if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4754563" y="1193800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 dirty="0"/>
              <a:t>then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8195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  <p:bldP spid="415753" grpId="0" animBg="1"/>
      <p:bldP spid="4157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3707-4636-AE41-9B17-1F5AD600C37E}" type="slidenum">
              <a:rPr lang="en-US"/>
              <a:pPr/>
              <a:t>24</a:t>
            </a:fld>
            <a:endParaRPr lang="en-US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</a:t>
            </a:r>
            <a:r>
              <a:rPr lang="en-US" dirty="0"/>
              <a:t>by </a:t>
            </a:r>
            <a:r>
              <a:rPr lang="en-US" dirty="0" smtClean="0"/>
              <a:t>Induction: Inductive Step</a:t>
            </a:r>
            <a:endParaRPr lang="en-US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97489"/>
            <a:ext cx="8229600" cy="3474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Let </a:t>
            </a:r>
            <a:r>
              <a:rPr lang="en-US" sz="2400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 &gt; 1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B23C00"/>
                </a:solidFill>
              </a:rPr>
              <a:t>Inductive hypothesis: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Assume </a:t>
            </a:r>
            <a:r>
              <a:rPr lang="en-US" sz="2400" dirty="0"/>
              <a:t>that 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) = 2</a:t>
            </a:r>
            <a:r>
              <a:rPr lang="en-US" sz="2400" i="1" baseline="30000" dirty="0">
                <a:solidFill>
                  <a:schemeClr val="folHlink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 - 1</a:t>
            </a:r>
            <a:r>
              <a:rPr lang="en-US" sz="2400" dirty="0"/>
              <a:t> is true for all </a:t>
            </a:r>
            <a:r>
              <a:rPr lang="en-US" sz="2400" i="1" dirty="0">
                <a:solidFill>
                  <a:srgbClr val="006600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rgbClr val="006600"/>
                </a:solidFill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Times New Roman"/>
                <a:cs typeface="Times New Roman"/>
              </a:rPr>
              <a:t>&lt;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i="1" dirty="0" smtClean="0">
                <a:solidFill>
                  <a:srgbClr val="006600"/>
                </a:solidFill>
                <a:latin typeface="Times New Roman" charset="0"/>
              </a:rPr>
              <a:t>n</a:t>
            </a:r>
            <a:r>
              <a:rPr lang="en-US" sz="2400" dirty="0" smtClean="0">
                <a:latin typeface="Times New Roman" charset="0"/>
              </a:rPr>
              <a:t>, </a:t>
            </a:r>
            <a:r>
              <a:rPr lang="en-US" sz="2400" dirty="0" smtClean="0">
                <a:latin typeface="+mj-lt"/>
              </a:rPr>
              <a:t>where</a:t>
            </a:r>
            <a:r>
              <a:rPr lang="en-US" sz="2400" i="1" dirty="0" smtClean="0">
                <a:latin typeface="Times New Roman" charset="0"/>
              </a:rPr>
              <a:t> n </a:t>
            </a:r>
            <a:r>
              <a:rPr lang="en-US" sz="2400" dirty="0" smtClean="0">
                <a:latin typeface="Times New Roman" charset="0"/>
              </a:rPr>
              <a:t>&gt; 1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Since </a:t>
            </a:r>
            <a:r>
              <a:rPr lang="en-US" sz="2400" i="1" dirty="0">
                <a:solidFill>
                  <a:srgbClr val="006600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rgbClr val="006600"/>
                </a:solidFill>
                <a:latin typeface="Times New Roman" charset="0"/>
              </a:rPr>
              <a:t>-1 &lt; </a:t>
            </a:r>
            <a:r>
              <a:rPr lang="en-US" sz="2400" i="1" dirty="0">
                <a:solidFill>
                  <a:srgbClr val="006600"/>
                </a:solidFill>
                <a:latin typeface="Times New Roman" charset="0"/>
              </a:rPr>
              <a:t>n</a:t>
            </a:r>
            <a:r>
              <a:rPr lang="en-US" sz="2400" dirty="0"/>
              <a:t>, then by our hypothesis: 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n-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1) =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2</a:t>
            </a:r>
            <a:r>
              <a:rPr lang="en-US" sz="2400" i="1" baseline="30000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sz="2400" baseline="30000" dirty="0">
                <a:solidFill>
                  <a:schemeClr val="folHlink"/>
                </a:solidFill>
                <a:latin typeface="Times New Roman" charset="0"/>
              </a:rPr>
              <a:t>-1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– 1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From the recurrence relation: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0033CC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) =</a:t>
            </a:r>
            <a:r>
              <a:rPr lang="en-US" sz="2400" dirty="0">
                <a:latin typeface="Times New Roman" charset="0"/>
              </a:rPr>
              <a:t> 2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-1)</a:t>
            </a:r>
            <a:r>
              <a:rPr lang="en-US" sz="2400" dirty="0">
                <a:latin typeface="Times New Roman" charset="0"/>
              </a:rPr>
              <a:t> + 1 = 2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(2</a:t>
            </a:r>
            <a:r>
              <a:rPr lang="en-US" sz="2400" i="1" baseline="30000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sz="2400" baseline="30000" dirty="0">
                <a:solidFill>
                  <a:schemeClr val="folHlink"/>
                </a:solidFill>
                <a:latin typeface="Times New Roman" charset="0"/>
              </a:rPr>
              <a:t>-1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- 1)</a:t>
            </a:r>
            <a:r>
              <a:rPr lang="en-US" sz="2400" dirty="0">
                <a:latin typeface="Times New Roman" charset="0"/>
              </a:rPr>
              <a:t> + 1 = 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2</a:t>
            </a:r>
            <a:r>
              <a:rPr lang="en-US" sz="2400" i="1" baseline="30000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 -1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 </a:t>
            </a:r>
            <a:r>
              <a:rPr lang="en-US" sz="2400" i="1" dirty="0">
                <a:solidFill>
                  <a:srgbClr val="0033CC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) = 2</a:t>
            </a:r>
            <a:r>
              <a:rPr lang="en-US" sz="2400" i="1" baseline="30000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 -1</a:t>
            </a:r>
            <a:r>
              <a:rPr lang="en-US" sz="2400" dirty="0"/>
              <a:t> for all </a:t>
            </a:r>
            <a:r>
              <a:rPr lang="en-US" sz="2400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 &gt; 1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Therefore, if 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) = 2</a:t>
            </a:r>
            <a:r>
              <a:rPr lang="en-US" sz="2400" i="1" baseline="30000" dirty="0">
                <a:solidFill>
                  <a:schemeClr val="folHlink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 - 1</a:t>
            </a:r>
            <a:r>
              <a:rPr lang="en-US" sz="2400" dirty="0"/>
              <a:t> is true for all </a:t>
            </a:r>
            <a:r>
              <a:rPr lang="en-US" sz="2400" i="1" dirty="0">
                <a:solidFill>
                  <a:srgbClr val="006600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rgbClr val="006600"/>
                </a:solidFill>
              </a:rPr>
              <a:t> &lt; </a:t>
            </a:r>
            <a:r>
              <a:rPr lang="en-US" sz="2400" i="1" dirty="0">
                <a:solidFill>
                  <a:srgbClr val="006600"/>
                </a:solidFill>
                <a:latin typeface="Times New Roman" charset="0"/>
              </a:rPr>
              <a:t>n</a:t>
            </a:r>
            <a:r>
              <a:rPr lang="en-US" sz="2400" dirty="0"/>
              <a:t>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it </a:t>
            </a:r>
            <a:r>
              <a:rPr lang="en-US" sz="2400" dirty="0"/>
              <a:t>must also be true for </a:t>
            </a:r>
            <a:r>
              <a:rPr lang="en-US" sz="2400" i="1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sz="2400" dirty="0"/>
              <a:t> as well. </a:t>
            </a:r>
          </a:p>
        </p:txBody>
      </p:sp>
      <p:grpSp>
        <p:nvGrpSpPr>
          <p:cNvPr id="415757" name="Group 13"/>
          <p:cNvGrpSpPr>
            <a:grpSpLocks/>
          </p:cNvGrpSpPr>
          <p:nvPr/>
        </p:nvGrpSpPr>
        <p:grpSpPr bwMode="auto">
          <a:xfrm>
            <a:off x="911225" y="1508125"/>
            <a:ext cx="3203575" cy="1098550"/>
            <a:chOff x="574" y="893"/>
            <a:chExt cx="2018" cy="692"/>
          </a:xfrm>
        </p:grpSpPr>
        <p:sp>
          <p:nvSpPr>
            <p:cNvPr id="415749" name="Rectangle 5"/>
            <p:cNvSpPr>
              <a:spLocks noChangeArrowheads="1"/>
            </p:cNvSpPr>
            <p:nvPr/>
          </p:nvSpPr>
          <p:spPr bwMode="auto">
            <a:xfrm>
              <a:off x="574" y="1008"/>
              <a:ext cx="2018" cy="57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0" name="Text Box 6"/>
            <p:cNvSpPr txBox="1">
              <a:spLocks noChangeArrowheads="1"/>
            </p:cNvSpPr>
            <p:nvPr/>
          </p:nvSpPr>
          <p:spPr bwMode="auto">
            <a:xfrm>
              <a:off x="632" y="1181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f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) = </a:t>
              </a:r>
            </a:p>
          </p:txBody>
        </p:sp>
        <p:sp>
          <p:nvSpPr>
            <p:cNvPr id="415751" name="Text Box 7"/>
            <p:cNvSpPr txBox="1">
              <a:spLocks noChangeArrowheads="1"/>
            </p:cNvSpPr>
            <p:nvPr/>
          </p:nvSpPr>
          <p:spPr bwMode="auto">
            <a:xfrm>
              <a:off x="1210" y="1084"/>
              <a:ext cx="13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imes New Roman" charset="0"/>
                </a:rPr>
                <a:t>1	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= 1</a:t>
              </a:r>
            </a:p>
            <a:p>
              <a:r>
                <a:rPr lang="en-US" sz="2000" i="1">
                  <a:latin typeface="Times New Roman" charset="0"/>
                </a:rPr>
                <a:t>2f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-1) + 1	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&gt; 1</a:t>
              </a:r>
            </a:p>
          </p:txBody>
        </p:sp>
        <p:sp>
          <p:nvSpPr>
            <p:cNvPr id="415752" name="Text Box 8"/>
            <p:cNvSpPr txBox="1">
              <a:spLocks noChangeArrowheads="1"/>
            </p:cNvSpPr>
            <p:nvPr/>
          </p:nvSpPr>
          <p:spPr bwMode="auto">
            <a:xfrm>
              <a:off x="979" y="893"/>
              <a:ext cx="369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6600">
                  <a:latin typeface="Times New Roman" charset="0"/>
                </a:rPr>
                <a:t>{</a:t>
              </a:r>
            </a:p>
          </p:txBody>
        </p:sp>
      </p:grpSp>
      <p:sp>
        <p:nvSpPr>
          <p:cNvPr id="415753" name="Text Box 9"/>
          <p:cNvSpPr txBox="1">
            <a:spLocks noChangeArrowheads="1"/>
          </p:cNvSpPr>
          <p:nvPr/>
        </p:nvSpPr>
        <p:spPr bwMode="auto">
          <a:xfrm>
            <a:off x="5164138" y="1690688"/>
            <a:ext cx="2425700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>
                <a:latin typeface="Times New Roman" charset="0"/>
              </a:rPr>
              <a:t>f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= 2</a:t>
            </a:r>
            <a:r>
              <a:rPr lang="en-US" sz="2000" i="1" baseline="30000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- 1</a:t>
            </a:r>
          </a:p>
          <a:p>
            <a:r>
              <a:rPr lang="en-US" sz="2000"/>
              <a:t>   for all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  <a:cs typeface="Times New Roman" charset="0"/>
              </a:rPr>
              <a:t>≥</a:t>
            </a:r>
            <a:r>
              <a:rPr lang="en-US" sz="2000">
                <a:latin typeface="Times New Roman" charset="0"/>
              </a:rPr>
              <a:t> 1</a:t>
            </a:r>
          </a:p>
        </p:txBody>
      </p:sp>
      <p:sp>
        <p:nvSpPr>
          <p:cNvPr id="415754" name="Text Box 10"/>
          <p:cNvSpPr txBox="1">
            <a:spLocks noChangeArrowheads="1"/>
          </p:cNvSpPr>
          <p:nvPr/>
        </p:nvSpPr>
        <p:spPr bwMode="auto">
          <a:xfrm>
            <a:off x="527050" y="1193800"/>
            <a:ext cx="19124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Prove that </a:t>
            </a:r>
            <a:r>
              <a:rPr lang="en-US" sz="2400" u="sng" dirty="0"/>
              <a:t>if</a:t>
            </a:r>
            <a:r>
              <a:rPr lang="en-US" sz="2400" dirty="0"/>
              <a:t>:</a:t>
            </a:r>
          </a:p>
        </p:txBody>
      </p: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4754563" y="1193800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 dirty="0"/>
              <a:t>then</a:t>
            </a:r>
            <a:r>
              <a:rPr lang="en-US" sz="2400" dirty="0"/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20875" y="3886195"/>
            <a:ext cx="4937100" cy="1097268"/>
            <a:chOff x="1920875" y="3886195"/>
            <a:chExt cx="4937100" cy="1097268"/>
          </a:xfrm>
        </p:grpSpPr>
        <p:sp>
          <p:nvSpPr>
            <p:cNvPr id="2" name="Rectangle 1"/>
            <p:cNvSpPr/>
            <p:nvPr/>
          </p:nvSpPr>
          <p:spPr bwMode="auto">
            <a:xfrm>
              <a:off x="6083085" y="3886195"/>
              <a:ext cx="774890" cy="365756"/>
            </a:xfrm>
            <a:prstGeom prst="rect">
              <a:avLst/>
            </a:prstGeom>
            <a:noFill/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920875" y="4617707"/>
              <a:ext cx="735352" cy="365756"/>
            </a:xfrm>
            <a:prstGeom prst="rect">
              <a:avLst/>
            </a:prstGeom>
            <a:noFill/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5" name="Curved Connector 4"/>
            <p:cNvCxnSpPr>
              <a:stCxn id="2" idx="2"/>
              <a:endCxn id="14" idx="0"/>
            </p:cNvCxnSpPr>
            <p:nvPr/>
          </p:nvCxnSpPr>
          <p:spPr bwMode="auto">
            <a:xfrm rot="5400000">
              <a:off x="4196663" y="2343840"/>
              <a:ext cx="365756" cy="4181979"/>
            </a:xfrm>
            <a:prstGeom prst="curvedConnector3">
              <a:avLst>
                <a:gd name="adj1" fmla="val 39407"/>
              </a:avLst>
            </a:prstGeom>
            <a:solidFill>
              <a:schemeClr val="accent1"/>
            </a:solidFill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9"/>
          <p:cNvGrpSpPr/>
          <p:nvPr/>
        </p:nvGrpSpPr>
        <p:grpSpPr>
          <a:xfrm>
            <a:off x="3597279" y="3886195"/>
            <a:ext cx="4449403" cy="1097268"/>
            <a:chOff x="3597279" y="3886195"/>
            <a:chExt cx="4449403" cy="1097268"/>
          </a:xfrm>
        </p:grpSpPr>
        <p:sp>
          <p:nvSpPr>
            <p:cNvPr id="3" name="Rectangle 2"/>
            <p:cNvSpPr/>
            <p:nvPr/>
          </p:nvSpPr>
          <p:spPr bwMode="auto">
            <a:xfrm>
              <a:off x="7132292" y="3886195"/>
              <a:ext cx="914390" cy="36575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597279" y="4617707"/>
              <a:ext cx="1028965" cy="36575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8" name="Curved Connector 7"/>
            <p:cNvCxnSpPr>
              <a:stCxn id="3" idx="2"/>
              <a:endCxn id="16" idx="0"/>
            </p:cNvCxnSpPr>
            <p:nvPr/>
          </p:nvCxnSpPr>
          <p:spPr bwMode="auto">
            <a:xfrm rot="5400000">
              <a:off x="5667747" y="2695967"/>
              <a:ext cx="365756" cy="3477725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1652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3707-4636-AE41-9B17-1F5AD600C37E}" type="slidenum">
              <a:rPr lang="en-US"/>
              <a:pPr/>
              <a:t>25</a:t>
            </a:fld>
            <a:endParaRPr lang="en-US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</a:t>
            </a:r>
            <a:r>
              <a:rPr lang="en-US" dirty="0"/>
              <a:t>by </a:t>
            </a:r>
            <a:r>
              <a:rPr lang="en-US" dirty="0" smtClean="0"/>
              <a:t>Induction: What Happened?</a:t>
            </a:r>
            <a:endParaRPr lang="en-US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97487"/>
            <a:ext cx="8229600" cy="356612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First we proved it for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 = 1 </a:t>
            </a:r>
            <a:r>
              <a:rPr lang="en-US" sz="2400" dirty="0" smtClean="0"/>
              <a:t>(the base case).</a:t>
            </a:r>
          </a:p>
          <a:p>
            <a:pPr lvl="6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Then we proved that </a:t>
            </a:r>
            <a:r>
              <a:rPr lang="en-US" sz="2400" u="sng" dirty="0" smtClean="0"/>
              <a:t>if</a:t>
            </a:r>
            <a:r>
              <a:rPr lang="en-US" sz="2400" dirty="0" smtClean="0"/>
              <a:t> it’s true for all </a:t>
            </a:r>
            <a:r>
              <a:rPr lang="en-US" sz="2400" i="1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>
                <a:latin typeface="Times New Roman"/>
                <a:cs typeface="Times New Roman"/>
              </a:rPr>
              <a:t> &lt;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/>
              <a:t>, where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 &gt; 1 </a:t>
            </a:r>
            <a:r>
              <a:rPr lang="en-US" sz="2400" dirty="0" smtClean="0"/>
              <a:t>(the </a:t>
            </a:r>
            <a:r>
              <a:rPr lang="en-US" sz="2400" dirty="0" smtClean="0">
                <a:solidFill>
                  <a:srgbClr val="B23C00"/>
                </a:solidFill>
              </a:rPr>
              <a:t>induction hypothesis</a:t>
            </a:r>
            <a:r>
              <a:rPr lang="en-US" sz="2400" dirty="0" smtClean="0"/>
              <a:t>) then it must also be true for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/>
              <a:t>.</a:t>
            </a:r>
          </a:p>
          <a:p>
            <a:pPr lvl="6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Suppose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 = 2</a:t>
            </a:r>
            <a:r>
              <a:rPr lang="en-US" sz="2400" dirty="0" smtClean="0"/>
              <a:t>. Since we know it’s true for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= 1 </a:t>
            </a:r>
            <a:r>
              <a:rPr lang="en-US" sz="2400" dirty="0" smtClean="0"/>
              <a:t>(the base case), it must be true for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= 2 </a:t>
            </a:r>
            <a:r>
              <a:rPr lang="en-US" sz="2400" dirty="0" smtClean="0"/>
              <a:t>(from above).</a:t>
            </a:r>
          </a:p>
          <a:p>
            <a:pPr lvl="6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Suppose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= 3</a:t>
            </a:r>
            <a:r>
              <a:rPr lang="en-US" sz="2400" dirty="0"/>
              <a:t>. Since we know it’s true for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= 2</a:t>
            </a:r>
            <a:r>
              <a:rPr lang="en-US" sz="2400" dirty="0" smtClean="0"/>
              <a:t> (</a:t>
            </a:r>
            <a:r>
              <a:rPr lang="en-US" sz="2400" dirty="0"/>
              <a:t>from above</a:t>
            </a:r>
            <a:r>
              <a:rPr lang="en-US" sz="2400" dirty="0" smtClean="0"/>
              <a:t>)</a:t>
            </a:r>
            <a:r>
              <a:rPr lang="en-US" sz="2400" dirty="0"/>
              <a:t>, it must be true for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= 3</a:t>
            </a:r>
            <a:r>
              <a:rPr lang="en-US" sz="2400" dirty="0" smtClean="0"/>
              <a:t>.</a:t>
            </a:r>
          </a:p>
          <a:p>
            <a:pPr lvl="7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Etc.!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grpSp>
        <p:nvGrpSpPr>
          <p:cNvPr id="415757" name="Group 13"/>
          <p:cNvGrpSpPr>
            <a:grpSpLocks/>
          </p:cNvGrpSpPr>
          <p:nvPr/>
        </p:nvGrpSpPr>
        <p:grpSpPr bwMode="auto">
          <a:xfrm>
            <a:off x="911225" y="1508125"/>
            <a:ext cx="3203575" cy="1098550"/>
            <a:chOff x="574" y="893"/>
            <a:chExt cx="2018" cy="692"/>
          </a:xfrm>
        </p:grpSpPr>
        <p:sp>
          <p:nvSpPr>
            <p:cNvPr id="415749" name="Rectangle 5"/>
            <p:cNvSpPr>
              <a:spLocks noChangeArrowheads="1"/>
            </p:cNvSpPr>
            <p:nvPr/>
          </p:nvSpPr>
          <p:spPr bwMode="auto">
            <a:xfrm>
              <a:off x="574" y="1008"/>
              <a:ext cx="2018" cy="57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0" name="Text Box 6"/>
            <p:cNvSpPr txBox="1">
              <a:spLocks noChangeArrowheads="1"/>
            </p:cNvSpPr>
            <p:nvPr/>
          </p:nvSpPr>
          <p:spPr bwMode="auto">
            <a:xfrm>
              <a:off x="632" y="1181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f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) = </a:t>
              </a:r>
            </a:p>
          </p:txBody>
        </p:sp>
        <p:sp>
          <p:nvSpPr>
            <p:cNvPr id="415751" name="Text Box 7"/>
            <p:cNvSpPr txBox="1">
              <a:spLocks noChangeArrowheads="1"/>
            </p:cNvSpPr>
            <p:nvPr/>
          </p:nvSpPr>
          <p:spPr bwMode="auto">
            <a:xfrm>
              <a:off x="1210" y="1084"/>
              <a:ext cx="13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imes New Roman" charset="0"/>
                </a:rPr>
                <a:t>1	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= 1</a:t>
              </a:r>
            </a:p>
            <a:p>
              <a:r>
                <a:rPr lang="en-US" sz="2000" i="1">
                  <a:latin typeface="Times New Roman" charset="0"/>
                </a:rPr>
                <a:t>2f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-1) + 1	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&gt; 1</a:t>
              </a:r>
            </a:p>
          </p:txBody>
        </p:sp>
        <p:sp>
          <p:nvSpPr>
            <p:cNvPr id="415752" name="Text Box 8"/>
            <p:cNvSpPr txBox="1">
              <a:spLocks noChangeArrowheads="1"/>
            </p:cNvSpPr>
            <p:nvPr/>
          </p:nvSpPr>
          <p:spPr bwMode="auto">
            <a:xfrm>
              <a:off x="979" y="893"/>
              <a:ext cx="369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6600">
                  <a:latin typeface="Times New Roman" charset="0"/>
                </a:rPr>
                <a:t>{</a:t>
              </a:r>
            </a:p>
          </p:txBody>
        </p:sp>
      </p:grpSp>
      <p:sp>
        <p:nvSpPr>
          <p:cNvPr id="415753" name="Text Box 9"/>
          <p:cNvSpPr txBox="1">
            <a:spLocks noChangeArrowheads="1"/>
          </p:cNvSpPr>
          <p:nvPr/>
        </p:nvSpPr>
        <p:spPr bwMode="auto">
          <a:xfrm>
            <a:off x="5164138" y="1690688"/>
            <a:ext cx="2425700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>
                <a:latin typeface="Times New Roman" charset="0"/>
              </a:rPr>
              <a:t>f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= 2</a:t>
            </a:r>
            <a:r>
              <a:rPr lang="en-US" sz="2000" i="1" baseline="30000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- 1</a:t>
            </a:r>
          </a:p>
          <a:p>
            <a:r>
              <a:rPr lang="en-US" sz="2000"/>
              <a:t>   for all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  <a:cs typeface="Times New Roman" charset="0"/>
              </a:rPr>
              <a:t>≥</a:t>
            </a:r>
            <a:r>
              <a:rPr lang="en-US" sz="2000">
                <a:latin typeface="Times New Roman" charset="0"/>
              </a:rPr>
              <a:t> 1</a:t>
            </a:r>
          </a:p>
        </p:txBody>
      </p:sp>
      <p:sp>
        <p:nvSpPr>
          <p:cNvPr id="415754" name="Text Box 10"/>
          <p:cNvSpPr txBox="1">
            <a:spLocks noChangeArrowheads="1"/>
          </p:cNvSpPr>
          <p:nvPr/>
        </p:nvSpPr>
        <p:spPr bwMode="auto">
          <a:xfrm>
            <a:off x="527050" y="1193800"/>
            <a:ext cx="19124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Prove that </a:t>
            </a:r>
            <a:r>
              <a:rPr lang="en-US" sz="2400" u="sng" dirty="0"/>
              <a:t>if</a:t>
            </a:r>
            <a:r>
              <a:rPr lang="en-US" sz="2400" dirty="0"/>
              <a:t>:</a:t>
            </a:r>
          </a:p>
        </p:txBody>
      </p: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4754563" y="1193800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 dirty="0"/>
              <a:t>then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281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Proof By Induction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37561"/>
            <a:ext cx="8229600" cy="2834609"/>
          </a:xfrm>
        </p:spPr>
        <p:txBody>
          <a:bodyPr/>
          <a:lstStyle/>
          <a:p>
            <a:r>
              <a:rPr lang="en-US" sz="2000" b="1" dirty="0" smtClean="0"/>
              <a:t>Induction hypothesis:</a:t>
            </a:r>
            <a:br>
              <a:rPr lang="en-US" sz="2000" b="1" dirty="0" smtClean="0"/>
            </a:br>
            <a:r>
              <a:rPr lang="en-US" sz="2000" dirty="0" smtClean="0"/>
              <a:t>Assume that </a:t>
            </a:r>
            <a:r>
              <a:rPr lang="en-US" sz="2000" dirty="0">
                <a:solidFill>
                  <a:srgbClr val="B23C00"/>
                </a:solidFill>
              </a:rPr>
              <a:t>1 + 3 + 5 + 7 + … + (</a:t>
            </a:r>
            <a:r>
              <a:rPr lang="en-US" sz="2000" dirty="0" smtClean="0">
                <a:solidFill>
                  <a:srgbClr val="B23C00"/>
                </a:solidFill>
              </a:rPr>
              <a:t>2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</a:t>
            </a:r>
            <a:r>
              <a:rPr lang="en-US" sz="2000" dirty="0" smtClean="0">
                <a:solidFill>
                  <a:srgbClr val="B23C00"/>
                </a:solidFill>
              </a:rPr>
              <a:t> </a:t>
            </a:r>
            <a:r>
              <a:rPr lang="en-US" sz="2000" dirty="0">
                <a:solidFill>
                  <a:srgbClr val="B23C00"/>
                </a:solidFill>
              </a:rPr>
              <a:t>-1) = 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</a:t>
            </a:r>
            <a:r>
              <a:rPr lang="en-US" sz="2000" baseline="30000" dirty="0" smtClean="0">
                <a:solidFill>
                  <a:srgbClr val="B23C00"/>
                </a:solidFill>
              </a:rPr>
              <a:t>2</a:t>
            </a:r>
            <a:r>
              <a:rPr lang="en-US" sz="2000" dirty="0" smtClean="0">
                <a:solidFill>
                  <a:srgbClr val="B23C00"/>
                </a:solidFill>
              </a:rPr>
              <a:t> </a:t>
            </a:r>
            <a:r>
              <a:rPr lang="en-US" sz="2000" dirty="0" smtClean="0"/>
              <a:t>for some 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</a:t>
            </a:r>
            <a:r>
              <a:rPr lang="en-US" sz="2000" dirty="0" smtClean="0"/>
              <a:t> </a:t>
            </a:r>
            <a:r>
              <a:rPr lang="en-US" sz="2000" dirty="0"/>
              <a:t>&gt; 0 </a:t>
            </a:r>
          </a:p>
          <a:p>
            <a:pPr lvl="5"/>
            <a:endParaRPr lang="en-US" sz="400" dirty="0" smtClean="0"/>
          </a:p>
          <a:p>
            <a:r>
              <a:rPr lang="en-US" sz="2000" b="1" dirty="0" smtClean="0"/>
              <a:t>Then show that: </a:t>
            </a:r>
            <a:r>
              <a:rPr lang="en-US" sz="2000" dirty="0" smtClean="0"/>
              <a:t>1 </a:t>
            </a:r>
            <a:r>
              <a:rPr lang="en-US" sz="2000" dirty="0"/>
              <a:t>+ 3 + 5 + 7 + … + (</a:t>
            </a:r>
            <a:r>
              <a:rPr lang="en-US" sz="2000" dirty="0" smtClean="0"/>
              <a:t>2(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 </a:t>
            </a:r>
            <a:r>
              <a:rPr lang="en-US" sz="2000" dirty="0" smtClean="0">
                <a:solidFill>
                  <a:srgbClr val="008000"/>
                </a:solidFill>
                <a:latin typeface="+mj-lt"/>
                <a:cs typeface="Times New Roman"/>
              </a:rPr>
              <a:t>+ 1</a:t>
            </a:r>
            <a:r>
              <a:rPr lang="en-US" sz="2000" dirty="0" smtClean="0">
                <a:latin typeface="+mj-lt"/>
                <a:cs typeface="Times New Roman"/>
              </a:rPr>
              <a:t>)</a:t>
            </a:r>
            <a:r>
              <a:rPr lang="en-US" sz="2000" dirty="0" smtClean="0"/>
              <a:t> </a:t>
            </a:r>
            <a:r>
              <a:rPr lang="en-US" sz="2000" dirty="0"/>
              <a:t>-1) = </a:t>
            </a:r>
            <a:r>
              <a:rPr lang="en-US" sz="2000" dirty="0" smtClean="0"/>
              <a:t>(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 </a:t>
            </a:r>
            <a:r>
              <a:rPr lang="en-US" sz="2000" dirty="0" smtClean="0">
                <a:solidFill>
                  <a:srgbClr val="008000"/>
                </a:solidFill>
                <a:latin typeface="+mj-lt"/>
                <a:cs typeface="Times New Roman"/>
              </a:rPr>
              <a:t>+ 1</a:t>
            </a:r>
            <a:r>
              <a:rPr lang="en-US" sz="2000" dirty="0" smtClean="0">
                <a:latin typeface="+mj-lt"/>
                <a:cs typeface="Times New Roman"/>
              </a:rPr>
              <a:t>)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  </a:t>
            </a:r>
            <a:endParaRPr lang="en-US" sz="2000" dirty="0"/>
          </a:p>
          <a:p>
            <a:pPr lvl="2"/>
            <a:endParaRPr lang="en-US" sz="1200" dirty="0" smtClean="0"/>
          </a:p>
          <a:p>
            <a:r>
              <a:rPr lang="en-US" sz="2000" dirty="0" smtClean="0"/>
              <a:t>1 + 3 + 5 + 7 + …………… + (2(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 </a:t>
            </a:r>
            <a:r>
              <a:rPr lang="en-US" sz="2000" dirty="0" smtClean="0">
                <a:solidFill>
                  <a:srgbClr val="008000"/>
                </a:solidFill>
                <a:cs typeface="Times New Roman"/>
              </a:rPr>
              <a:t>+ 1</a:t>
            </a:r>
            <a:r>
              <a:rPr lang="en-US" sz="2000" dirty="0" smtClean="0">
                <a:latin typeface="+mj-lt"/>
                <a:cs typeface="Times New Roman"/>
              </a:rPr>
              <a:t>)</a:t>
            </a:r>
            <a:r>
              <a:rPr lang="en-US" sz="2000" dirty="0" smtClean="0"/>
              <a:t> -1) =</a:t>
            </a:r>
          </a:p>
          <a:p>
            <a:r>
              <a:rPr lang="en-US" sz="2000" dirty="0" smtClean="0">
                <a:solidFill>
                  <a:srgbClr val="B23C00"/>
                </a:solidFill>
              </a:rPr>
              <a:t>1 </a:t>
            </a:r>
            <a:r>
              <a:rPr lang="en-US" sz="2000" dirty="0">
                <a:solidFill>
                  <a:srgbClr val="B23C00"/>
                </a:solidFill>
              </a:rPr>
              <a:t>+ 3 + 5 + 7 + </a:t>
            </a:r>
            <a:r>
              <a:rPr lang="en-US" sz="2000" dirty="0" smtClean="0">
                <a:solidFill>
                  <a:srgbClr val="B23C00"/>
                </a:solidFill>
              </a:rPr>
              <a:t>… </a:t>
            </a:r>
            <a:r>
              <a:rPr lang="en-US" sz="2000" dirty="0">
                <a:solidFill>
                  <a:srgbClr val="B23C00"/>
                </a:solidFill>
              </a:rPr>
              <a:t>+ (</a:t>
            </a:r>
            <a:r>
              <a:rPr lang="en-US" sz="2000" dirty="0" smtClean="0">
                <a:solidFill>
                  <a:srgbClr val="B23C00"/>
                </a:solidFill>
              </a:rPr>
              <a:t>2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</a:t>
            </a:r>
            <a:r>
              <a:rPr lang="en-US" sz="2000" i="1" dirty="0" smtClean="0">
                <a:solidFill>
                  <a:srgbClr val="B23C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B23C00"/>
                </a:solidFill>
              </a:rPr>
              <a:t>-1</a:t>
            </a:r>
            <a:r>
              <a:rPr lang="en-US" sz="2000" dirty="0">
                <a:solidFill>
                  <a:srgbClr val="B23C00"/>
                </a:solidFill>
              </a:rPr>
              <a:t>) </a:t>
            </a:r>
            <a:r>
              <a:rPr lang="en-US" sz="2000" dirty="0" smtClean="0"/>
              <a:t>+ </a:t>
            </a:r>
            <a:r>
              <a:rPr lang="en-US" sz="2000" dirty="0"/>
              <a:t>(2(</a:t>
            </a:r>
            <a:r>
              <a:rPr lang="en-US" sz="2000" i="1" dirty="0">
                <a:solidFill>
                  <a:srgbClr val="008000"/>
                </a:solidFill>
                <a:latin typeface="Times New Roman"/>
                <a:cs typeface="Times New Roman"/>
              </a:rPr>
              <a:t>k </a:t>
            </a:r>
            <a:r>
              <a:rPr lang="en-US" sz="2000" dirty="0">
                <a:solidFill>
                  <a:srgbClr val="008000"/>
                </a:solidFill>
                <a:cs typeface="Times New Roman"/>
              </a:rPr>
              <a:t>+ 1</a:t>
            </a:r>
            <a:r>
              <a:rPr lang="en-US" sz="2000" dirty="0">
                <a:latin typeface="+mj-lt"/>
                <a:cs typeface="Times New Roman"/>
              </a:rPr>
              <a:t>)</a:t>
            </a:r>
            <a:r>
              <a:rPr lang="en-US" sz="2000" dirty="0"/>
              <a:t> -</a:t>
            </a:r>
            <a:r>
              <a:rPr lang="en-US" sz="2000" dirty="0" smtClean="0"/>
              <a:t>1) =</a:t>
            </a:r>
          </a:p>
          <a:p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                                            k</a:t>
            </a:r>
            <a:r>
              <a:rPr lang="en-US" sz="2000" baseline="30000" dirty="0" smtClean="0">
                <a:solidFill>
                  <a:srgbClr val="B23C00"/>
                </a:solidFill>
              </a:rPr>
              <a:t>2</a:t>
            </a:r>
            <a:r>
              <a:rPr lang="en-US" sz="2000" dirty="0" smtClean="0"/>
              <a:t> </a:t>
            </a:r>
            <a:r>
              <a:rPr lang="en-US" sz="2000" dirty="0"/>
              <a:t>+ (2(</a:t>
            </a:r>
            <a:r>
              <a:rPr lang="en-US" sz="2000" i="1" dirty="0">
                <a:solidFill>
                  <a:srgbClr val="008000"/>
                </a:solidFill>
                <a:latin typeface="Times New Roman"/>
                <a:cs typeface="Times New Roman"/>
              </a:rPr>
              <a:t>k </a:t>
            </a:r>
            <a:r>
              <a:rPr lang="en-US" sz="2000" dirty="0">
                <a:solidFill>
                  <a:srgbClr val="008000"/>
                </a:solidFill>
                <a:cs typeface="Times New Roman"/>
              </a:rPr>
              <a:t>+ 1</a:t>
            </a:r>
            <a:r>
              <a:rPr lang="en-US" sz="2000" dirty="0">
                <a:latin typeface="+mj-lt"/>
                <a:cs typeface="Times New Roman"/>
              </a:rPr>
              <a:t>)</a:t>
            </a:r>
            <a:r>
              <a:rPr lang="en-US" sz="2000" dirty="0"/>
              <a:t> -1) </a:t>
            </a:r>
            <a:r>
              <a:rPr lang="en-US" sz="2000" dirty="0" smtClean="0"/>
              <a:t>= </a:t>
            </a:r>
            <a:r>
              <a:rPr lang="en-US" sz="2000" i="1" dirty="0" smtClean="0">
                <a:latin typeface="Times New Roman"/>
                <a:cs typeface="Times New Roman"/>
              </a:rPr>
              <a:t>k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+ 2</a:t>
            </a:r>
            <a:r>
              <a:rPr lang="en-US" sz="2000" i="1" dirty="0">
                <a:latin typeface="Times New Roman"/>
                <a:cs typeface="Times New Roman"/>
              </a:rPr>
              <a:t>k</a:t>
            </a:r>
            <a:r>
              <a:rPr lang="en-US" sz="2000" dirty="0" smtClean="0"/>
              <a:t> + 1</a:t>
            </a:r>
          </a:p>
          <a:p>
            <a:r>
              <a:rPr lang="en-US" sz="2000" dirty="0" smtClean="0"/>
              <a:t>                                                                  = (</a:t>
            </a:r>
            <a:r>
              <a:rPr lang="en-US" sz="20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k</a:t>
            </a:r>
            <a:r>
              <a:rPr lang="en-US" sz="2000" dirty="0" smtClean="0">
                <a:solidFill>
                  <a:srgbClr val="008000"/>
                </a:solidFill>
              </a:rPr>
              <a:t> + 1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</a:t>
            </a:r>
            <a:endParaRPr lang="en-US" sz="20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45" y="1587307"/>
            <a:ext cx="275334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= 1</a:t>
            </a:r>
            <a:r>
              <a:rPr lang="en-US" sz="2000" baseline="30000" dirty="0" smtClean="0"/>
              <a:t>2</a:t>
            </a:r>
          </a:p>
          <a:p>
            <a:r>
              <a:rPr lang="en-US" sz="2000" dirty="0" smtClean="0"/>
              <a:t>1 + 3 = 4 = 2</a:t>
            </a:r>
            <a:r>
              <a:rPr lang="en-US" sz="2000" baseline="30000" dirty="0" smtClean="0"/>
              <a:t>2</a:t>
            </a:r>
            <a:endParaRPr lang="en-US" sz="2000" baseline="30000" dirty="0"/>
          </a:p>
          <a:p>
            <a:r>
              <a:rPr lang="en-US" sz="2000" dirty="0" smtClean="0"/>
              <a:t>1 + 3 + 5 = 9 = 3</a:t>
            </a:r>
            <a:r>
              <a:rPr lang="en-US" sz="2000" baseline="30000" dirty="0"/>
              <a:t>2</a:t>
            </a:r>
          </a:p>
          <a:p>
            <a:r>
              <a:rPr lang="en-US" sz="2000" dirty="0"/>
              <a:t>1 + 3 + </a:t>
            </a:r>
            <a:r>
              <a:rPr lang="en-US" sz="2000" dirty="0" smtClean="0"/>
              <a:t>5 + 7 </a:t>
            </a:r>
            <a:r>
              <a:rPr lang="en-US" sz="2000" dirty="0"/>
              <a:t>= </a:t>
            </a:r>
            <a:r>
              <a:rPr lang="en-US" sz="2000" dirty="0" smtClean="0"/>
              <a:t>16 </a:t>
            </a:r>
            <a:r>
              <a:rPr lang="en-US" sz="2000" dirty="0"/>
              <a:t>= </a:t>
            </a:r>
            <a:r>
              <a:rPr lang="en-US" sz="2000" dirty="0" smtClean="0"/>
              <a:t>4</a:t>
            </a:r>
            <a:r>
              <a:rPr lang="en-US" sz="2000" baseline="30000" dirty="0"/>
              <a:t>2</a:t>
            </a:r>
          </a:p>
          <a:p>
            <a:r>
              <a:rPr lang="en-US" sz="2000" i="1" dirty="0" smtClean="0"/>
              <a:t>… ?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566171" y="1572621"/>
            <a:ext cx="5062720" cy="400110"/>
          </a:xfrm>
          <a:prstGeom prst="rect">
            <a:avLst/>
          </a:prstGeom>
          <a:solidFill>
            <a:srgbClr val="FFFFC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 + 3 + 5 + </a:t>
            </a:r>
            <a:r>
              <a:rPr lang="en-US" sz="2000" dirty="0" smtClean="0"/>
              <a:t>7 + … + (2</a:t>
            </a:r>
            <a:r>
              <a:rPr lang="en-US" sz="2000" i="1" dirty="0" smtClean="0">
                <a:latin typeface="Times New Roman"/>
                <a:cs typeface="Times New Roman"/>
              </a:rPr>
              <a:t>n</a:t>
            </a:r>
            <a:r>
              <a:rPr lang="en-US" sz="2000" dirty="0" smtClean="0"/>
              <a:t> -1) = </a:t>
            </a:r>
            <a:r>
              <a:rPr lang="en-US" sz="2000" i="1" dirty="0">
                <a:latin typeface="Times New Roman"/>
                <a:cs typeface="Times New Roman"/>
              </a:rPr>
              <a:t>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for all </a:t>
            </a:r>
            <a:r>
              <a:rPr lang="en-US" sz="2000" i="1" dirty="0" smtClean="0">
                <a:latin typeface="Times New Roman"/>
                <a:cs typeface="Times New Roman"/>
              </a:rPr>
              <a:t>n</a:t>
            </a:r>
            <a:r>
              <a:rPr lang="en-US" sz="2000" dirty="0" smtClean="0"/>
              <a:t> &gt; 0  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57245" y="1143025"/>
            <a:ext cx="1724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Observe that: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66171" y="1143025"/>
            <a:ext cx="911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Prove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66171" y="2452657"/>
            <a:ext cx="4604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Base case:</a:t>
            </a:r>
          </a:p>
          <a:p>
            <a:r>
              <a:rPr lang="en-US" sz="2000" dirty="0">
                <a:latin typeface="+mn-lt"/>
              </a:rPr>
              <a:t>Let </a:t>
            </a:r>
            <a:r>
              <a:rPr lang="en-US" sz="2000" i="1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+mn-lt"/>
                <a:cs typeface="Times New Roman"/>
              </a:rPr>
              <a:t> = 1</a:t>
            </a:r>
            <a:r>
              <a:rPr lang="en-US" sz="2000" dirty="0">
                <a:latin typeface="+mn-lt"/>
              </a:rPr>
              <a:t>. Then </a:t>
            </a:r>
            <a:r>
              <a:rPr lang="en-US" sz="2000" dirty="0">
                <a:latin typeface="+mn-lt"/>
                <a:cs typeface="Times New Roman"/>
              </a:rPr>
              <a:t>1 = 1</a:t>
            </a:r>
            <a:r>
              <a:rPr lang="en-US" sz="2000" baseline="30000" dirty="0">
                <a:latin typeface="+mn-lt"/>
                <a:cs typeface="Times New Roman"/>
              </a:rPr>
              <a:t>2</a:t>
            </a:r>
            <a:r>
              <a:rPr lang="en-US" sz="2000" dirty="0">
                <a:latin typeface="+mn-lt"/>
                <a:cs typeface="Times New Roman"/>
              </a:rPr>
              <a:t> is obviously true</a:t>
            </a:r>
            <a:r>
              <a:rPr lang="en-US" sz="2000" dirty="0" smtClean="0">
                <a:latin typeface="+mn-lt"/>
              </a:rPr>
              <a:t>.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2162" y="4539470"/>
            <a:ext cx="215315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True for </a:t>
            </a:r>
            <a:r>
              <a:rPr lang="en-US" i="1" dirty="0" smtClean="0">
                <a:solidFill>
                  <a:srgbClr val="0033CC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dirty="0" smtClean="0">
                <a:solidFill>
                  <a:srgbClr val="0033CC"/>
                </a:solidFill>
              </a:rPr>
              <a:t> = 1.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If true for </a:t>
            </a:r>
            <a:r>
              <a:rPr lang="en-US" i="1" dirty="0" smtClean="0">
                <a:solidFill>
                  <a:srgbClr val="0033CC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dirty="0" smtClean="0">
                <a:solidFill>
                  <a:srgbClr val="0033CC"/>
                </a:solidFill>
              </a:rPr>
              <a:t> = </a:t>
            </a:r>
            <a:r>
              <a:rPr lang="en-US" i="1" dirty="0" smtClean="0">
                <a:solidFill>
                  <a:srgbClr val="0033CC"/>
                </a:solidFill>
                <a:latin typeface="Times New Roman" charset="0"/>
                <a:ea typeface="Times New Roman" charset="0"/>
                <a:cs typeface="Times New Roman" charset="0"/>
              </a:rPr>
              <a:t>k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then true for </a:t>
            </a:r>
            <a:r>
              <a:rPr lang="en-US" i="1" dirty="0" smtClean="0">
                <a:solidFill>
                  <a:srgbClr val="0033CC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dirty="0" smtClean="0">
                <a:solidFill>
                  <a:srgbClr val="0033CC"/>
                </a:solidFill>
              </a:rPr>
              <a:t> =  </a:t>
            </a:r>
            <a:r>
              <a:rPr lang="en-US" i="1" dirty="0" smtClean="0">
                <a:solidFill>
                  <a:srgbClr val="0033CC"/>
                </a:solidFill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dirty="0" smtClean="0">
                <a:solidFill>
                  <a:srgbClr val="0033CC"/>
                </a:solidFill>
              </a:rPr>
              <a:t>+1.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7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/>
      <p:bldP spid="10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BD0E-3C7B-6E4C-8FA4-F3FEE7085D0F}" type="slidenum">
              <a:rPr lang="en-US"/>
              <a:pPr/>
              <a:t>27</a:t>
            </a:fld>
            <a:endParaRPr 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Analysis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algorithm is a set of operations to perform </a:t>
            </a:r>
            <a:br>
              <a:rPr lang="en-US" dirty="0"/>
            </a:br>
            <a:r>
              <a:rPr lang="en-US" dirty="0"/>
              <a:t>in order to solve a problem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We want to know </a:t>
            </a:r>
            <a:r>
              <a:rPr lang="en-US" u="sng" dirty="0"/>
              <a:t>how an algorithm scales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 its input size grows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If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is the </a:t>
            </a:r>
            <a:r>
              <a:rPr lang="en-US" u="sng" dirty="0"/>
              <a:t>running time</a:t>
            </a:r>
            <a:r>
              <a:rPr lang="en-US" dirty="0"/>
              <a:t> of an algorithm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input values</a:t>
            </a:r>
            <a:r>
              <a:rPr lang="en-US" dirty="0" smtClean="0"/>
              <a:t>, then </a:t>
            </a:r>
            <a:br>
              <a:rPr lang="en-US" dirty="0" smtClean="0"/>
            </a:br>
            <a:r>
              <a:rPr lang="en-US" u="sng" dirty="0" smtClean="0"/>
              <a:t>how </a:t>
            </a:r>
            <a:r>
              <a:rPr lang="en-US" u="sng" dirty="0"/>
              <a:t>does </a:t>
            </a:r>
            <a:r>
              <a:rPr lang="en-US" i="1" u="sng" dirty="0" smtClean="0">
                <a:latin typeface="Times New Roman" charset="0"/>
              </a:rPr>
              <a:t>T</a:t>
            </a:r>
            <a:r>
              <a:rPr lang="en-US" u="sng" dirty="0"/>
              <a:t>(</a:t>
            </a:r>
            <a:r>
              <a:rPr lang="en-US" i="1" u="sng" dirty="0">
                <a:latin typeface="Times New Roman" charset="0"/>
              </a:rPr>
              <a:t>N</a:t>
            </a:r>
            <a:r>
              <a:rPr lang="en-US" u="sng" dirty="0"/>
              <a:t>) change as </a:t>
            </a:r>
            <a:r>
              <a:rPr lang="en-US" i="1" u="sng" dirty="0">
                <a:latin typeface="Times New Roman" charset="0"/>
              </a:rPr>
              <a:t>N</a:t>
            </a:r>
            <a:r>
              <a:rPr lang="en-US" u="sng" dirty="0"/>
              <a:t> increases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E375-F972-8C4E-9985-F29C614EE72B}" type="slidenum">
              <a:rPr lang="en-US"/>
              <a:pPr/>
              <a:t>28</a:t>
            </a:fld>
            <a:endParaRPr 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Big-Oh and its Cousins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320995" cy="4835525"/>
          </a:xfrm>
        </p:spPr>
        <p:txBody>
          <a:bodyPr/>
          <a:lstStyle/>
          <a:p>
            <a:r>
              <a:rPr lang="en-US" dirty="0"/>
              <a:t>Let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be the running time of an algorithm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input values.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Big-</a:t>
            </a:r>
            <a:r>
              <a:rPr lang="en-US" dirty="0" smtClean="0">
                <a:solidFill>
                  <a:srgbClr val="B23C00"/>
                </a:solidFill>
              </a:rPr>
              <a:t>Oh</a:t>
            </a:r>
          </a:p>
          <a:p>
            <a:pPr lvl="5"/>
            <a:endParaRPr lang="en-US" dirty="0">
              <a:solidFill>
                <a:schemeClr val="folHlink"/>
              </a:solidFill>
            </a:endParaRP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if there are positive constants </a:t>
            </a:r>
            <a:r>
              <a:rPr lang="en-US" i="1" dirty="0">
                <a:latin typeface="Times New Roman" charset="0"/>
              </a:rPr>
              <a:t>c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-25000" dirty="0"/>
              <a:t>0</a:t>
            </a:r>
            <a:r>
              <a:rPr lang="en-US" dirty="0"/>
              <a:t> such that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  <a:cs typeface="Times New Roman" charset="0"/>
              </a:rPr>
              <a:t>≤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i="1" dirty="0" err="1">
                <a:latin typeface="Times New Roman" charset="0"/>
              </a:rPr>
              <a:t>cf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when </a:t>
            </a:r>
            <a:r>
              <a:rPr lang="en-US" i="1" dirty="0">
                <a:latin typeface="Times New Roman" charset="0"/>
              </a:rPr>
              <a:t>N </a:t>
            </a:r>
            <a:r>
              <a:rPr lang="en-US" dirty="0">
                <a:latin typeface="Times New Roman" charset="0"/>
                <a:cs typeface="Times New Roman" charset="0"/>
              </a:rPr>
              <a:t>≥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-25000" dirty="0"/>
              <a:t>0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In other words, when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is sufficiently large,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is an </a:t>
            </a:r>
            <a:r>
              <a:rPr lang="en-US" u="sng" dirty="0"/>
              <a:t>upper bound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for time function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We </a:t>
            </a:r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care about small values of </a:t>
            </a:r>
            <a:r>
              <a:rPr lang="en-US" sz="2400" i="1" dirty="0">
                <a:latin typeface="Times New Roman" charset="0"/>
              </a:rPr>
              <a:t>N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/>
              <a:t>will grow </a:t>
            </a:r>
            <a:r>
              <a:rPr lang="en-US" u="sng" dirty="0"/>
              <a:t>no faster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than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/>
              <a:t>as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increases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A8B9-63D1-C94E-8DDE-ED11DE713AD9}" type="slidenum">
              <a:rPr lang="en-US"/>
              <a:pPr/>
              <a:t>29</a:t>
            </a:fld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and its </a:t>
            </a:r>
            <a:r>
              <a:rPr lang="en-US" dirty="0" smtClean="0"/>
              <a:t>Cousins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45" y="1325903"/>
            <a:ext cx="8229600" cy="4835525"/>
          </a:xfrm>
        </p:spPr>
        <p:txBody>
          <a:bodyPr/>
          <a:lstStyle/>
          <a:p>
            <a:r>
              <a:rPr lang="en-US" dirty="0"/>
              <a:t>Let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be the running time of an algorithm with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input values.</a:t>
            </a:r>
          </a:p>
          <a:p>
            <a:pPr lvl="4"/>
            <a:endParaRPr lang="en-US" dirty="0"/>
          </a:p>
          <a:p>
            <a:r>
              <a:rPr lang="en-US" dirty="0" smtClean="0">
                <a:solidFill>
                  <a:srgbClr val="B23C00"/>
                </a:solidFill>
              </a:rPr>
              <a:t>Omega</a:t>
            </a:r>
          </a:p>
          <a:p>
            <a:pPr lvl="4"/>
            <a:endParaRPr lang="en-US" dirty="0">
              <a:solidFill>
                <a:schemeClr val="folHlink"/>
              </a:solidFill>
            </a:endParaRP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</a:t>
            </a:r>
            <a:r>
              <a:rPr lang="el-GR" i="1" dirty="0">
                <a:latin typeface="Times New Roman" charset="0"/>
                <a:cs typeface="Times New Roman" charset="0"/>
              </a:rPr>
              <a:t>Ω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if there are positive constants </a:t>
            </a:r>
            <a:r>
              <a:rPr lang="en-US" i="1" dirty="0">
                <a:latin typeface="Times New Roman" charset="0"/>
              </a:rPr>
              <a:t>c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-25000" dirty="0"/>
              <a:t>0</a:t>
            </a:r>
            <a:r>
              <a:rPr lang="en-US" dirty="0"/>
              <a:t> such that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  <a:cs typeface="Times New Roman" charset="0"/>
              </a:rPr>
              <a:t>≥</a:t>
            </a:r>
            <a:r>
              <a:rPr lang="en-US" i="1" dirty="0" smtClean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cg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when </a:t>
            </a:r>
            <a:r>
              <a:rPr lang="en-US" i="1" dirty="0" smtClean="0">
                <a:latin typeface="Times New Roman" charset="0"/>
              </a:rPr>
              <a:t>N </a:t>
            </a:r>
            <a:r>
              <a:rPr lang="en-US" dirty="0">
                <a:latin typeface="Times New Roman" charset="0"/>
                <a:cs typeface="Times New Roman" charset="0"/>
              </a:rPr>
              <a:t>≥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-25000" dirty="0"/>
              <a:t>0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In other words, when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is sufficiently large,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is </a:t>
            </a:r>
            <a:r>
              <a:rPr lang="en-US" u="sng" dirty="0"/>
              <a:t>lower bound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for time function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We </a:t>
            </a:r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care about small values of </a:t>
            </a:r>
            <a:r>
              <a:rPr lang="en-US" sz="2400" i="1" dirty="0">
                <a:latin typeface="Times New Roman" charset="0"/>
              </a:rPr>
              <a:t>N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/>
              <a:t>will grow </a:t>
            </a:r>
            <a:r>
              <a:rPr lang="en-US" u="sng" dirty="0"/>
              <a:t>at least as fast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as 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/>
              <a:t>as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increases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5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#10 Sample </a:t>
            </a:r>
            <a:r>
              <a:rPr lang="en-US" dirty="0" smtClean="0"/>
              <a:t>Solution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8757" y="1179932"/>
            <a:ext cx="5423280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double Calculator::term() const throw(string)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double </a:t>
            </a:r>
            <a:r>
              <a:rPr lang="is-IS" sz="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value = factor();</a:t>
            </a:r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// evaluate the first factor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bool done = false;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char ch;</a:t>
            </a:r>
          </a:p>
          <a:p>
            <a:endParaRPr lang="is-IS" sz="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do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cin &gt;&gt; ws;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ch = cin.peek();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switch (ch)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case '*':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{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cin &gt;&gt; ch;          // read the *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is-IS" sz="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value *= factor(); </a:t>
            </a:r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 // evaluate the next factor and multiply its value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break;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}</a:t>
            </a:r>
          </a:p>
          <a:p>
            <a:endParaRPr lang="is-IS" sz="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case '/':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{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cin &gt;&gt; ch;                 // read the /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double value2 = factor();  // evaluate the next factor</a:t>
            </a:r>
          </a:p>
          <a:p>
            <a:r>
              <a:rPr lang="is-IS" sz="800" b="1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8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is-IS" sz="800" b="1" dirty="0" smtClean="0">
                <a:latin typeface="Courier New" charset="0"/>
                <a:ea typeface="Courier New" charset="0"/>
                <a:cs typeface="Courier New" charset="0"/>
              </a:rPr>
              <a:t>                // Do the division unless the value is zero.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if (value2 != 0) </a:t>
            </a:r>
            <a:r>
              <a:rPr lang="is-IS" sz="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value /= value2;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else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{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    throw string("Division by zero");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    return 0;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is-IS" sz="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800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sz="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    break;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}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800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sz="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    default: done = true;  // no more factors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} while (!done);</a:t>
            </a: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800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sz="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800" b="1" dirty="0">
                <a:latin typeface="Courier New" charset="0"/>
                <a:ea typeface="Courier New" charset="0"/>
                <a:cs typeface="Courier New" charset="0"/>
              </a:rPr>
              <a:t>    return value;  // the term's value</a:t>
            </a:r>
          </a:p>
          <a:p>
            <a:r>
              <a:rPr lang="is-IS" sz="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sz="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951" y="4709146"/>
            <a:ext cx="3880442" cy="128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569-304C-A941-B154-51E0EE6C66A0}" type="slidenum">
              <a:rPr lang="en-US"/>
              <a:pPr/>
              <a:t>30</a:t>
            </a:fld>
            <a:endParaRPr lang="en-US"/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and its Cousins</a:t>
            </a:r>
            <a:r>
              <a:rPr lang="en-US" i="1" dirty="0"/>
              <a:t>, cont’d</a:t>
            </a:r>
            <a:endParaRPr lang="en-US" dirty="0"/>
          </a:p>
        </p:txBody>
      </p:sp>
      <p:grpSp>
        <p:nvGrpSpPr>
          <p:cNvPr id="430101" name="Group 21"/>
          <p:cNvGrpSpPr>
            <a:grpSpLocks/>
          </p:cNvGrpSpPr>
          <p:nvPr/>
        </p:nvGrpSpPr>
        <p:grpSpPr bwMode="auto">
          <a:xfrm>
            <a:off x="457200" y="1301750"/>
            <a:ext cx="3749675" cy="4413250"/>
            <a:chOff x="288" y="951"/>
            <a:chExt cx="2362" cy="2780"/>
          </a:xfrm>
        </p:grpSpPr>
        <p:grpSp>
          <p:nvGrpSpPr>
            <p:cNvPr id="430097" name="Group 17"/>
            <p:cNvGrpSpPr>
              <a:grpSpLocks/>
            </p:cNvGrpSpPr>
            <p:nvPr/>
          </p:nvGrpSpPr>
          <p:grpSpPr bwMode="auto">
            <a:xfrm>
              <a:off x="288" y="951"/>
              <a:ext cx="2362" cy="2419"/>
              <a:chOff x="288" y="835"/>
              <a:chExt cx="2362" cy="2419"/>
            </a:xfrm>
          </p:grpSpPr>
          <p:pic>
            <p:nvPicPr>
              <p:cNvPr id="430086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835"/>
                <a:ext cx="2362" cy="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0088" name="Text Box 8"/>
              <p:cNvSpPr txBox="1">
                <a:spLocks noChangeArrowheads="1"/>
              </p:cNvSpPr>
              <p:nvPr/>
            </p:nvSpPr>
            <p:spPr bwMode="auto">
              <a:xfrm>
                <a:off x="2304" y="2682"/>
                <a:ext cx="212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latin typeface="Times New Roman" charset="0"/>
                  </a:rPr>
                  <a:t>N</a:t>
                </a:r>
              </a:p>
            </p:txBody>
          </p:sp>
          <p:sp>
            <p:nvSpPr>
              <p:cNvPr id="430090" name="Text Box 10"/>
              <p:cNvSpPr txBox="1">
                <a:spLocks noChangeArrowheads="1"/>
              </p:cNvSpPr>
              <p:nvPr/>
            </p:nvSpPr>
            <p:spPr bwMode="auto">
              <a:xfrm>
                <a:off x="2189" y="1454"/>
                <a:ext cx="388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latin typeface="Times New Roman" charset="0"/>
                  </a:rPr>
                  <a:t>T</a:t>
                </a:r>
                <a:r>
                  <a:rPr lang="en-US" sz="1800">
                    <a:latin typeface="Times New Roman" charset="0"/>
                  </a:rPr>
                  <a:t>(</a:t>
                </a:r>
                <a:r>
                  <a:rPr lang="en-US" sz="1800" i="1">
                    <a:latin typeface="Times New Roman" charset="0"/>
                  </a:rPr>
                  <a:t>N</a:t>
                </a:r>
                <a:r>
                  <a:rPr lang="en-US" sz="1800">
                    <a:latin typeface="Times New Roman" charset="0"/>
                  </a:rPr>
                  <a:t>)</a:t>
                </a:r>
              </a:p>
            </p:txBody>
          </p:sp>
          <p:sp>
            <p:nvSpPr>
              <p:cNvPr id="430093" name="Text Box 13"/>
              <p:cNvSpPr txBox="1">
                <a:spLocks noChangeArrowheads="1"/>
              </p:cNvSpPr>
              <p:nvPr/>
            </p:nvSpPr>
            <p:spPr bwMode="auto">
              <a:xfrm>
                <a:off x="2131" y="896"/>
                <a:ext cx="412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latin typeface="Times New Roman" charset="0"/>
                  </a:rPr>
                  <a:t>cf</a:t>
                </a:r>
                <a:r>
                  <a:rPr lang="en-US" sz="1800">
                    <a:latin typeface="Times New Roman" charset="0"/>
                  </a:rPr>
                  <a:t>(</a:t>
                </a:r>
                <a:r>
                  <a:rPr lang="en-US" sz="1800" i="1">
                    <a:latin typeface="Times New Roman" charset="0"/>
                  </a:rPr>
                  <a:t>N</a:t>
                </a:r>
                <a:r>
                  <a:rPr lang="en-US" sz="1800">
                    <a:latin typeface="Times New Roman" charset="0"/>
                  </a:rPr>
                  <a:t>)</a:t>
                </a:r>
              </a:p>
            </p:txBody>
          </p:sp>
          <p:sp>
            <p:nvSpPr>
              <p:cNvPr id="430095" name="Text Box 15"/>
              <p:cNvSpPr txBox="1">
                <a:spLocks noChangeArrowheads="1"/>
              </p:cNvSpPr>
              <p:nvPr/>
            </p:nvSpPr>
            <p:spPr bwMode="auto">
              <a:xfrm>
                <a:off x="1210" y="2966"/>
                <a:ext cx="1281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latin typeface="Times New Roman" charset="0"/>
                  </a:rPr>
                  <a:t>T</a:t>
                </a:r>
                <a:r>
                  <a:rPr lang="en-US" sz="2400">
                    <a:latin typeface="Times New Roman" charset="0"/>
                  </a:rPr>
                  <a:t>(</a:t>
                </a:r>
                <a:r>
                  <a:rPr lang="en-US" sz="2400" i="1">
                    <a:latin typeface="Times New Roman" charset="0"/>
                  </a:rPr>
                  <a:t>N</a:t>
                </a:r>
                <a:r>
                  <a:rPr lang="en-US" sz="2400">
                    <a:latin typeface="Times New Roman" charset="0"/>
                  </a:rPr>
                  <a:t>)</a:t>
                </a:r>
                <a:r>
                  <a:rPr lang="en-US" sz="2400" i="1">
                    <a:latin typeface="Times New Roman" charset="0"/>
                  </a:rPr>
                  <a:t> = O</a:t>
                </a:r>
                <a:r>
                  <a:rPr lang="en-US" sz="2400">
                    <a:latin typeface="Times New Roman" charset="0"/>
                  </a:rPr>
                  <a:t>(</a:t>
                </a:r>
                <a:r>
                  <a:rPr lang="en-US" sz="2400" i="1">
                    <a:latin typeface="Times New Roman" charset="0"/>
                  </a:rPr>
                  <a:t>f</a:t>
                </a:r>
                <a:r>
                  <a:rPr lang="en-US" sz="2400">
                    <a:latin typeface="Times New Roman" charset="0"/>
                  </a:rPr>
                  <a:t>(</a:t>
                </a:r>
                <a:r>
                  <a:rPr lang="en-US" sz="2400" i="1">
                    <a:latin typeface="Times New Roman" charset="0"/>
                  </a:rPr>
                  <a:t>N</a:t>
                </a:r>
                <a:r>
                  <a:rPr lang="en-US" sz="2400">
                    <a:latin typeface="Times New Roman" charset="0"/>
                  </a:rPr>
                  <a:t>))</a:t>
                </a:r>
              </a:p>
            </p:txBody>
          </p:sp>
        </p:grpSp>
        <p:sp>
          <p:nvSpPr>
            <p:cNvPr id="430099" name="Text Box 19"/>
            <p:cNvSpPr txBox="1">
              <a:spLocks noChangeArrowheads="1"/>
            </p:cNvSpPr>
            <p:nvPr/>
          </p:nvSpPr>
          <p:spPr bwMode="auto">
            <a:xfrm>
              <a:off x="748" y="3443"/>
              <a:ext cx="1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Upper bound</a:t>
              </a:r>
            </a:p>
          </p:txBody>
        </p:sp>
      </p:grpSp>
      <p:grpSp>
        <p:nvGrpSpPr>
          <p:cNvPr id="430102" name="Group 22"/>
          <p:cNvGrpSpPr>
            <a:grpSpLocks/>
          </p:cNvGrpSpPr>
          <p:nvPr/>
        </p:nvGrpSpPr>
        <p:grpSpPr bwMode="auto">
          <a:xfrm>
            <a:off x="4629150" y="1301750"/>
            <a:ext cx="3756025" cy="4413250"/>
            <a:chOff x="2916" y="951"/>
            <a:chExt cx="2366" cy="2780"/>
          </a:xfrm>
        </p:grpSpPr>
        <p:grpSp>
          <p:nvGrpSpPr>
            <p:cNvPr id="430098" name="Group 18"/>
            <p:cNvGrpSpPr>
              <a:grpSpLocks/>
            </p:cNvGrpSpPr>
            <p:nvPr/>
          </p:nvGrpSpPr>
          <p:grpSpPr bwMode="auto">
            <a:xfrm>
              <a:off x="2916" y="951"/>
              <a:ext cx="2366" cy="2419"/>
              <a:chOff x="2916" y="835"/>
              <a:chExt cx="2366" cy="2419"/>
            </a:xfrm>
          </p:grpSpPr>
          <p:pic>
            <p:nvPicPr>
              <p:cNvPr id="430087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6" y="835"/>
                <a:ext cx="2345" cy="23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0089" name="Text Box 9"/>
              <p:cNvSpPr txBox="1">
                <a:spLocks noChangeArrowheads="1"/>
              </p:cNvSpPr>
              <p:nvPr/>
            </p:nvSpPr>
            <p:spPr bwMode="auto">
              <a:xfrm>
                <a:off x="5011" y="2682"/>
                <a:ext cx="212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latin typeface="Times New Roman" charset="0"/>
                  </a:rPr>
                  <a:t>N</a:t>
                </a:r>
              </a:p>
            </p:txBody>
          </p:sp>
          <p:sp>
            <p:nvSpPr>
              <p:cNvPr id="430091" name="Text Box 11"/>
              <p:cNvSpPr txBox="1">
                <a:spLocks noChangeArrowheads="1"/>
              </p:cNvSpPr>
              <p:nvPr/>
            </p:nvSpPr>
            <p:spPr bwMode="auto">
              <a:xfrm>
                <a:off x="4781" y="1184"/>
                <a:ext cx="388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latin typeface="Times New Roman" charset="0"/>
                  </a:rPr>
                  <a:t>T</a:t>
                </a:r>
                <a:r>
                  <a:rPr lang="en-US" sz="1800">
                    <a:latin typeface="Times New Roman" charset="0"/>
                  </a:rPr>
                  <a:t>(</a:t>
                </a:r>
                <a:r>
                  <a:rPr lang="en-US" sz="1800" i="1">
                    <a:latin typeface="Times New Roman" charset="0"/>
                  </a:rPr>
                  <a:t>N</a:t>
                </a:r>
                <a:r>
                  <a:rPr lang="en-US" sz="1800">
                    <a:latin typeface="Times New Roman" charset="0"/>
                  </a:rPr>
                  <a:t>)</a:t>
                </a:r>
              </a:p>
            </p:txBody>
          </p:sp>
          <p:sp>
            <p:nvSpPr>
              <p:cNvPr id="430092" name="Text Box 12"/>
              <p:cNvSpPr txBox="1">
                <a:spLocks noChangeArrowheads="1"/>
              </p:cNvSpPr>
              <p:nvPr/>
            </p:nvSpPr>
            <p:spPr bwMode="auto">
              <a:xfrm>
                <a:off x="4838" y="1642"/>
                <a:ext cx="444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latin typeface="Times New Roman" charset="0"/>
                  </a:rPr>
                  <a:t>cg</a:t>
                </a:r>
                <a:r>
                  <a:rPr lang="en-US" sz="1800">
                    <a:latin typeface="Times New Roman" charset="0"/>
                  </a:rPr>
                  <a:t>(</a:t>
                </a:r>
                <a:r>
                  <a:rPr lang="en-US" sz="1800" i="1">
                    <a:latin typeface="Times New Roman" charset="0"/>
                  </a:rPr>
                  <a:t>N</a:t>
                </a:r>
                <a:r>
                  <a:rPr lang="en-US" sz="1800">
                    <a:latin typeface="Times New Roman" charset="0"/>
                  </a:rPr>
                  <a:t>)</a:t>
                </a:r>
              </a:p>
            </p:txBody>
          </p:sp>
          <p:sp>
            <p:nvSpPr>
              <p:cNvPr id="430096" name="Text Box 16"/>
              <p:cNvSpPr txBox="1">
                <a:spLocks noChangeArrowheads="1"/>
              </p:cNvSpPr>
              <p:nvPr/>
            </p:nvSpPr>
            <p:spPr bwMode="auto">
              <a:xfrm>
                <a:off x="3802" y="2966"/>
                <a:ext cx="1324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latin typeface="Times New Roman" charset="0"/>
                  </a:rPr>
                  <a:t>T</a:t>
                </a:r>
                <a:r>
                  <a:rPr lang="en-US" sz="2400">
                    <a:latin typeface="Times New Roman" charset="0"/>
                  </a:rPr>
                  <a:t>(</a:t>
                </a:r>
                <a:r>
                  <a:rPr lang="en-US" sz="2400" i="1">
                    <a:latin typeface="Times New Roman" charset="0"/>
                  </a:rPr>
                  <a:t>N</a:t>
                </a:r>
                <a:r>
                  <a:rPr lang="en-US" sz="2400">
                    <a:latin typeface="Times New Roman" charset="0"/>
                  </a:rPr>
                  <a:t>)</a:t>
                </a:r>
                <a:r>
                  <a:rPr lang="en-US" sz="2400" i="1">
                    <a:latin typeface="Times New Roman" charset="0"/>
                  </a:rPr>
                  <a:t> = </a:t>
                </a:r>
                <a:r>
                  <a:rPr lang="el-GR" sz="2400" i="1">
                    <a:latin typeface="Times New Roman" charset="0"/>
                    <a:cs typeface="Times New Roman" charset="0"/>
                  </a:rPr>
                  <a:t>Ω</a:t>
                </a:r>
                <a:r>
                  <a:rPr lang="en-US" sz="2400">
                    <a:latin typeface="Times New Roman" charset="0"/>
                  </a:rPr>
                  <a:t>(</a:t>
                </a:r>
                <a:r>
                  <a:rPr lang="en-US" sz="2400" i="1">
                    <a:latin typeface="Times New Roman" charset="0"/>
                  </a:rPr>
                  <a:t>g</a:t>
                </a:r>
                <a:r>
                  <a:rPr lang="en-US" sz="2400">
                    <a:latin typeface="Times New Roman" charset="0"/>
                  </a:rPr>
                  <a:t>(</a:t>
                </a:r>
                <a:r>
                  <a:rPr lang="en-US" sz="2400" i="1">
                    <a:latin typeface="Times New Roman" charset="0"/>
                  </a:rPr>
                  <a:t>N</a:t>
                </a:r>
                <a:r>
                  <a:rPr lang="en-US" sz="2400">
                    <a:latin typeface="Times New Roman" charset="0"/>
                  </a:rPr>
                  <a:t>))</a:t>
                </a:r>
              </a:p>
            </p:txBody>
          </p:sp>
        </p:grpSp>
        <p:sp>
          <p:nvSpPr>
            <p:cNvPr id="430100" name="Text Box 20"/>
            <p:cNvSpPr txBox="1">
              <a:spLocks noChangeArrowheads="1"/>
            </p:cNvSpPr>
            <p:nvPr/>
          </p:nvSpPr>
          <p:spPr bwMode="auto">
            <a:xfrm>
              <a:off x="3610" y="3443"/>
              <a:ext cx="1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Lower bound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2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35CE-0103-DD47-98BD-BD4CCBB30D57}" type="slidenum">
              <a:rPr lang="en-US"/>
              <a:pPr/>
              <a:t>31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and its Cousins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be the running time of an algorithm with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input values.</a:t>
            </a:r>
          </a:p>
          <a:p>
            <a:pPr lvl="4"/>
            <a:endParaRPr lang="en-US" dirty="0"/>
          </a:p>
          <a:p>
            <a:r>
              <a:rPr lang="en-US" dirty="0" smtClean="0">
                <a:solidFill>
                  <a:schemeClr val="folHlink"/>
                </a:solidFill>
              </a:rPr>
              <a:t>Theta</a:t>
            </a:r>
          </a:p>
          <a:p>
            <a:pPr lvl="4"/>
            <a:endParaRPr lang="en-US" dirty="0">
              <a:solidFill>
                <a:schemeClr val="folHlink"/>
              </a:solidFill>
            </a:endParaRP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</a:t>
            </a:r>
            <a:r>
              <a:rPr lang="el-GR" i="1" dirty="0">
                <a:latin typeface="Times New Roman" charset="0"/>
                <a:cs typeface="Times New Roman" charset="0"/>
              </a:rPr>
              <a:t>Θ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if and only if:</a:t>
            </a:r>
          </a:p>
          <a:p>
            <a:pPr lvl="2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and</a:t>
            </a:r>
          </a:p>
          <a:p>
            <a:pPr lvl="2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</a:t>
            </a:r>
            <a:r>
              <a:rPr lang="el-GR" i="1" dirty="0">
                <a:latin typeface="Times New Roman" charset="0"/>
                <a:cs typeface="Times New Roman" charset="0"/>
              </a:rPr>
              <a:t>Ω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 smtClean="0">
                <a:latin typeface="Times New Roman" charset="0"/>
              </a:rPr>
              <a:t>)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In other words, the rate of growth of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/>
              <a:t>equals the rate of growth</a:t>
            </a:r>
            <a:r>
              <a:rPr lang="en-US" dirty="0"/>
              <a:t> of 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9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F457-E577-FF43-A818-A3A0EB96DA3C}" type="slidenum">
              <a:rPr lang="en-US"/>
              <a:pPr/>
              <a:t>32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and its Cousins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be the running time of an algorithm with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input values.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chemeClr val="folHlink"/>
                </a:solidFill>
              </a:rPr>
              <a:t>Little-</a:t>
            </a:r>
            <a:r>
              <a:rPr lang="en-US" dirty="0" smtClean="0">
                <a:solidFill>
                  <a:schemeClr val="folHlink"/>
                </a:solidFill>
              </a:rPr>
              <a:t>Oh</a:t>
            </a:r>
          </a:p>
          <a:p>
            <a:pPr lvl="4"/>
            <a:endParaRPr lang="en-US" dirty="0">
              <a:solidFill>
                <a:schemeClr val="folHlink"/>
              </a:solidFill>
            </a:endParaRP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</a:t>
            </a:r>
            <a:r>
              <a:rPr lang="en-US" i="1" dirty="0">
                <a:latin typeface="Times New Roman" charset="0"/>
                <a:cs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p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if there are positive constants </a:t>
            </a:r>
            <a:r>
              <a:rPr lang="en-US" i="1" dirty="0">
                <a:latin typeface="Times New Roman" charset="0"/>
              </a:rPr>
              <a:t>c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-25000" dirty="0"/>
              <a:t>0</a:t>
            </a:r>
            <a:r>
              <a:rPr lang="en-US" dirty="0"/>
              <a:t> such that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&lt; </a:t>
            </a:r>
            <a:r>
              <a:rPr lang="en-US" i="1" dirty="0" err="1">
                <a:latin typeface="Times New Roman" charset="0"/>
              </a:rPr>
              <a:t>cp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when </a:t>
            </a:r>
            <a:r>
              <a:rPr lang="en-US" i="1" dirty="0">
                <a:latin typeface="Times New Roman" charset="0"/>
              </a:rPr>
              <a:t>N </a:t>
            </a:r>
            <a:r>
              <a:rPr lang="en-US" dirty="0">
                <a:latin typeface="Times New Roman" charset="0"/>
                <a:cs typeface="Times New Roman" charset="0"/>
              </a:rPr>
              <a:t>≥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-25000" dirty="0"/>
              <a:t>0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i="1" dirty="0">
                <a:latin typeface="Times New Roman" charset="0"/>
              </a:rPr>
              <a:t>p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is similar to the upper bound function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instead of </a:t>
            </a:r>
            <a:r>
              <a:rPr lang="en-US" i="1" dirty="0" smtClean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b="1" dirty="0">
                <a:solidFill>
                  <a:schemeClr val="folHlink"/>
                </a:solidFill>
                <a:latin typeface="Times New Roman" charset="0"/>
                <a:cs typeface="Times New Roman" charset="0"/>
              </a:rPr>
              <a:t>≤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i="1" dirty="0" err="1">
                <a:latin typeface="Times New Roman" charset="0"/>
              </a:rPr>
              <a:t>cf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</a:t>
            </a:r>
            <a:r>
              <a:rPr lang="en-US" dirty="0" smtClean="0"/>
              <a:t>we have </a:t>
            </a:r>
            <a:r>
              <a:rPr lang="en-US" i="1" dirty="0" smtClean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folHlink"/>
                </a:solidFill>
                <a:latin typeface="Times New Roman" charset="0"/>
              </a:rPr>
              <a:t>&lt;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i="1" dirty="0" err="1">
                <a:latin typeface="Times New Roman" charset="0"/>
              </a:rPr>
              <a:t>cp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3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AF88-19BC-6449-8D12-C9B646C584E4}" type="slidenum">
              <a:rPr lang="en-US"/>
              <a:pPr/>
              <a:t>33</a:t>
            </a:fld>
            <a:endParaRPr lang="en-US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and its Cousins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 and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then</a:t>
            </a: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+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+ f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 </a:t>
            </a:r>
            <a:r>
              <a:rPr lang="en-US" dirty="0"/>
              <a:t>or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(max(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, f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)))</a:t>
            </a: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/>
              <a:t>x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/>
              <a:t>x</a:t>
            </a:r>
            <a:r>
              <a:rPr lang="en-US" i="1" dirty="0">
                <a:latin typeface="Times New Roman" charset="0"/>
              </a:rPr>
              <a:t> f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</a:p>
          <a:p>
            <a:pPr lvl="4"/>
            <a:endParaRPr lang="en-US" dirty="0"/>
          </a:p>
          <a:p>
            <a:r>
              <a:rPr lang="en-US" dirty="0"/>
              <a:t>If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/>
              <a:t>is a polynomial of degree </a:t>
            </a:r>
            <a:r>
              <a:rPr lang="en-US" i="1" dirty="0">
                <a:latin typeface="Times New Roman" charset="0"/>
              </a:rPr>
              <a:t>k</a:t>
            </a:r>
            <a:r>
              <a:rPr lang="en-US" dirty="0"/>
              <a:t>, then</a:t>
            </a: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= </a:t>
            </a:r>
            <a:r>
              <a:rPr lang="el-GR" i="1" dirty="0">
                <a:latin typeface="Times New Roman" charset="0"/>
                <a:cs typeface="Times New Roman" charset="0"/>
              </a:rPr>
              <a:t>Θ</a:t>
            </a:r>
            <a:r>
              <a:rPr lang="en-US" dirty="0">
                <a:latin typeface="Times New Roman" charset="0"/>
                <a:cs typeface="" charset="0"/>
              </a:rPr>
              <a:t>(</a:t>
            </a:r>
            <a:r>
              <a:rPr lang="en-US" i="1" dirty="0" err="1">
                <a:latin typeface="Times New Roman" charset="0"/>
                <a:cs typeface="" charset="0"/>
              </a:rPr>
              <a:t>N</a:t>
            </a:r>
            <a:r>
              <a:rPr lang="en-US" i="1" baseline="30000" dirty="0" err="1">
                <a:latin typeface="Times New Roman" charset="0"/>
                <a:cs typeface="" charset="0"/>
              </a:rPr>
              <a:t>k</a:t>
            </a:r>
            <a:r>
              <a:rPr lang="en-US" dirty="0">
                <a:latin typeface="Times New Roman" charset="0"/>
                <a:cs typeface="" charset="0"/>
              </a:rPr>
              <a:t>)</a:t>
            </a:r>
          </a:p>
          <a:p>
            <a:pPr lvl="4"/>
            <a:endParaRPr lang="en-US" dirty="0">
              <a:cs typeface="" charset="0"/>
            </a:endParaRPr>
          </a:p>
          <a:p>
            <a:r>
              <a:rPr lang="en-US" dirty="0">
                <a:cs typeface="" charset="0"/>
              </a:rPr>
              <a:t>If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</a:t>
            </a:r>
            <a:r>
              <a:rPr lang="en-US" dirty="0" err="1">
                <a:latin typeface="Times New Roman" charset="0"/>
              </a:rPr>
              <a:t>log</a:t>
            </a:r>
            <a:r>
              <a:rPr lang="en-US" i="1" baseline="30000" dirty="0" err="1">
                <a:latin typeface="Times New Roman" charset="0"/>
              </a:rPr>
              <a:t>k</a:t>
            </a:r>
            <a:r>
              <a:rPr lang="en-US" i="1" dirty="0">
                <a:latin typeface="Times New Roman" charset="0"/>
              </a:rPr>
              <a:t> N </a:t>
            </a:r>
            <a:r>
              <a:rPr lang="en-US" dirty="0"/>
              <a:t>for any constant </a:t>
            </a:r>
            <a:r>
              <a:rPr lang="en-US" i="1" dirty="0">
                <a:latin typeface="Times New Roman" charset="0"/>
              </a:rPr>
              <a:t>k</a:t>
            </a:r>
            <a:r>
              <a:rPr lang="en-US" dirty="0"/>
              <a:t>, then</a:t>
            </a: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=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1"/>
            <a:r>
              <a:rPr lang="en-US" dirty="0"/>
              <a:t>Logarithms grow slowly</a:t>
            </a:r>
            <a:r>
              <a:rPr lang="en-US" dirty="0" smtClean="0"/>
              <a:t>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0109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Canvas: Quiz 7 </a:t>
            </a:r>
            <a:r>
              <a:rPr lang="mr-IN" dirty="0" smtClean="0"/>
              <a:t>–</a:t>
            </a:r>
            <a:r>
              <a:rPr lang="en-US" dirty="0" smtClean="0"/>
              <a:t> 2017 Apr 13</a:t>
            </a:r>
          </a:p>
          <a:p>
            <a:pPr lvl="1"/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0CBB-E44F-5145-ACD6-FEDA466A21E3}" type="slidenum">
              <a:rPr lang="en-US"/>
              <a:pPr/>
              <a:t>36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Hanoi: Rate of Growth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498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decided that a good predictor of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for solving the Towers of Hanoi problem was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is the number of disks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= 2</a:t>
            </a:r>
            <a:r>
              <a:rPr lang="en-US" i="1" baseline="30000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-1</a:t>
            </a:r>
            <a:r>
              <a:rPr lang="en-US" dirty="0"/>
              <a:t> is the number of disk moves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Therefore,</a:t>
            </a:r>
          </a:p>
        </p:txBody>
      </p:sp>
      <p:sp>
        <p:nvSpPr>
          <p:cNvPr id="435204" name="Text Box 4"/>
          <p:cNvSpPr txBox="1">
            <a:spLocks noChangeArrowheads="1"/>
          </p:cNvSpPr>
          <p:nvPr/>
        </p:nvSpPr>
        <p:spPr bwMode="auto">
          <a:xfrm>
            <a:off x="3551238" y="3549650"/>
            <a:ext cx="1970087" cy="5191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charset="0"/>
              </a:rPr>
              <a:t>T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n</a:t>
            </a:r>
            <a:r>
              <a:rPr lang="en-US" sz="2800">
                <a:latin typeface="Times New Roman" charset="0"/>
              </a:rPr>
              <a:t>) = </a:t>
            </a:r>
            <a:r>
              <a:rPr lang="el-GR" sz="2800" i="1">
                <a:latin typeface="Times New Roman" charset="0"/>
              </a:rPr>
              <a:t>Θ</a:t>
            </a:r>
            <a:r>
              <a:rPr lang="en-US" sz="2800">
                <a:latin typeface="Times New Roman" charset="0"/>
              </a:rPr>
              <a:t>(2</a:t>
            </a:r>
            <a:r>
              <a:rPr lang="en-US" sz="2800" i="1" baseline="30000">
                <a:latin typeface="Times New Roman" charset="0"/>
              </a:rPr>
              <a:t>n</a:t>
            </a:r>
            <a:r>
              <a:rPr lang="en-US" sz="2800"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3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  <p:bldP spid="43520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2210-B0F7-9D4D-A177-5647047FF937}" type="slidenum">
              <a:rPr lang="en-US"/>
              <a:pPr/>
              <a:t>37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Compare Growth Rates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If we want to </a:t>
            </a:r>
            <a:r>
              <a:rPr lang="en-US" u="sng" dirty="0"/>
              <a:t>compare the growth rates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of two functions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, compute</a:t>
            </a:r>
            <a:endParaRPr lang="en-US" dirty="0"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limit is 0: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=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/>
              <a:t>is an upper bound for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).</a:t>
            </a:r>
          </a:p>
          <a:p>
            <a:pPr lvl="4">
              <a:lnSpc>
                <a:spcPct val="90000"/>
              </a:lnSpc>
            </a:pPr>
            <a:endParaRPr lang="en-US" dirty="0">
              <a:latin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The limit is a constant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c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cs typeface="Times New Roman" charset="0"/>
              </a:rPr>
              <a:t>≠ 0</a:t>
            </a:r>
            <a:r>
              <a:rPr lang="en-US" dirty="0">
                <a:latin typeface="Times New Roman" charset="0"/>
                <a:cs typeface="Times New Roman" charset="0"/>
              </a:rPr>
              <a:t>: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=</a:t>
            </a:r>
            <a:r>
              <a:rPr lang="en-US" dirty="0"/>
              <a:t> </a:t>
            </a:r>
            <a:r>
              <a:rPr lang="el-GR" i="1" dirty="0">
                <a:latin typeface="Times New Roman" charset="0"/>
                <a:cs typeface="Times New Roman" charset="0"/>
              </a:rPr>
              <a:t>Θ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>
                <a:latin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cs typeface="Times New Roman" charset="0"/>
              </a:rPr>
            </a:b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and 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/>
              <a:t>have the same growth 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limit is </a:t>
            </a:r>
            <a:r>
              <a:rPr lang="en-US" sz="3600" dirty="0">
                <a:cs typeface="Arial" charset="0"/>
              </a:rPr>
              <a:t>∞</a:t>
            </a:r>
            <a:r>
              <a:rPr lang="en-US" dirty="0">
                <a:cs typeface="Arial" charset="0"/>
              </a:rPr>
              <a:t>: 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=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/>
              <a:t>is an upper bound for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).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3421063" y="2270446"/>
            <a:ext cx="2247900" cy="8842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Times New Roman" charset="0"/>
              </a:rPr>
              <a:t>lim </a:t>
            </a:r>
            <a:r>
              <a:rPr lang="en-US" sz="2800" i="1">
                <a:latin typeface="Times New Roman" charset="0"/>
              </a:rPr>
              <a:t>f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N</a:t>
            </a:r>
            <a:r>
              <a:rPr lang="en-US" sz="2800">
                <a:latin typeface="Times New Roman" charset="0"/>
              </a:rPr>
              <a:t>) / </a:t>
            </a:r>
            <a:r>
              <a:rPr lang="en-US" sz="2800" i="1">
                <a:latin typeface="Times New Roman" charset="0"/>
              </a:rPr>
              <a:t>g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N</a:t>
            </a:r>
            <a:r>
              <a:rPr lang="en-US" sz="2800">
                <a:latin typeface="Times New Roman" charset="0"/>
              </a:rPr>
              <a:t>)</a:t>
            </a:r>
            <a:br>
              <a:rPr lang="en-US" sz="2800">
                <a:latin typeface="Times New Roman" charset="0"/>
              </a:rPr>
            </a:b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  <a:sym typeface="Wingdings" charset="0"/>
              </a:rPr>
              <a:t></a:t>
            </a:r>
            <a:r>
              <a:rPr lang="en-US" sz="240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4693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B432-3E2B-444A-8806-1C54DB00D7AE}" type="slidenum">
              <a:rPr lang="en-US"/>
              <a:pPr/>
              <a:t>38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for Computing Running Time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Consecutive </a:t>
            </a:r>
            <a:r>
              <a:rPr lang="en-US" dirty="0" smtClean="0"/>
              <a:t>statements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Add the running times of the statements.</a:t>
            </a:r>
          </a:p>
          <a:p>
            <a:pPr lvl="1"/>
            <a:r>
              <a:rPr lang="en-US" dirty="0"/>
              <a:t>Generally, only consider the statement </a:t>
            </a:r>
            <a:br>
              <a:rPr lang="en-US" dirty="0"/>
            </a:br>
            <a:r>
              <a:rPr lang="en-US" dirty="0"/>
              <a:t>with the maximum running time.</a:t>
            </a:r>
          </a:p>
          <a:p>
            <a:pPr lvl="4"/>
            <a:endParaRPr lang="en-US" dirty="0"/>
          </a:p>
          <a:p>
            <a:r>
              <a:rPr lang="en-US" dirty="0"/>
              <a:t>Branching </a:t>
            </a:r>
            <a:r>
              <a:rPr lang="en-US" dirty="0" smtClean="0"/>
              <a:t>statement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The running time of the entire statement is </a:t>
            </a:r>
            <a:r>
              <a:rPr lang="en-US" dirty="0" smtClean="0"/>
              <a:t>at </a:t>
            </a:r>
            <a:r>
              <a:rPr lang="en-US" dirty="0"/>
              <a:t>most the maximum running time of its branches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60DD-16F8-FA4B-BC73-FDCC06519981}" type="slidenum">
              <a:rPr lang="en-US"/>
              <a:pPr/>
              <a:t>39</a:t>
            </a:fld>
            <a:endParaRPr lang="en-US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/>
              <a:t>Running </a:t>
            </a:r>
            <a:r>
              <a:rPr lang="en-US" dirty="0" smtClean="0"/>
              <a:t>Time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The running time of a loop is at most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number of iterations times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running time </a:t>
            </a:r>
            <a:r>
              <a:rPr lang="en-US" dirty="0" smtClean="0"/>
              <a:t>of </a:t>
            </a:r>
            <a:r>
              <a:rPr lang="en-US" dirty="0"/>
              <a:t>the statements </a:t>
            </a:r>
            <a:r>
              <a:rPr lang="en-US" dirty="0" smtClean="0"/>
              <a:t>in </a:t>
            </a:r>
            <a:r>
              <a:rPr lang="en-US" dirty="0"/>
              <a:t>the loop.</a:t>
            </a:r>
          </a:p>
          <a:p>
            <a:pPr lvl="4"/>
            <a:endParaRPr lang="en-US" dirty="0"/>
          </a:p>
          <a:p>
            <a:r>
              <a:rPr lang="en-US" dirty="0"/>
              <a:t>Nested </a:t>
            </a:r>
            <a:r>
              <a:rPr lang="en-US" dirty="0" smtClean="0"/>
              <a:t>loops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Compute the running time of the statements in the innermost loop, then multiply by the product of the numbers of iterations of all the loops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#10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3372" y="1234464"/>
            <a:ext cx="6301725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double Calculator::factor()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 throw(string)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 &gt;&gt;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ws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;             // skip blanks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char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cin.peek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();  // what's the next input character?</a:t>
            </a:r>
          </a:p>
          <a:p>
            <a:endParaRPr lang="en-US" sz="11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if (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isdigit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1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return number();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// evaluate and return a number's value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endParaRPr lang="en-US" sz="11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else if (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 == '</a:t>
            </a:r>
            <a:r>
              <a:rPr lang="en-US" sz="11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 &gt;&gt;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;                    // read the (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double </a:t>
            </a:r>
            <a:r>
              <a:rPr lang="en-US" sz="11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value = expression();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// evaluate the subexpression</a:t>
            </a:r>
          </a:p>
          <a:p>
            <a:endParaRPr lang="en-US" sz="11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cin.peek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if (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 == '</a:t>
            </a:r>
            <a:r>
              <a:rPr lang="en-US" sz="11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')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 &gt;&gt;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;     // read the )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else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    throw string("Missing )");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1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1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return value;  // return the parenthesized subexpression's value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1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else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throw string("Invalid factor");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return 0;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1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1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17" y="3677544"/>
            <a:ext cx="3931877" cy="141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6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C04-DAC1-3544-8846-2007D6A708DE}" type="slidenum">
              <a:rPr lang="en-US"/>
              <a:pPr/>
              <a:t>40</a:t>
            </a:fld>
            <a:endParaRPr lang="en-US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of Different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572000" algn="l"/>
              </a:tabLst>
            </a:pPr>
            <a:r>
              <a:rPr lang="en-US" u="sng" dirty="0"/>
              <a:t>Problem</a:t>
            </a:r>
            <a:r>
              <a:rPr lang="en-US" dirty="0"/>
              <a:t>: </a:t>
            </a:r>
            <a:r>
              <a:rPr lang="en-US" dirty="0"/>
              <a:t>Compute the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30000" dirty="0">
                <a:latin typeface="Times New Roman" charset="0"/>
              </a:rPr>
              <a:t>th</a:t>
            </a:r>
            <a:r>
              <a:rPr lang="en-US" dirty="0"/>
              <a:t> Fibonacci number.</a:t>
            </a:r>
          </a:p>
          <a:p>
            <a:pPr lvl="4">
              <a:tabLst>
                <a:tab pos="4572000" algn="l"/>
              </a:tabLst>
            </a:pPr>
            <a:endParaRPr lang="en-US" dirty="0"/>
          </a:p>
          <a:p>
            <a:pPr>
              <a:tabLst>
                <a:tab pos="4572000" algn="l"/>
              </a:tabLst>
            </a:pPr>
            <a:r>
              <a:rPr lang="en-US" dirty="0"/>
              <a:t>Two algorithms to solve this problem:</a:t>
            </a:r>
          </a:p>
          <a:p>
            <a:pPr lvl="4">
              <a:tabLst>
                <a:tab pos="4572000" algn="l"/>
              </a:tabLst>
            </a:pP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/>
              <a:t>Start with 1, 1, and repeatedly </a:t>
            </a:r>
            <a:br>
              <a:rPr lang="en-US" dirty="0"/>
            </a:br>
            <a:r>
              <a:rPr lang="en-US" dirty="0"/>
              <a:t>add the previous two values.</a:t>
            </a:r>
          </a:p>
          <a:p>
            <a:pPr lvl="4">
              <a:tabLst>
                <a:tab pos="4572000" algn="l"/>
              </a:tabLst>
            </a:pPr>
            <a:endParaRPr lang="en-US" dirty="0"/>
          </a:p>
          <a:p>
            <a:pPr lvl="2">
              <a:tabLst>
                <a:tab pos="4572000" algn="l"/>
              </a:tabLst>
            </a:pPr>
            <a:r>
              <a:rPr lang="en-US" dirty="0" err="1"/>
              <a:t>LinearGrowthRate</a:t>
            </a:r>
            <a:r>
              <a:rPr lang="en-US" dirty="0"/>
              <a:t>:	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4">
              <a:tabLst>
                <a:tab pos="4572000" algn="l"/>
              </a:tabLst>
            </a:pP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/>
              <a:t>Use recursion: </a:t>
            </a:r>
            <a:r>
              <a:rPr lang="en-US" i="1" dirty="0">
                <a:latin typeface="Times New Roman" charset="0"/>
              </a:rPr>
              <a:t>fib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= </a:t>
            </a:r>
            <a:r>
              <a:rPr lang="en-US" i="1" dirty="0">
                <a:latin typeface="Times New Roman" charset="0"/>
              </a:rPr>
              <a:t>fib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-2) + </a:t>
            </a:r>
            <a:r>
              <a:rPr lang="en-US" i="1" dirty="0">
                <a:latin typeface="Times New Roman" charset="0"/>
              </a:rPr>
              <a:t>fib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-1)</a:t>
            </a:r>
          </a:p>
          <a:p>
            <a:pPr lvl="4">
              <a:tabLst>
                <a:tab pos="4572000" algn="l"/>
              </a:tabLst>
            </a:pPr>
            <a:endParaRPr lang="en-US" dirty="0">
              <a:latin typeface="Times New Roman" charset="0"/>
            </a:endParaRPr>
          </a:p>
          <a:p>
            <a:pPr lvl="2">
              <a:tabLst>
                <a:tab pos="4572000" algn="l"/>
              </a:tabLst>
            </a:pPr>
            <a:r>
              <a:rPr lang="en-US" dirty="0" err="1"/>
              <a:t>ExponentialGrowthRate</a:t>
            </a:r>
            <a:r>
              <a:rPr lang="en-US" dirty="0"/>
              <a:t>:	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</a:t>
            </a:r>
            <a:r>
              <a:rPr lang="el-GR" i="1" dirty="0">
                <a:latin typeface="Times New Roman" charset="0"/>
                <a:cs typeface="Times New Roman" charset="0"/>
              </a:rPr>
              <a:t>Ω</a:t>
            </a:r>
            <a:r>
              <a:rPr lang="en-US" dirty="0">
                <a:latin typeface="Times New Roman" charset="0"/>
              </a:rPr>
              <a:t>(1.5</a:t>
            </a:r>
            <a:r>
              <a:rPr lang="en-US" i="1" baseline="30000" dirty="0">
                <a:latin typeface="Times New Roman" charset="0"/>
              </a:rPr>
              <a:t>N</a:t>
            </a:r>
            <a:r>
              <a:rPr lang="en-US" dirty="0" smtClean="0">
                <a:latin typeface="Times New Roman" charset="0"/>
              </a:rPr>
              <a:t>)</a:t>
            </a:r>
            <a:endParaRPr lang="en-US" dirty="0"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71434" y="4343390"/>
            <a:ext cx="1815321" cy="58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Why is the growth 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rate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>
                <a:solidFill>
                  <a:srgbClr val="B23C00"/>
                </a:solidFill>
              </a:rPr>
              <a:t>exponential?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57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2D73-201F-0841-83BE-55E3EDECA041}" type="slidenum">
              <a:rPr lang="en-US"/>
              <a:pPr/>
              <a:t>41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of Different Algorithms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6638"/>
          </a:xfrm>
        </p:spPr>
        <p:txBody>
          <a:bodyPr/>
          <a:lstStyle/>
          <a:p>
            <a:r>
              <a:rPr lang="en-US"/>
              <a:t>One set of results for the Fibonacci problem.</a:t>
            </a:r>
          </a:p>
          <a:p>
            <a:pPr lvl="1"/>
            <a:r>
              <a:rPr lang="en-US"/>
              <a:t>Times in milliseconds.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7391" y="2331732"/>
            <a:ext cx="5417719" cy="3477875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 n        </a:t>
            </a:r>
            <a:r>
              <a:rPr lang="en-US" sz="2000" b="1" dirty="0">
                <a:latin typeface="Courier New"/>
                <a:cs typeface="Courier New"/>
              </a:rPr>
              <a:t>Linear   Exponential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5             0             0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10             0             1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15             0             0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20             0             2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25             0             3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30             0             4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35             0            45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40             0           504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45             0          5358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50             0         59267</a:t>
            </a:r>
          </a:p>
        </p:txBody>
      </p:sp>
    </p:spTree>
    <p:extLst>
      <p:ext uri="{BB962C8B-B14F-4D97-AF65-F5344CB8AC3E}">
        <p14:creationId xmlns:p14="http://schemas.microsoft.com/office/powerpoint/2010/main" val="6504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815A-2C8A-1D48-8F41-76227056D851}" type="slidenum">
              <a:rPr lang="en-US"/>
              <a:pPr/>
              <a:t>42</a:t>
            </a:fld>
            <a:endParaRPr lang="en-US"/>
          </a:p>
        </p:txBody>
      </p: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Tables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5029145"/>
          </a:xfrm>
        </p:spPr>
        <p:txBody>
          <a:bodyPr/>
          <a:lstStyle/>
          <a:p>
            <a:r>
              <a:rPr lang="en-US" dirty="0"/>
              <a:t>Consider an </a:t>
            </a:r>
            <a:r>
              <a:rPr lang="en-US" u="sng" dirty="0"/>
              <a:t>array</a:t>
            </a:r>
            <a:r>
              <a:rPr lang="en-US" dirty="0"/>
              <a:t> or </a:t>
            </a:r>
            <a:r>
              <a:rPr lang="en-US" dirty="0" smtClean="0"/>
              <a:t>a </a:t>
            </a:r>
            <a:r>
              <a:rPr lang="en-US" u="sng" dirty="0" smtClean="0"/>
              <a:t>vector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To access a value, </a:t>
            </a:r>
            <a:r>
              <a:rPr lang="en-US" dirty="0"/>
              <a:t>you </a:t>
            </a:r>
            <a:r>
              <a:rPr lang="en-US" dirty="0" smtClean="0"/>
              <a:t>use an </a:t>
            </a:r>
            <a:r>
              <a:rPr lang="en-US" u="sng" dirty="0"/>
              <a:t>integer index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The array </a:t>
            </a:r>
            <a:r>
              <a:rPr lang="en-US" altLang="ja-JP" dirty="0" smtClean="0">
                <a:latin typeface="Arial"/>
              </a:rPr>
              <a:t>“</a:t>
            </a:r>
            <a:r>
              <a:rPr lang="en-US" dirty="0" smtClean="0">
                <a:solidFill>
                  <a:srgbClr val="B23C00"/>
                </a:solidFill>
              </a:rPr>
              <a:t>maps</a:t>
            </a:r>
            <a:r>
              <a:rPr lang="en-US" altLang="ja-JP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the index to a data value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stored </a:t>
            </a:r>
            <a:r>
              <a:rPr lang="en-US" dirty="0"/>
              <a:t>in the array.</a:t>
            </a:r>
          </a:p>
          <a:p>
            <a:pPr lvl="1"/>
            <a:r>
              <a:rPr lang="en-US" dirty="0"/>
              <a:t>The mapping function is very efficient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long as the index value is within range,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</a:t>
            </a:r>
            <a:r>
              <a:rPr lang="en-US" dirty="0"/>
              <a:t>is a </a:t>
            </a:r>
            <a:r>
              <a:rPr lang="en-US" dirty="0" smtClean="0"/>
              <a:t>strict </a:t>
            </a:r>
            <a:r>
              <a:rPr lang="en-US" u="sng" dirty="0"/>
              <a:t>one-to-one correspondence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/>
              <a:t>an index </a:t>
            </a:r>
            <a:r>
              <a:rPr lang="en-US" dirty="0" smtClean="0"/>
              <a:t>value and </a:t>
            </a:r>
            <a:r>
              <a:rPr lang="en-US" dirty="0"/>
              <a:t>a stored data value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We can consider the index value to be the </a:t>
            </a:r>
            <a:r>
              <a:rPr lang="ja-JP" altLang="en-US" dirty="0">
                <a:latin typeface="Arial"/>
              </a:rPr>
              <a:t>“</a:t>
            </a:r>
            <a:r>
              <a:rPr lang="en-US" u="sng" dirty="0"/>
              <a:t>key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en-US" dirty="0" smtClean="0"/>
              <a:t>to the </a:t>
            </a:r>
            <a:r>
              <a:rPr lang="en-US" dirty="0"/>
              <a:t>corresponding data value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7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DC48-135E-6D4B-B3ED-615D20A5D0F0}" type="slidenum">
              <a:rPr lang="en-US"/>
              <a:pPr/>
              <a:t>43</a:t>
            </a:fld>
            <a:endParaRPr lang="en-US"/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</a:t>
            </a:r>
            <a:r>
              <a:rPr lang="en-US" dirty="0" smtClean="0"/>
              <a:t>Tables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hash table </a:t>
            </a:r>
            <a:r>
              <a:rPr lang="en-US" dirty="0"/>
              <a:t>also stores data values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a </a:t>
            </a:r>
            <a:r>
              <a:rPr lang="en-US" u="sng" dirty="0"/>
              <a:t>key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to obtain the corresponding data value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The key does not have to be an integer value.</a:t>
            </a:r>
          </a:p>
          <a:p>
            <a:pPr lvl="1"/>
            <a:r>
              <a:rPr lang="en-US" dirty="0"/>
              <a:t>For example, the key could be a string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r>
              <a:rPr lang="en-US" dirty="0"/>
              <a:t>There might </a:t>
            </a:r>
            <a:r>
              <a:rPr lang="en-US" u="sng" dirty="0"/>
              <a:t>not</a:t>
            </a:r>
            <a:r>
              <a:rPr lang="en-US" dirty="0"/>
              <a:t> be a </a:t>
            </a:r>
            <a:r>
              <a:rPr lang="en-US" dirty="0" smtClean="0"/>
              <a:t>one-to-one correspondence between </a:t>
            </a:r>
            <a:r>
              <a:rPr lang="en-US" dirty="0"/>
              <a:t>keys and data values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The mapping function </a:t>
            </a:r>
            <a:r>
              <a:rPr lang="en-US" dirty="0" smtClean="0"/>
              <a:t>might </a:t>
            </a:r>
            <a:r>
              <a:rPr lang="en-US" dirty="0"/>
              <a:t>not be trivial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2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E101-598E-4144-BB02-A677B774D562}" type="slidenum">
              <a:rPr lang="en-US"/>
              <a:pPr/>
              <a:t>44</a:t>
            </a:fld>
            <a:endParaRPr lang="en-US"/>
          </a:p>
        </p:txBody>
      </p:sp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implement a hash table as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/>
              <a:t>array </a:t>
            </a:r>
            <a:r>
              <a:rPr lang="en-US" u="sng" dirty="0"/>
              <a:t>of cells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Refer to its size as </a:t>
            </a:r>
            <a:r>
              <a:rPr lang="en-US" i="1" dirty="0" err="1">
                <a:latin typeface="Times New Roman" charset="0"/>
              </a:rPr>
              <a:t>TableSize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If the hash </a:t>
            </a:r>
            <a:r>
              <a:rPr lang="en-US" dirty="0" smtClean="0"/>
              <a:t>table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>
                <a:solidFill>
                  <a:srgbClr val="B23C00"/>
                </a:solidFill>
              </a:rPr>
              <a:t>mapping function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maps a key value into an integer value </a:t>
            </a:r>
            <a:br>
              <a:rPr lang="en-US" dirty="0"/>
            </a:br>
            <a:r>
              <a:rPr lang="en-US" dirty="0"/>
              <a:t>in the range 0 to </a:t>
            </a:r>
            <a:r>
              <a:rPr lang="en-US" i="1" dirty="0" err="1">
                <a:latin typeface="Times New Roman" charset="0"/>
              </a:rPr>
              <a:t>TableSize</a:t>
            </a:r>
            <a:r>
              <a:rPr lang="en-US" dirty="0"/>
              <a:t> – 1, </a:t>
            </a:r>
            <a:br>
              <a:rPr lang="en-US" dirty="0"/>
            </a:br>
            <a:r>
              <a:rPr lang="en-US" dirty="0"/>
              <a:t>then we can use this integer value </a:t>
            </a:r>
            <a:br>
              <a:rPr lang="en-US" dirty="0"/>
            </a:br>
            <a:r>
              <a:rPr lang="en-US" dirty="0"/>
              <a:t>as the index into the underlying array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1817-C613-B943-853C-ADD195DD7348}" type="slidenum">
              <a:rPr lang="en-US"/>
              <a:pPr/>
              <a:t>45</a:t>
            </a:fld>
            <a:endParaRPr lang="en-US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555" cy="4784725"/>
          </a:xfrm>
        </p:spPr>
        <p:txBody>
          <a:bodyPr/>
          <a:lstStyle/>
          <a:p>
            <a:r>
              <a:rPr lang="en-US" dirty="0"/>
              <a:t>Suppose </a:t>
            </a:r>
            <a:r>
              <a:rPr lang="en-US" dirty="0" smtClean="0"/>
              <a:t>we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re storing employee </a:t>
            </a:r>
            <a:r>
              <a:rPr lang="en-US" dirty="0"/>
              <a:t>data records </a:t>
            </a:r>
            <a:br>
              <a:rPr lang="en-US" dirty="0"/>
            </a:br>
            <a:r>
              <a:rPr lang="en-US" dirty="0"/>
              <a:t>into a hash table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/>
              <a:t>We use </a:t>
            </a:r>
            <a:r>
              <a:rPr lang="en-US" dirty="0"/>
              <a:t>an </a:t>
            </a:r>
            <a:r>
              <a:rPr lang="en-US" u="sng" dirty="0"/>
              <a:t>employee’s </a:t>
            </a:r>
            <a:r>
              <a:rPr lang="en-US" u="sng" dirty="0"/>
              <a:t>name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/>
              <a:t>as </a:t>
            </a:r>
            <a:r>
              <a:rPr lang="en-US" dirty="0"/>
              <a:t>the </a:t>
            </a:r>
            <a:r>
              <a:rPr lang="en-US" u="sng" dirty="0"/>
              <a:t>key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1817-C613-B943-853C-ADD195DD7348}" type="slidenum">
              <a:rPr lang="en-US"/>
              <a:pPr/>
              <a:t>46</a:t>
            </a:fld>
            <a:endParaRPr lang="en-US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4937125" cy="4784725"/>
          </a:xfrm>
        </p:spPr>
        <p:txBody>
          <a:bodyPr/>
          <a:lstStyle/>
          <a:p>
            <a:r>
              <a:rPr lang="en-US" dirty="0" smtClean="0"/>
              <a:t>Suppose </a:t>
            </a:r>
            <a:r>
              <a:rPr lang="en-US" dirty="0"/>
              <a:t>that the </a:t>
            </a:r>
            <a:r>
              <a:rPr lang="en-US" dirty="0" smtClean="0"/>
              <a:t>name</a:t>
            </a:r>
          </a:p>
          <a:p>
            <a:pPr lvl="4"/>
            <a:endParaRPr lang="en-US" dirty="0" smtClean="0"/>
          </a:p>
          <a:p>
            <a:pPr lvl="1"/>
            <a:r>
              <a:rPr lang="en-US" i="1" dirty="0" smtClean="0">
                <a:solidFill>
                  <a:srgbClr val="0033CC"/>
                </a:solidFill>
              </a:rPr>
              <a:t>john</a:t>
            </a:r>
            <a:r>
              <a:rPr lang="en-US" dirty="0" smtClean="0"/>
              <a:t> </a:t>
            </a:r>
            <a:r>
              <a:rPr lang="en-US" dirty="0"/>
              <a:t>hashes (maps) to </a:t>
            </a:r>
            <a:r>
              <a:rPr lang="en-US" dirty="0" smtClean="0">
                <a:solidFill>
                  <a:srgbClr val="0033CC"/>
                </a:solidFill>
              </a:rPr>
              <a:t>3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rgbClr val="0033CC"/>
                </a:solidFill>
              </a:rPr>
              <a:t>phil</a:t>
            </a:r>
            <a:r>
              <a:rPr lang="en-US" dirty="0" smtClean="0"/>
              <a:t> </a:t>
            </a:r>
            <a:r>
              <a:rPr lang="en-US" dirty="0"/>
              <a:t>hashes to </a:t>
            </a:r>
            <a:r>
              <a:rPr lang="en-US" dirty="0" smtClean="0">
                <a:solidFill>
                  <a:srgbClr val="0033CC"/>
                </a:solidFill>
              </a:rPr>
              <a:t>4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rgbClr val="0033CC"/>
                </a:solidFill>
              </a:rPr>
              <a:t>dave</a:t>
            </a:r>
            <a:r>
              <a:rPr lang="en-US" dirty="0" smtClean="0"/>
              <a:t> </a:t>
            </a:r>
            <a:r>
              <a:rPr lang="en-US" dirty="0"/>
              <a:t>hashes to </a:t>
            </a:r>
            <a:r>
              <a:rPr lang="en-US" dirty="0" smtClean="0">
                <a:solidFill>
                  <a:srgbClr val="0033CC"/>
                </a:solidFill>
              </a:rPr>
              <a:t>6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rgbClr val="0033CC"/>
                </a:solidFill>
              </a:rPr>
              <a:t>mary</a:t>
            </a:r>
            <a:r>
              <a:rPr lang="en-US" dirty="0" smtClean="0"/>
              <a:t> </a:t>
            </a:r>
            <a:r>
              <a:rPr lang="en-US" dirty="0"/>
              <a:t>hashes to </a:t>
            </a:r>
            <a:r>
              <a:rPr lang="en-US" dirty="0" smtClean="0">
                <a:solidFill>
                  <a:srgbClr val="0033CC"/>
                </a:solidFill>
              </a:rPr>
              <a:t>7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/>
              <a:t>This is an </a:t>
            </a:r>
            <a:r>
              <a:rPr lang="en-US" u="sng" dirty="0"/>
              <a:t>ideal situation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because each employee record ended up in a different table cell.</a:t>
            </a:r>
          </a:p>
        </p:txBody>
      </p:sp>
      <p:pic>
        <p:nvPicPr>
          <p:cNvPr id="949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1235075"/>
            <a:ext cx="336391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59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998B-1DE5-A947-96C7-8DFBC9643AC6}" type="slidenum">
              <a:rPr lang="en-US"/>
              <a:pPr/>
              <a:t>47</a:t>
            </a:fld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an </a:t>
            </a:r>
            <a:r>
              <a:rPr lang="en-US" u="sng" dirty="0"/>
              <a:t>ideal hash function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to map </a:t>
            </a:r>
            <a:br>
              <a:rPr lang="en-US" dirty="0"/>
            </a:br>
            <a:r>
              <a:rPr lang="en-US" dirty="0"/>
              <a:t>each data record into a </a:t>
            </a:r>
            <a:r>
              <a:rPr lang="en-US" u="sng" dirty="0"/>
              <a:t>distinct table cell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It can be </a:t>
            </a:r>
            <a:r>
              <a:rPr lang="en-US" u="sng" dirty="0"/>
              <a:t>very difficult</a:t>
            </a:r>
            <a:r>
              <a:rPr lang="en-US" dirty="0"/>
              <a:t> to find such a hash function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8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70"/>
          </a:xfrm>
        </p:spPr>
        <p:txBody>
          <a:bodyPr/>
          <a:lstStyle/>
          <a:p>
            <a:r>
              <a:rPr lang="en-US" dirty="0" smtClean="0"/>
              <a:t>Suppose our keys are words and the table size is 10,007 (a prime number).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Problem: This hash function does not distribute the keys well if the table is large.</a:t>
            </a:r>
          </a:p>
          <a:p>
            <a:pPr lvl="1"/>
            <a:r>
              <a:rPr lang="en-US" dirty="0" smtClean="0"/>
              <a:t>The maximum ASCII character value is 127.</a:t>
            </a:r>
          </a:p>
          <a:p>
            <a:pPr lvl="1"/>
            <a:r>
              <a:rPr lang="en-US" dirty="0" smtClean="0"/>
              <a:t>If a typical word is 8 characters long, the hash function generally has values from 0 to 1,016.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6785" y="2240293"/>
            <a:ext cx="6250429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hash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string&amp; word,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table_size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hashVal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0;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for (char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: word)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hashVal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return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hashVal%table_size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62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/>
              <a:t>Simple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049"/>
            <a:ext cx="8229600" cy="3524876"/>
          </a:xfrm>
        </p:spPr>
        <p:txBody>
          <a:bodyPr/>
          <a:lstStyle/>
          <a:p>
            <a:r>
              <a:rPr lang="en-US" dirty="0" smtClean="0"/>
              <a:t>We use only the first three letters of each word.</a:t>
            </a:r>
          </a:p>
          <a:p>
            <a:pPr lvl="1"/>
            <a:r>
              <a:rPr lang="en-US" dirty="0" smtClean="0"/>
              <a:t>27 letters in the alphabet + space</a:t>
            </a:r>
          </a:p>
          <a:p>
            <a:pPr lvl="1"/>
            <a:r>
              <a:rPr lang="en-US" dirty="0" smtClean="0"/>
              <a:t>729 = 27</a:t>
            </a:r>
            <a:r>
              <a:rPr lang="en-US" baseline="30000" dirty="0" smtClean="0"/>
              <a:t>2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Good distribution into a table of 10,007 if the first three letters are random.</a:t>
            </a:r>
          </a:p>
          <a:p>
            <a:pPr lvl="1"/>
            <a:r>
              <a:rPr lang="en-US" dirty="0" smtClean="0"/>
              <a:t>But the English language is not random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many </a:t>
            </a:r>
            <a:r>
              <a:rPr lang="en-US" dirty="0" smtClean="0"/>
              <a:t>words will start with the same three letters.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9636" y="1325105"/>
            <a:ext cx="79047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hash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string&amp; word,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table_size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return (key[0] + 27*key[1] + 729*key[2])%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table_size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46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#10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0707" y="1600220"/>
            <a:ext cx="804258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double Calculator::number()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throw(string)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double value;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&gt;&gt; value;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// let &gt;&gt; read and evaluate the number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return value;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Hash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46122"/>
            <a:ext cx="8229600" cy="2884803"/>
          </a:xfrm>
        </p:spPr>
        <p:txBody>
          <a:bodyPr/>
          <a:lstStyle/>
          <a:p>
            <a:r>
              <a:rPr lang="en-US" dirty="0" smtClean="0"/>
              <a:t>Calculates a polynomial function </a:t>
            </a:r>
            <a:br>
              <a:rPr lang="en-US" dirty="0" smtClean="0"/>
            </a:br>
            <a:r>
              <a:rPr lang="en-US" dirty="0" smtClean="0"/>
              <a:t>by nested multiplication (Horner’s rule).</a:t>
            </a:r>
          </a:p>
          <a:p>
            <a:r>
              <a:rPr lang="en-US" dirty="0" smtClean="0"/>
              <a:t>Easy and fast to calculate.</a:t>
            </a:r>
          </a:p>
          <a:p>
            <a:r>
              <a:rPr lang="en-US" dirty="0" smtClean="0"/>
              <a:t>Distributes the keys well into a large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281" y="1325903"/>
            <a:ext cx="721543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hash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string&amp; word,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table_size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unsigned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hashVal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0;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for (char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: word)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hashVal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37*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hashVal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return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hashVal%table_size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63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998B-1DE5-A947-96C7-8DFBC9643AC6}" type="slidenum">
              <a:rPr lang="en-US"/>
              <a:pPr/>
              <a:t>51</a:t>
            </a:fld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more data we put into a hash table, </a:t>
            </a:r>
            <a:br>
              <a:rPr lang="en-US" dirty="0"/>
            </a:br>
            <a:r>
              <a:rPr lang="en-US" dirty="0"/>
              <a:t>the more </a:t>
            </a:r>
            <a:r>
              <a:rPr lang="en-US" dirty="0" smtClean="0">
                <a:latin typeface="Arial"/>
              </a:rPr>
              <a:t>“</a:t>
            </a:r>
            <a:r>
              <a:rPr lang="en-US" u="sng" dirty="0"/>
              <a:t>collisions</a:t>
            </a:r>
            <a:r>
              <a:rPr lang="en-US" altLang="ja-JP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occur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A collision is when two or more data records </a:t>
            </a:r>
            <a:br>
              <a:rPr lang="en-US" dirty="0"/>
            </a:br>
            <a:r>
              <a:rPr lang="en-US" dirty="0"/>
              <a:t>are mapped to the same table cell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How can a hash table handle collisions?</a:t>
            </a:r>
          </a:p>
        </p:txBody>
      </p:sp>
    </p:spTree>
    <p:extLst>
      <p:ext uri="{BB962C8B-B14F-4D97-AF65-F5344CB8AC3E}">
        <p14:creationId xmlns:p14="http://schemas.microsoft.com/office/powerpoint/2010/main" val="9830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B156-7048-1448-8D88-0C20FB147CAB}" type="slidenum">
              <a:rPr lang="en-US"/>
              <a:pPr/>
              <a:t>52</a:t>
            </a:fld>
            <a:endParaRPr lang="en-US"/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for Successful Hashing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hash function</a:t>
            </a:r>
          </a:p>
          <a:p>
            <a:r>
              <a:rPr lang="en-US" dirty="0"/>
              <a:t>Good collision resolution</a:t>
            </a:r>
          </a:p>
          <a:p>
            <a:r>
              <a:rPr lang="en-US" dirty="0"/>
              <a:t>Size of the underlying array a </a:t>
            </a:r>
            <a:r>
              <a:rPr lang="en-US" u="sng" dirty="0"/>
              <a:t>prime </a:t>
            </a:r>
            <a:r>
              <a:rPr lang="en-US" u="sng" dirty="0"/>
              <a:t>number</a:t>
            </a:r>
            <a:endParaRPr lang="en-US" u="sng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5625-E76C-7245-9A67-8073568B6F0F}" type="slidenum">
              <a:rPr lang="en-US"/>
              <a:pPr/>
              <a:t>53</a:t>
            </a:fld>
            <a:endParaRPr lang="en-US"/>
          </a:p>
        </p:txBody>
      </p:sp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</a:t>
            </a:r>
            <a:r>
              <a:rPr lang="en-US" dirty="0" smtClean="0"/>
              <a:t>chaining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Open addressing</a:t>
            </a:r>
            <a:endParaRPr lang="en-US" dirty="0"/>
          </a:p>
          <a:p>
            <a:pPr lvl="1"/>
            <a:r>
              <a:rPr lang="en-US" dirty="0" smtClean="0"/>
              <a:t>Linear probing</a:t>
            </a:r>
          </a:p>
          <a:p>
            <a:pPr lvl="1"/>
            <a:r>
              <a:rPr lang="en-US" dirty="0" smtClean="0"/>
              <a:t>Quadratic probing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7858-2500-2D44-9187-18F63C2AB989}" type="slidenum">
              <a:rPr lang="en-US"/>
              <a:pPr/>
              <a:t>54</a:t>
            </a:fld>
            <a:endParaRPr lang="en-US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  <a:r>
              <a:rPr lang="en-US" dirty="0" smtClean="0"/>
              <a:t>: </a:t>
            </a:r>
            <a:r>
              <a:rPr lang="en-US" dirty="0"/>
              <a:t>Separate Chaining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4297363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Each cell in a hash table is a pointer to a </a:t>
            </a:r>
            <a:r>
              <a:rPr lang="en-US" u="sng" dirty="0"/>
              <a:t>linked list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dirty="0"/>
              <a:t>all the data records </a:t>
            </a:r>
            <a:r>
              <a:rPr lang="en-US" dirty="0" smtClean="0"/>
              <a:t>that </a:t>
            </a:r>
            <a:r>
              <a:rPr lang="en-US" dirty="0"/>
              <a:t>hash to that entry.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 retrieve a data record, we first </a:t>
            </a:r>
            <a:r>
              <a:rPr lang="en-US" u="sng" dirty="0"/>
              <a:t>hash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cell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51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325563"/>
            <a:ext cx="420052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7858-2500-2D44-9187-18F63C2AB989}" type="slidenum">
              <a:rPr lang="en-US"/>
              <a:pPr/>
              <a:t>55</a:t>
            </a:fld>
            <a:endParaRPr lang="en-US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928" y="411163"/>
            <a:ext cx="8778144" cy="655637"/>
          </a:xfrm>
        </p:spPr>
        <p:txBody>
          <a:bodyPr/>
          <a:lstStyle/>
          <a:p>
            <a:r>
              <a:rPr lang="en-US" dirty="0"/>
              <a:t>Collision Resolution</a:t>
            </a:r>
            <a:r>
              <a:rPr lang="en-US" dirty="0" smtClean="0"/>
              <a:t>: </a:t>
            </a:r>
            <a:r>
              <a:rPr lang="en-US" dirty="0"/>
              <a:t>Separate </a:t>
            </a:r>
            <a:r>
              <a:rPr lang="en-US" dirty="0" smtClean="0"/>
              <a:t>Chaining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4297363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Then </a:t>
            </a:r>
            <a:r>
              <a:rPr lang="en-US" dirty="0"/>
              <a:t>we search the associated linked list </a:t>
            </a:r>
            <a:br>
              <a:rPr lang="en-US" dirty="0"/>
            </a:br>
            <a:r>
              <a:rPr lang="en-US" dirty="0"/>
              <a:t>for the data record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 can sort the linked lists to improve search performance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51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325563"/>
            <a:ext cx="420052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8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315B-FDB4-204A-B5AC-9578F02B612B}" type="slidenum">
              <a:rPr lang="en-US"/>
              <a:pPr/>
              <a:t>56</a:t>
            </a:fld>
            <a:endParaRPr lang="en-US"/>
          </a:p>
        </p:txBody>
      </p:sp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  <a:r>
              <a:rPr lang="en-US" dirty="0" smtClean="0"/>
              <a:t>: Open Addressing</a:t>
            </a:r>
            <a:endParaRPr lang="en-US" dirty="0"/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4846267"/>
          </a:xfrm>
        </p:spPr>
        <p:txBody>
          <a:bodyPr/>
          <a:lstStyle/>
          <a:p>
            <a:r>
              <a:rPr lang="en-US" dirty="0"/>
              <a:t>Does not use linked lists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All the data resides in the table.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When a collision occurs,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/>
              <a:t>try </a:t>
            </a:r>
            <a:r>
              <a:rPr lang="en-US" u="sng" dirty="0"/>
              <a:t>a different table cell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We will consider two types of open addressing:</a:t>
            </a:r>
          </a:p>
          <a:p>
            <a:pPr lvl="1"/>
            <a:r>
              <a:rPr lang="en-US" dirty="0" smtClean="0"/>
              <a:t>linear probing</a:t>
            </a:r>
          </a:p>
          <a:p>
            <a:pPr lvl="1"/>
            <a:r>
              <a:rPr lang="en-US" dirty="0" smtClean="0"/>
              <a:t>quadratic </a:t>
            </a:r>
            <a:r>
              <a:rPr lang="en-US" dirty="0" smtClean="0"/>
              <a:t>probing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0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315B-FDB4-204A-B5AC-9578F02B612B}" type="slidenum">
              <a:rPr lang="en-US"/>
              <a:pPr/>
              <a:t>57</a:t>
            </a:fld>
            <a:endParaRPr lang="en-US"/>
          </a:p>
        </p:txBody>
      </p:sp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  <a:r>
              <a:rPr lang="en-US" dirty="0" smtClean="0"/>
              <a:t>: </a:t>
            </a:r>
            <a:r>
              <a:rPr lang="en-US" dirty="0"/>
              <a:t>Linear Probing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5029145"/>
          </a:xfrm>
        </p:spPr>
        <p:txBody>
          <a:bodyPr/>
          <a:lstStyle/>
          <a:p>
            <a:r>
              <a:rPr lang="en-US" dirty="0" smtClean="0"/>
              <a:t>Try </a:t>
            </a:r>
            <a:r>
              <a:rPr lang="en-US" dirty="0"/>
              <a:t>in succession 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0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), 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), 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), </a:t>
            </a:r>
            <a:r>
              <a:rPr lang="en-US" dirty="0" smtClean="0">
                <a:latin typeface="Times New Roman" charset="0"/>
              </a:rPr>
              <a:t>…</a:t>
            </a:r>
          </a:p>
          <a:p>
            <a:pPr lvl="4"/>
            <a:endParaRPr lang="en-US" dirty="0">
              <a:latin typeface="Times New Roman" charset="0"/>
            </a:endParaRPr>
          </a:p>
          <a:p>
            <a:r>
              <a:rPr lang="en-US" i="1" dirty="0">
                <a:latin typeface="Times New Roman" charset="0"/>
              </a:rPr>
              <a:t>h</a:t>
            </a:r>
            <a:r>
              <a:rPr lang="en-US" i="1" baseline="-25000" dirty="0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 = (</a:t>
            </a:r>
            <a:r>
              <a:rPr lang="en-US" i="1" dirty="0">
                <a:latin typeface="Times New Roman" charset="0"/>
              </a:rPr>
              <a:t>hash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 +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mod </a:t>
            </a:r>
            <a:r>
              <a:rPr lang="en-US" i="1" dirty="0" err="1">
                <a:latin typeface="Times New Roman" charset="0"/>
              </a:rPr>
              <a:t>TableSize</a:t>
            </a:r>
            <a:r>
              <a:rPr lang="en-US" dirty="0"/>
              <a:t>, with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(0) = </a:t>
            </a:r>
            <a:r>
              <a:rPr lang="en-US" dirty="0" smtClean="0">
                <a:latin typeface="Times New Roman" charset="0"/>
              </a:rPr>
              <a:t>0</a:t>
            </a:r>
          </a:p>
          <a:p>
            <a:pPr marL="919163" lvl="3" indent="-469900">
              <a:buSzPct val="70000"/>
            </a:pPr>
            <a:r>
              <a:rPr lang="en-US" sz="2400" i="1" dirty="0">
                <a:latin typeface="Times New Roman" charset="0"/>
              </a:rPr>
              <a:t>hash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i="1" dirty="0">
                <a:latin typeface="Times New Roman" charset="0"/>
              </a:rPr>
              <a:t>x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/>
              <a:t>produces the </a:t>
            </a:r>
            <a:r>
              <a:rPr lang="en-US" sz="2400" dirty="0">
                <a:solidFill>
                  <a:srgbClr val="B23C00"/>
                </a:solidFill>
              </a:rPr>
              <a:t>home cell</a:t>
            </a:r>
            <a:r>
              <a:rPr lang="en-US" sz="2400" dirty="0" smtClean="0"/>
              <a:t>.</a:t>
            </a:r>
            <a:endParaRPr lang="en-US" sz="2400" dirty="0" smtClean="0">
              <a:latin typeface="Times New Roman" charset="0"/>
            </a:endParaRPr>
          </a:p>
          <a:p>
            <a:pPr lvl="4"/>
            <a:endParaRPr lang="en-US" dirty="0">
              <a:latin typeface="Times New Roman" charset="0"/>
            </a:endParaRPr>
          </a:p>
          <a:p>
            <a:r>
              <a:rPr lang="en-US" dirty="0"/>
              <a:t>Function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 is the </a:t>
            </a:r>
            <a:r>
              <a:rPr lang="en-US" dirty="0">
                <a:solidFill>
                  <a:srgbClr val="B23C00"/>
                </a:solidFill>
              </a:rPr>
              <a:t>collision resolution strategy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/>
              <a:t>With linear probing,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 is a </a:t>
            </a:r>
            <a:r>
              <a:rPr lang="en-US" dirty="0">
                <a:solidFill>
                  <a:srgbClr val="B23C00"/>
                </a:solidFill>
              </a:rPr>
              <a:t>linear function </a:t>
            </a:r>
            <a:r>
              <a:rPr lang="en-US" dirty="0"/>
              <a:t>of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typically,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(</a:t>
            </a:r>
            <a:r>
              <a:rPr lang="en-US" i="1" dirty="0" err="1">
                <a:solidFill>
                  <a:srgbClr val="B23C00"/>
                </a:solidFill>
                <a:latin typeface="Times New Roman" charset="0"/>
              </a:rPr>
              <a:t>i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) = </a:t>
            </a:r>
            <a:r>
              <a:rPr lang="en-US" i="1" dirty="0" err="1" smtClean="0">
                <a:solidFill>
                  <a:srgbClr val="B23C00"/>
                </a:solidFill>
                <a:latin typeface="Times New Roman" charset="0"/>
              </a:rPr>
              <a:t>i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8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3C5C-D49B-B34F-9637-EF961053B748}" type="slidenum">
              <a:rPr lang="en-US"/>
              <a:pPr/>
              <a:t>58</a:t>
            </a:fld>
            <a:endParaRPr lang="en-US"/>
          </a:p>
        </p:txBody>
      </p:sp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  <a:r>
              <a:rPr lang="en-US" dirty="0" smtClean="0"/>
              <a:t>: </a:t>
            </a:r>
            <a:r>
              <a:rPr lang="en-US" dirty="0"/>
              <a:t>Linear </a:t>
            </a:r>
            <a:r>
              <a:rPr lang="en-US" dirty="0" smtClean="0"/>
              <a:t>Probing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320995" cy="4953000"/>
          </a:xfrm>
        </p:spPr>
        <p:txBody>
          <a:bodyPr/>
          <a:lstStyle/>
          <a:p>
            <a:r>
              <a:rPr lang="en-US" dirty="0" smtClean="0"/>
              <a:t>Insertion </a:t>
            </a:r>
            <a:endParaRPr lang="en-US" dirty="0"/>
          </a:p>
          <a:p>
            <a:pPr lvl="1"/>
            <a:r>
              <a:rPr lang="en-US" dirty="0"/>
              <a:t>If a cell is filled, look for the next empty cell.</a:t>
            </a:r>
          </a:p>
          <a:p>
            <a:pPr lvl="5"/>
            <a:endParaRPr lang="en-US" dirty="0"/>
          </a:p>
          <a:p>
            <a:r>
              <a:rPr lang="en-US" dirty="0"/>
              <a:t>Search </a:t>
            </a:r>
          </a:p>
          <a:p>
            <a:pPr lvl="1"/>
            <a:r>
              <a:rPr lang="en-US" dirty="0"/>
              <a:t>Start searching at the home cell, keep looking at the next cell </a:t>
            </a:r>
            <a:r>
              <a:rPr lang="en-US" dirty="0" smtClean="0"/>
              <a:t>until </a:t>
            </a:r>
            <a:r>
              <a:rPr lang="en-US" dirty="0"/>
              <a:t>you find the matching key is found.</a:t>
            </a:r>
          </a:p>
          <a:p>
            <a:pPr lvl="1"/>
            <a:r>
              <a:rPr lang="en-US" dirty="0"/>
              <a:t>If you encounter an </a:t>
            </a:r>
            <a:r>
              <a:rPr lang="en-US" u="sng" dirty="0"/>
              <a:t>empty cell</a:t>
            </a:r>
            <a:r>
              <a:rPr lang="en-US" dirty="0"/>
              <a:t>, there is no key match.</a:t>
            </a:r>
          </a:p>
          <a:p>
            <a:pPr lvl="5"/>
            <a:endParaRPr lang="en-US" dirty="0"/>
          </a:p>
          <a:p>
            <a:r>
              <a:rPr lang="en-US" dirty="0"/>
              <a:t>Deletion </a:t>
            </a:r>
          </a:p>
          <a:p>
            <a:pPr lvl="1"/>
            <a:r>
              <a:rPr lang="en-US" dirty="0"/>
              <a:t>Empty cells will prematurely terminate a search.</a:t>
            </a:r>
          </a:p>
          <a:p>
            <a:pPr lvl="1"/>
            <a:r>
              <a:rPr lang="en-US" dirty="0"/>
              <a:t>Leave deleted items in the hash table but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mark </a:t>
            </a:r>
            <a:r>
              <a:rPr lang="en-US" u="sng" dirty="0"/>
              <a:t>them as deleted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26" y="2971805"/>
            <a:ext cx="6108700" cy="333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315B-FDB4-204A-B5AC-9578F02B612B}" type="slidenum">
              <a:rPr lang="en-US"/>
              <a:pPr/>
              <a:t>59</a:t>
            </a:fld>
            <a:endParaRPr lang="en-US"/>
          </a:p>
        </p:txBody>
      </p:sp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  <a:r>
              <a:rPr lang="en-US" dirty="0" smtClean="0"/>
              <a:t>: </a:t>
            </a:r>
            <a:r>
              <a:rPr lang="en-US" dirty="0"/>
              <a:t>Linear Probing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859283"/>
          </a:xfrm>
        </p:spPr>
        <p:txBody>
          <a:bodyPr/>
          <a:lstStyle/>
          <a:p>
            <a:r>
              <a:rPr lang="en-US" dirty="0" smtClean="0"/>
              <a:t>Suppose </a:t>
            </a:r>
            <a:r>
              <a:rPr lang="en-US" i="1" dirty="0" err="1">
                <a:latin typeface="Times New Roman" charset="0"/>
              </a:rPr>
              <a:t>TableSize</a:t>
            </a:r>
            <a:r>
              <a:rPr lang="en-US" dirty="0"/>
              <a:t> is 10, the keys are integer values, </a:t>
            </a:r>
            <a:r>
              <a:rPr lang="en-US" dirty="0" smtClean="0"/>
              <a:t>and </a:t>
            </a:r>
            <a:r>
              <a:rPr lang="en-US" dirty="0"/>
              <a:t>the hash function is the key value modulo 10.</a:t>
            </a:r>
          </a:p>
          <a:p>
            <a:pPr lvl="1"/>
            <a:r>
              <a:rPr lang="en-US" dirty="0"/>
              <a:t>We want to insert keys 89, 18, 49, 58, and </a:t>
            </a:r>
            <a:r>
              <a:rPr lang="en-US" dirty="0" smtClean="0"/>
              <a:t>69.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42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#10 </a:t>
            </a:r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70576"/>
          </a:xfrm>
        </p:spPr>
        <p:txBody>
          <a:bodyPr/>
          <a:lstStyle/>
          <a:p>
            <a:r>
              <a:rPr lang="en-US" dirty="0" smtClean="0"/>
              <a:t>A leading + or </a:t>
            </a:r>
            <a:r>
              <a:rPr lang="mr-IN" dirty="0" smtClean="0"/>
              <a:t>–</a:t>
            </a:r>
            <a:r>
              <a:rPr lang="en-US" dirty="0" smtClean="0"/>
              <a:t> 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3" y="2240293"/>
            <a:ext cx="7863799" cy="26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514610"/>
            <a:ext cx="5659438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5731-C77C-7D49-8E87-668361D912AE}" type="slidenum">
              <a:rPr lang="en-US"/>
              <a:pPr/>
              <a:t>60</a:t>
            </a:fld>
            <a:endParaRPr lang="en-US"/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  <a:r>
              <a:rPr lang="en-US" dirty="0" smtClean="0"/>
              <a:t>: </a:t>
            </a:r>
            <a:r>
              <a:rPr lang="en-US" dirty="0"/>
              <a:t>Quadratic Probing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127771"/>
          </a:xfrm>
        </p:spPr>
        <p:txBody>
          <a:bodyPr/>
          <a:lstStyle/>
          <a:p>
            <a:r>
              <a:rPr lang="en-US" dirty="0"/>
              <a:t>Linear probing causes </a:t>
            </a:r>
            <a:r>
              <a:rPr lang="en-US" dirty="0">
                <a:solidFill>
                  <a:srgbClr val="B23C00"/>
                </a:solidFill>
              </a:rPr>
              <a:t>primary clustering</a:t>
            </a:r>
            <a:r>
              <a:rPr lang="en-US" dirty="0"/>
              <a:t>.</a:t>
            </a:r>
          </a:p>
          <a:p>
            <a:r>
              <a:rPr lang="en-US" dirty="0"/>
              <a:t>Try </a:t>
            </a:r>
            <a:r>
              <a:rPr lang="en-US" dirty="0">
                <a:solidFill>
                  <a:srgbClr val="B23C00"/>
                </a:solidFill>
              </a:rPr>
              <a:t>quadratic probing </a:t>
            </a:r>
            <a:r>
              <a:rPr lang="en-US" dirty="0" smtClean="0"/>
              <a:t>instead: </a:t>
            </a:r>
            <a:r>
              <a:rPr lang="en-US" i="1" dirty="0" smtClean="0">
                <a:solidFill>
                  <a:srgbClr val="B23C00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(</a:t>
            </a:r>
            <a:r>
              <a:rPr lang="en-US" i="1" dirty="0" err="1">
                <a:solidFill>
                  <a:srgbClr val="B23C00"/>
                </a:solidFill>
                <a:latin typeface="Times New Roman" charset="0"/>
              </a:rPr>
              <a:t>i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) =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i</a:t>
            </a:r>
            <a:r>
              <a:rPr lang="en-US" baseline="30000" dirty="0">
                <a:solidFill>
                  <a:srgbClr val="B23C00"/>
                </a:solidFill>
                <a:latin typeface="Times New Roman" charset="0"/>
              </a:rPr>
              <a:t>2</a:t>
            </a:r>
            <a:r>
              <a:rPr lang="en-US" dirty="0"/>
              <a:t>. </a:t>
            </a:r>
          </a:p>
        </p:txBody>
      </p:sp>
      <p:sp>
        <p:nvSpPr>
          <p:cNvPr id="957445" name="Text Box 5"/>
          <p:cNvSpPr txBox="1">
            <a:spLocks noChangeArrowheads="1"/>
          </p:cNvSpPr>
          <p:nvPr/>
        </p:nvSpPr>
        <p:spPr bwMode="auto">
          <a:xfrm>
            <a:off x="457200" y="2990850"/>
            <a:ext cx="1908175" cy="835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49 collides with 89:</a:t>
            </a:r>
            <a:br>
              <a:rPr lang="en-US" sz="1600" dirty="0"/>
            </a:br>
            <a:r>
              <a:rPr lang="en-US" sz="1600" dirty="0"/>
              <a:t>the next empty cell</a:t>
            </a:r>
          </a:p>
          <a:p>
            <a:r>
              <a:rPr lang="en-US" sz="1600" dirty="0"/>
              <a:t>is 1 away.</a:t>
            </a:r>
          </a:p>
        </p:txBody>
      </p:sp>
      <p:sp>
        <p:nvSpPr>
          <p:cNvPr id="957446" name="Text Box 6"/>
          <p:cNvSpPr txBox="1">
            <a:spLocks noChangeArrowheads="1"/>
          </p:cNvSpPr>
          <p:nvPr/>
        </p:nvSpPr>
        <p:spPr bwMode="auto">
          <a:xfrm>
            <a:off x="457200" y="3997325"/>
            <a:ext cx="2073275" cy="107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58 collides with 18:</a:t>
            </a:r>
            <a:br>
              <a:rPr lang="en-US" sz="1600" dirty="0"/>
            </a:br>
            <a:r>
              <a:rPr lang="en-US" sz="1600" dirty="0"/>
              <a:t>the next cell is filled.</a:t>
            </a:r>
          </a:p>
          <a:p>
            <a:r>
              <a:rPr lang="en-US" sz="1600" dirty="0"/>
              <a:t>Try 2</a:t>
            </a:r>
            <a:r>
              <a:rPr lang="en-US" sz="1600" baseline="30000" dirty="0"/>
              <a:t>2</a:t>
            </a:r>
            <a:r>
              <a:rPr lang="en-US" sz="1600" dirty="0"/>
              <a:t> = 4 cells away</a:t>
            </a:r>
          </a:p>
          <a:p>
            <a:r>
              <a:rPr lang="en-US" sz="1600" dirty="0"/>
              <a:t>from the home cell.</a:t>
            </a:r>
          </a:p>
        </p:txBody>
      </p:sp>
      <p:sp>
        <p:nvSpPr>
          <p:cNvPr id="957447" name="Text Box 7"/>
          <p:cNvSpPr txBox="1">
            <a:spLocks noChangeArrowheads="1"/>
          </p:cNvSpPr>
          <p:nvPr/>
        </p:nvSpPr>
        <p:spPr bwMode="auto">
          <a:xfrm>
            <a:off x="457200" y="5257800"/>
            <a:ext cx="1358900" cy="346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Same for 69.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1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5" grpId="0" animBg="1"/>
      <p:bldP spid="957446" grpId="0" animBg="1"/>
      <p:bldP spid="95744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2" y="411163"/>
            <a:ext cx="8595311" cy="655637"/>
          </a:xfrm>
        </p:spPr>
        <p:txBody>
          <a:bodyPr/>
          <a:lstStyle/>
          <a:p>
            <a:r>
              <a:rPr lang="en-US" dirty="0"/>
              <a:t>Collision Resolution: Quadratic </a:t>
            </a:r>
            <a:r>
              <a:rPr lang="en-US" dirty="0" smtClean="0"/>
              <a:t>Probing</a:t>
            </a:r>
            <a:r>
              <a:rPr lang="en-US" i="1" dirty="0" smtClean="0"/>
              <a:t>,</a:t>
            </a:r>
            <a:r>
              <a:rPr lang="en-US" dirty="0" smtClean="0"/>
              <a:t> </a:t>
            </a:r>
            <a:r>
              <a:rPr lang="en-US" i="1" dirty="0" smtClean="0"/>
              <a:t>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767844"/>
          </a:xfrm>
        </p:spPr>
        <p:txBody>
          <a:bodyPr/>
          <a:lstStyle/>
          <a:p>
            <a:r>
              <a:rPr lang="en-US" dirty="0"/>
              <a:t>Try </a:t>
            </a:r>
            <a:r>
              <a:rPr lang="en-US" dirty="0">
                <a:solidFill>
                  <a:srgbClr val="B23C00"/>
                </a:solidFill>
              </a:rPr>
              <a:t>quadratic probing </a:t>
            </a:r>
            <a:r>
              <a:rPr lang="en-US" dirty="0"/>
              <a:t>instead: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(</a:t>
            </a:r>
            <a:r>
              <a:rPr lang="en-US" i="1" dirty="0" err="1">
                <a:solidFill>
                  <a:srgbClr val="B23C00"/>
                </a:solidFill>
                <a:latin typeface="Times New Roman" charset="0"/>
              </a:rPr>
              <a:t>i</a:t>
            </a:r>
            <a:r>
              <a:rPr lang="en-US" dirty="0">
                <a:solidFill>
                  <a:srgbClr val="B23C00"/>
                </a:solidFill>
                <a:latin typeface="Times New Roman" charset="0"/>
              </a:rPr>
              <a:t>) =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i</a:t>
            </a:r>
            <a:r>
              <a:rPr lang="en-US" baseline="30000" dirty="0">
                <a:solidFill>
                  <a:srgbClr val="B23C00"/>
                </a:solidFill>
                <a:latin typeface="Times New Roman" charset="0"/>
              </a:rPr>
              <a:t>2</a:t>
            </a:r>
            <a:r>
              <a:rPr lang="en-US" dirty="0"/>
              <a:t>. </a:t>
            </a:r>
            <a:endParaRPr lang="en-US" dirty="0" smtClean="0"/>
          </a:p>
          <a:p>
            <a:pPr lvl="4"/>
            <a:endParaRPr lang="en-US" dirty="0" smtClean="0"/>
          </a:p>
          <a:p>
            <a:r>
              <a:rPr lang="en-US" i="1" dirty="0">
                <a:latin typeface="Times New Roman" charset="0"/>
              </a:rPr>
              <a:t>i</a:t>
            </a:r>
            <a:r>
              <a:rPr lang="en-US" baseline="30000" dirty="0">
                <a:latin typeface="Times New Roman" charset="0"/>
              </a:rPr>
              <a:t>2</a:t>
            </a:r>
            <a:r>
              <a:rPr lang="en-US" dirty="0" smtClean="0"/>
              <a:t> is easy to compute, for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 smtClean="0"/>
              <a:t> = 0, 1, 2, ...</a:t>
            </a:r>
          </a:p>
          <a:p>
            <a:pPr lvl="1"/>
            <a:r>
              <a:rPr lang="en-US" dirty="0" smtClean="0"/>
              <a:t>Remember that we proved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95304" y="3074889"/>
            <a:ext cx="275334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= 1</a:t>
            </a:r>
            <a:r>
              <a:rPr lang="en-US" sz="2000" baseline="30000" dirty="0" smtClean="0"/>
              <a:t>2</a:t>
            </a:r>
          </a:p>
          <a:p>
            <a:r>
              <a:rPr lang="en-US" sz="2000" dirty="0" smtClean="0"/>
              <a:t>1 + 3 = 4 = 2</a:t>
            </a:r>
            <a:r>
              <a:rPr lang="en-US" sz="2000" baseline="30000" dirty="0" smtClean="0"/>
              <a:t>2</a:t>
            </a:r>
            <a:endParaRPr lang="en-US" sz="2000" baseline="30000" dirty="0"/>
          </a:p>
          <a:p>
            <a:r>
              <a:rPr lang="en-US" sz="2000" dirty="0" smtClean="0"/>
              <a:t>1 + 3 + 5 = 9 = 3</a:t>
            </a:r>
            <a:r>
              <a:rPr lang="en-US" sz="2000" baseline="30000" dirty="0"/>
              <a:t>2</a:t>
            </a:r>
          </a:p>
          <a:p>
            <a:r>
              <a:rPr lang="en-US" sz="2000" dirty="0"/>
              <a:t>1 + 3 + </a:t>
            </a:r>
            <a:r>
              <a:rPr lang="en-US" sz="2000" dirty="0" smtClean="0"/>
              <a:t>5 + 7 </a:t>
            </a:r>
            <a:r>
              <a:rPr lang="en-US" sz="2000" dirty="0"/>
              <a:t>= </a:t>
            </a:r>
            <a:r>
              <a:rPr lang="en-US" sz="2000" dirty="0" smtClean="0"/>
              <a:t>16 </a:t>
            </a:r>
            <a:r>
              <a:rPr lang="en-US" sz="2000" dirty="0"/>
              <a:t>= </a:t>
            </a:r>
            <a:r>
              <a:rPr lang="en-US" sz="2000" dirty="0" smtClean="0"/>
              <a:t>4</a:t>
            </a:r>
            <a:r>
              <a:rPr lang="en-US" sz="2000" baseline="30000" dirty="0"/>
              <a:t>2</a:t>
            </a:r>
          </a:p>
          <a:p>
            <a:r>
              <a:rPr lang="en-US" sz="2000" i="1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323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8AA2-8D5F-2D4C-AB12-7ED32A821A32}" type="slidenum">
              <a:rPr lang="en-US"/>
              <a:pPr/>
              <a:t>62</a:t>
            </a:fld>
            <a:endParaRPr lang="en-US"/>
          </a:p>
        </p:txBody>
      </p:sp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Factor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503873" cy="483552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load factor </a:t>
            </a:r>
            <a:r>
              <a:rPr lang="el-GR" b="1" i="1" dirty="0">
                <a:solidFill>
                  <a:srgbClr val="B23C00"/>
                </a:solidFill>
                <a:latin typeface="Times New Roman" charset="0"/>
              </a:rPr>
              <a:t>λ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of a hash table is the ratio of the number of elements in the table to the table size</a:t>
            </a:r>
            <a:r>
              <a:rPr lang="en-US" dirty="0" smtClean="0"/>
              <a:t>.</a:t>
            </a:r>
          </a:p>
          <a:p>
            <a:pPr lvl="1"/>
            <a:r>
              <a:rPr lang="el-GR" b="1" i="1" u="sng" dirty="0" smtClean="0">
                <a:latin typeface="Times New Roman" charset="0"/>
              </a:rPr>
              <a:t>λ</a:t>
            </a:r>
            <a:r>
              <a:rPr lang="en-US" u="sng" dirty="0" smtClean="0"/>
              <a:t> </a:t>
            </a:r>
            <a:r>
              <a:rPr lang="en-US" u="sng" dirty="0"/>
              <a:t>is much more important than table size</a:t>
            </a:r>
            <a:r>
              <a:rPr lang="en-US" u="sng" dirty="0" smtClean="0"/>
              <a:t>.</a:t>
            </a:r>
          </a:p>
          <a:p>
            <a:pPr lvl="5"/>
            <a:endParaRPr lang="en-US" dirty="0">
              <a:solidFill>
                <a:srgbClr val="B23C00"/>
              </a:solidFill>
            </a:endParaRPr>
          </a:p>
          <a:p>
            <a:r>
              <a:rPr lang="en-US" dirty="0"/>
              <a:t>For probing collision resolution strategies, </a:t>
            </a:r>
            <a:br>
              <a:rPr lang="en-US" dirty="0"/>
            </a:br>
            <a:r>
              <a:rPr lang="en-US" dirty="0"/>
              <a:t>it is important to </a:t>
            </a:r>
            <a:r>
              <a:rPr lang="en-US" u="sng" dirty="0"/>
              <a:t>keep </a:t>
            </a:r>
            <a:r>
              <a:rPr lang="el-GR" b="1" i="1" u="sng" dirty="0">
                <a:latin typeface="Times New Roman" charset="0"/>
              </a:rPr>
              <a:t>λ</a:t>
            </a:r>
            <a:r>
              <a:rPr lang="en-US" u="sng" dirty="0"/>
              <a:t> under 0.5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let the table become more than half full.</a:t>
            </a:r>
          </a:p>
          <a:p>
            <a:pPr lvl="4"/>
            <a:endParaRPr lang="en-US" dirty="0"/>
          </a:p>
          <a:p>
            <a:r>
              <a:rPr lang="en-US" dirty="0"/>
              <a:t>If quadratic probing is used and the table size </a:t>
            </a:r>
            <a:br>
              <a:rPr lang="en-US" dirty="0"/>
            </a:br>
            <a:r>
              <a:rPr lang="en-US" dirty="0"/>
              <a:t>is a prime number, then a new element can </a:t>
            </a:r>
            <a:r>
              <a:rPr lang="en-US" u="sng" dirty="0"/>
              <a:t>always</a:t>
            </a:r>
            <a:r>
              <a:rPr lang="en-US" dirty="0"/>
              <a:t> </a:t>
            </a:r>
            <a:r>
              <a:rPr lang="en-US" dirty="0" smtClean="0"/>
              <a:t>be </a:t>
            </a:r>
            <a:r>
              <a:rPr lang="en-US" dirty="0"/>
              <a:t>inserted if the table is at most </a:t>
            </a:r>
            <a:r>
              <a:rPr lang="en-US" u="sng" dirty="0"/>
              <a:t>half full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0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 copy of the U.S. Constitution and its amendments, and build a concordance table.</a:t>
            </a:r>
          </a:p>
          <a:p>
            <a:pPr lvl="1"/>
            <a:r>
              <a:rPr lang="en-US" dirty="0" smtClean="0"/>
              <a:t>Concordance: An alphabetical list of words in a text, each word with the number of times it appears.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Maintain the concordance in both a </a:t>
            </a:r>
            <a:r>
              <a:rPr lang="en-US" u="sng" dirty="0"/>
              <a:t>sorted </a:t>
            </a:r>
            <a:br>
              <a:rPr lang="en-US" u="sng" dirty="0"/>
            </a:br>
            <a:r>
              <a:rPr lang="en-US" u="sng" dirty="0"/>
              <a:t>STL vector</a:t>
            </a:r>
            <a:r>
              <a:rPr lang="en-US" dirty="0" smtClean="0"/>
              <a:t> and in an </a:t>
            </a:r>
            <a:r>
              <a:rPr lang="en-US" u="sng" dirty="0"/>
              <a:t>STL map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 smtClean="0"/>
              <a:t>(hash table).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Compare the timings of the vector and the map:</a:t>
            </a:r>
          </a:p>
          <a:p>
            <a:pPr lvl="1"/>
            <a:r>
              <a:rPr lang="en-US" dirty="0" smtClean="0"/>
              <a:t>Insertion of words</a:t>
            </a:r>
          </a:p>
          <a:p>
            <a:pPr lvl="1"/>
            <a:r>
              <a:rPr lang="en-US" dirty="0" smtClean="0"/>
              <a:t>Searching for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8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#10 Extra Credit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Exponentiation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79" y="1874537"/>
            <a:ext cx="7057441" cy="2328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79" y="4617018"/>
            <a:ext cx="6271891" cy="11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EAB8-B6A4-DD4A-82FD-1256B3A7D647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Algorithm Analysis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3779502"/>
          </a:xfrm>
        </p:spPr>
        <p:txBody>
          <a:bodyPr/>
          <a:lstStyle/>
          <a:p>
            <a:r>
              <a:rPr lang="en-US" dirty="0"/>
              <a:t>To analyze an algorithm, we </a:t>
            </a:r>
            <a:r>
              <a:rPr lang="en-US" u="sng" dirty="0"/>
              <a:t>measure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/>
              <a:t>it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A convenient measure </a:t>
            </a:r>
            <a:r>
              <a:rPr lang="en-US" dirty="0" smtClean="0"/>
              <a:t>must be:</a:t>
            </a:r>
            <a:endParaRPr lang="en-US" dirty="0"/>
          </a:p>
          <a:p>
            <a:pPr lvl="1"/>
            <a:r>
              <a:rPr lang="en-US" dirty="0" smtClean="0"/>
              <a:t>A resource </a:t>
            </a:r>
            <a:r>
              <a:rPr lang="en-US" dirty="0"/>
              <a:t>we care about </a:t>
            </a:r>
            <a:br>
              <a:rPr lang="en-US" dirty="0"/>
            </a:br>
            <a:r>
              <a:rPr lang="en-US" dirty="0"/>
              <a:t>(elapsed time, memory usage, etc.).</a:t>
            </a:r>
          </a:p>
          <a:p>
            <a:pPr lvl="1"/>
            <a:r>
              <a:rPr lang="en-US" dirty="0" smtClean="0"/>
              <a:t>Quantitative</a:t>
            </a:r>
            <a:r>
              <a:rPr lang="en-US" dirty="0"/>
              <a:t>, to make comparisons possible.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to compute.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good predictor of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goodness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of the algorithm</a:t>
            </a:r>
            <a:r>
              <a:rPr lang="en-US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7620" y="5199986"/>
            <a:ext cx="83487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I</a:t>
            </a:r>
            <a:r>
              <a:rPr lang="en-US" sz="2400" dirty="0" smtClean="0">
                <a:solidFill>
                  <a:srgbClr val="0033CC"/>
                </a:solidFill>
              </a:rPr>
              <a:t>n </a:t>
            </a:r>
            <a:r>
              <a:rPr lang="en-US" sz="2400" dirty="0">
                <a:solidFill>
                  <a:srgbClr val="0033CC"/>
                </a:solidFill>
              </a:rPr>
              <a:t>this class, we will be </a:t>
            </a:r>
            <a:r>
              <a:rPr lang="en-US" sz="2400" dirty="0" smtClean="0">
                <a:solidFill>
                  <a:srgbClr val="0033CC"/>
                </a:solidFill>
              </a:rPr>
              <a:t>concerned mostly </a:t>
            </a:r>
            <a:r>
              <a:rPr lang="en-US" sz="2400" dirty="0">
                <a:solidFill>
                  <a:srgbClr val="0033CC"/>
                </a:solidFill>
              </a:rPr>
              <a:t>with </a:t>
            </a:r>
            <a:r>
              <a:rPr lang="en-US" sz="2400" u="sng" dirty="0">
                <a:solidFill>
                  <a:srgbClr val="0033CC"/>
                </a:solidFill>
              </a:rPr>
              <a:t>elapsed time</a:t>
            </a:r>
            <a:r>
              <a:rPr lang="en-US" sz="2400" dirty="0" smtClean="0">
                <a:solidFill>
                  <a:srgbClr val="0033CC"/>
                </a:solidFill>
              </a:rPr>
              <a:t>.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1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6D4-7396-9845-BF06-8C923D51598D}" type="slidenum">
              <a:rPr lang="en-US"/>
              <a:pPr/>
              <a:t>9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Algorithm Analysis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209"/>
          </a:xfrm>
        </p:spPr>
        <p:txBody>
          <a:bodyPr/>
          <a:lstStyle/>
          <a:p>
            <a:r>
              <a:rPr lang="en-US" dirty="0"/>
              <a:t>Our concern generally is </a:t>
            </a:r>
            <a:r>
              <a:rPr lang="en-US" u="sng" dirty="0"/>
              <a:t>not </a:t>
            </a:r>
            <a:r>
              <a:rPr lang="en-US" u="sng" dirty="0"/>
              <a:t>how long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particular run of an algorithm will take,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u="sng" dirty="0"/>
              <a:t>how well the algorithm scales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How does the run time increase </a:t>
            </a:r>
            <a:br>
              <a:rPr lang="en-US" dirty="0"/>
            </a:br>
            <a:r>
              <a:rPr lang="en-US" dirty="0"/>
              <a:t>as the amount of input </a:t>
            </a:r>
            <a:r>
              <a:rPr lang="en-US" dirty="0" smtClean="0"/>
              <a:t>increases</a:t>
            </a:r>
            <a:r>
              <a:rPr lang="en-US" dirty="0"/>
              <a:t>?</a:t>
            </a:r>
            <a:endParaRPr lang="en-US" dirty="0" smtClean="0"/>
          </a:p>
          <a:p>
            <a:pPr lvl="5"/>
            <a:endParaRPr lang="en-US" dirty="0"/>
          </a:p>
          <a:p>
            <a:pPr lvl="1"/>
            <a:r>
              <a:rPr lang="en-US" dirty="0"/>
              <a:t>Example: How does the reading time of a book increase </a:t>
            </a:r>
            <a:r>
              <a:rPr lang="en-US" dirty="0" smtClean="0"/>
              <a:t>as </a:t>
            </a:r>
            <a:r>
              <a:rPr lang="en-US" dirty="0"/>
              <a:t>the number of pages increases</a:t>
            </a:r>
            <a:r>
              <a:rPr lang="en-US" dirty="0" smtClean="0"/>
              <a:t>?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Example: How does the run time of a particular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sort </a:t>
            </a:r>
            <a:r>
              <a:rPr lang="en-US" dirty="0"/>
              <a:t>algorithm increase as the number of items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be sorted increases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3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52206</TotalTime>
  <Words>2621</Words>
  <Application>Microsoft Macintosh PowerPoint</Application>
  <PresentationFormat>On-screen Show (4:3)</PresentationFormat>
  <Paragraphs>715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Courier New</vt:lpstr>
      <vt:lpstr>ＭＳ Ｐゴシック</vt:lpstr>
      <vt:lpstr>Times New Roman</vt:lpstr>
      <vt:lpstr>Wingdings</vt:lpstr>
      <vt:lpstr>Arial</vt:lpstr>
      <vt:lpstr>Quadrant</vt:lpstr>
      <vt:lpstr>CMPE 180-92 Data Structures and Algorithms in C++ November 2 Class Meeting</vt:lpstr>
      <vt:lpstr>Assignment #10 Sample Solution</vt:lpstr>
      <vt:lpstr>Assignment #10 Sample Solution, cont’d</vt:lpstr>
      <vt:lpstr>Assignment #10 Sample Solution, cont’d</vt:lpstr>
      <vt:lpstr>Assignment #10 Sample Solution, cont’d</vt:lpstr>
      <vt:lpstr>Assignment #10 Extra Credit</vt:lpstr>
      <vt:lpstr>Assignment #10 Extra Credit, cont’d</vt:lpstr>
      <vt:lpstr>Introduction to Algorithm Analysis</vt:lpstr>
      <vt:lpstr>Introduction to Algorithm Analysis, cont’d</vt:lpstr>
      <vt:lpstr>Example: Reading Books</vt:lpstr>
      <vt:lpstr>Introduction to Algorithm Analysis, cont’d</vt:lpstr>
      <vt:lpstr>How Well Does an Algorithm Scale?</vt:lpstr>
      <vt:lpstr>How Well Does an Algorithm Scale? cont’d</vt:lpstr>
      <vt:lpstr>How Well Does an Algorithm Scale? cont’d</vt:lpstr>
      <vt:lpstr>How Well Does an Algorithm Scale? cont’d</vt:lpstr>
      <vt:lpstr>Towers of Hanoi</vt:lpstr>
      <vt:lpstr>Towers of Hanoi, cont’d</vt:lpstr>
      <vt:lpstr>Towers of Hanoi: Analysis</vt:lpstr>
      <vt:lpstr>Towers of Hanoi: Analysis, cont’d</vt:lpstr>
      <vt:lpstr>Towers of Hanoi: Analysis</vt:lpstr>
      <vt:lpstr>Towers of Hanoi: Count Moves</vt:lpstr>
      <vt:lpstr>Towers of Hanoi: Analysis</vt:lpstr>
      <vt:lpstr>Proof by Induction: Base Case</vt:lpstr>
      <vt:lpstr>Proof by Induction: Inductive Step</vt:lpstr>
      <vt:lpstr>Proof by Induction: What Happened?</vt:lpstr>
      <vt:lpstr>Another Proof By Induction Example</vt:lpstr>
      <vt:lpstr>Algorithm Analysis</vt:lpstr>
      <vt:lpstr>Big-Oh and its Cousins</vt:lpstr>
      <vt:lpstr>Big-Oh and its Cousins, cont’d</vt:lpstr>
      <vt:lpstr>Big-Oh and its Cousins, cont’d</vt:lpstr>
      <vt:lpstr>Big-Oh and its Cousins, cont’d</vt:lpstr>
      <vt:lpstr>Big-Oh and its Cousins, cont’d</vt:lpstr>
      <vt:lpstr>Big-Oh and its Cousins, cont’d</vt:lpstr>
      <vt:lpstr>Quiz</vt:lpstr>
      <vt:lpstr>Break</vt:lpstr>
      <vt:lpstr>Towers of Hanoi: Rate of Growth</vt:lpstr>
      <vt:lpstr>Compare Growth Rates</vt:lpstr>
      <vt:lpstr>General Rules for Computing Running Time</vt:lpstr>
      <vt:lpstr>Computing Running Time, cont’d</vt:lpstr>
      <vt:lpstr>Scalability of Different Algorithms</vt:lpstr>
      <vt:lpstr>Scalability of Different Algorithms, cont’d</vt:lpstr>
      <vt:lpstr>Hash Tables</vt:lpstr>
      <vt:lpstr>Hash Tables, cont’d</vt:lpstr>
      <vt:lpstr>Hash Tables, cont’d</vt:lpstr>
      <vt:lpstr>Hash Tables, cont’d</vt:lpstr>
      <vt:lpstr>Hash Tables, cont’d</vt:lpstr>
      <vt:lpstr>Hash Function</vt:lpstr>
      <vt:lpstr>A Simple Hash Function</vt:lpstr>
      <vt:lpstr>Another Simple Hash Function</vt:lpstr>
      <vt:lpstr>A Better Hash Function</vt:lpstr>
      <vt:lpstr>Collisions</vt:lpstr>
      <vt:lpstr>Keys for Successful Hashing</vt:lpstr>
      <vt:lpstr>Collision Resolution</vt:lpstr>
      <vt:lpstr>Collision Resolution: Separate Chaining</vt:lpstr>
      <vt:lpstr>Collision Resolution: Separate Chaining, cont’d</vt:lpstr>
      <vt:lpstr>Collision Resolution: Open Addressing</vt:lpstr>
      <vt:lpstr>Collision Resolution: Linear Probing</vt:lpstr>
      <vt:lpstr>Collision Resolution: Linear Probing, cont’d</vt:lpstr>
      <vt:lpstr>Collision Resolution: Linear Probing, cont’d</vt:lpstr>
      <vt:lpstr>Collision Resolution: Quadratic Probing</vt:lpstr>
      <vt:lpstr>Collision Resolution: Quadratic Probing, cont’d</vt:lpstr>
      <vt:lpstr>Load Factor</vt:lpstr>
      <vt:lpstr>Assignment #11</vt:lpstr>
    </vt:vector>
  </TitlesOfParts>
  <Manager/>
  <Company>San Jose State University</Company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903</cp:revision>
  <cp:lastPrinted>2016-09-16T08:43:07Z</cp:lastPrinted>
  <dcterms:created xsi:type="dcterms:W3CDTF">2008-01-12T03:52:55Z</dcterms:created>
  <dcterms:modified xsi:type="dcterms:W3CDTF">2017-11-02T09:48:11Z</dcterms:modified>
  <cp:category/>
</cp:coreProperties>
</file>