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256" r:id="rId2"/>
    <p:sldId id="334" r:id="rId3"/>
    <p:sldId id="335" r:id="rId4"/>
    <p:sldId id="336" r:id="rId5"/>
    <p:sldId id="337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258" r:id="rId18"/>
    <p:sldId id="259" r:id="rId19"/>
    <p:sldId id="260" r:id="rId20"/>
    <p:sldId id="261" r:id="rId21"/>
    <p:sldId id="338" r:id="rId22"/>
    <p:sldId id="262" r:id="rId23"/>
    <p:sldId id="263" r:id="rId24"/>
    <p:sldId id="265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3" r:id="rId39"/>
    <p:sldId id="282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339" r:id="rId51"/>
    <p:sldId id="340" r:id="rId52"/>
    <p:sldId id="341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5" autoAdjust="0"/>
    <p:restoredTop sz="95694" autoAdjust="0"/>
  </p:normalViewPr>
  <p:slideViewPr>
    <p:cSldViewPr>
      <p:cViewPr varScale="1">
        <p:scale>
          <a:sx n="133" d="100"/>
          <a:sy n="133" d="100"/>
        </p:scale>
        <p:origin x="192" y="400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rmak/Apache/Apache2.2.8/htdocs/~mak/CMPE180-92/assignments/13/Assignment13-Part2-outpu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rmak/Apache/Apache2.2.8/htdocs/~mak/CMPE180-92/assignments/13/Assignment13-Part2-outp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rmak/Apache/Apache2.2.8/htdocs/~mak/CMPE180-92/assignments/13/Assignment13-Part2-outpu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rmak/Apache/Apache2.2.8/htdocs/~mak/CMPE180-92/assignments/13/Assignment13-Part2-outpu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rmak/Apache/Apache2.2.8/htdocs/~mak/CMPE180-92/assignments/13/Assignment13-Part2-outpu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rmak/Apache/Apache2.2.8/htdocs/~mak/CMPE180-92/assignments/13/Assignment13-Part2-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Probes for insert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output!$B$2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output!$A$3:$A$12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output!$B$3:$B$12</c:f>
              <c:numCache>
                <c:formatCode>General</c:formatCode>
                <c:ptCount val="10"/>
                <c:pt idx="0">
                  <c:v>337204.0</c:v>
                </c:pt>
                <c:pt idx="1">
                  <c:v>690910.0</c:v>
                </c:pt>
                <c:pt idx="2">
                  <c:v>1.038992E6</c:v>
                </c:pt>
                <c:pt idx="3">
                  <c:v>1.493036E6</c:v>
                </c:pt>
                <c:pt idx="4">
                  <c:v>1.868968E6</c:v>
                </c:pt>
                <c:pt idx="5">
                  <c:v>2.30269E6</c:v>
                </c:pt>
                <c:pt idx="6">
                  <c:v>2.901674E6</c:v>
                </c:pt>
                <c:pt idx="7">
                  <c:v>3.155354E6</c:v>
                </c:pt>
                <c:pt idx="8">
                  <c:v>3.425004E6</c:v>
                </c:pt>
                <c:pt idx="9">
                  <c:v>3.841286E6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output!$C$2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output!$A$3:$A$12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output!$C$3:$C$12</c:f>
              <c:numCache>
                <c:formatCode>General</c:formatCode>
                <c:ptCount val="10"/>
                <c:pt idx="0">
                  <c:v>1.147443032E9</c:v>
                </c:pt>
                <c:pt idx="1">
                  <c:v>4.534956889E9</c:v>
                </c:pt>
                <c:pt idx="2">
                  <c:v>1.001813869E10</c:v>
                </c:pt>
                <c:pt idx="3">
                  <c:v>1.8447525661E10</c:v>
                </c:pt>
                <c:pt idx="4">
                  <c:v>2.7785630326E10</c:v>
                </c:pt>
                <c:pt idx="5">
                  <c:v>4.0637507715E10</c:v>
                </c:pt>
                <c:pt idx="6">
                  <c:v>5.5860515767E10</c:v>
                </c:pt>
                <c:pt idx="7">
                  <c:v>7.1323437742E10</c:v>
                </c:pt>
                <c:pt idx="8">
                  <c:v>9.0076640505E10</c:v>
                </c:pt>
                <c:pt idx="9">
                  <c:v>1.10944916063E11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635104"/>
        <c:axId val="630847616"/>
      </c:scatterChart>
      <c:valAx>
        <c:axId val="582635104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847616"/>
        <c:crosses val="autoZero"/>
        <c:crossBetween val="midCat"/>
      </c:valAx>
      <c:valAx>
        <c:axId val="63084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35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Probes for search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output!$B$14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output!$A$15:$A$24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output!$B$15:$B$24</c:f>
              <c:numCache>
                <c:formatCode>General</c:formatCode>
                <c:ptCount val="10"/>
                <c:pt idx="0">
                  <c:v>377316.0</c:v>
                </c:pt>
                <c:pt idx="1">
                  <c:v>770178.0</c:v>
                </c:pt>
                <c:pt idx="2">
                  <c:v>1.159514E6</c:v>
                </c:pt>
                <c:pt idx="3">
                  <c:v>1.652616E6</c:v>
                </c:pt>
                <c:pt idx="4">
                  <c:v>2.066744E6</c:v>
                </c:pt>
                <c:pt idx="5">
                  <c:v>2.53797E6</c:v>
                </c:pt>
                <c:pt idx="6">
                  <c:v>3.181054E6</c:v>
                </c:pt>
                <c:pt idx="7">
                  <c:v>3.477114E6</c:v>
                </c:pt>
                <c:pt idx="8">
                  <c:v>3.78431E6</c:v>
                </c:pt>
                <c:pt idx="9">
                  <c:v>4.236886E6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output!$C$14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output!$A$15:$A$24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output!$C$15:$C$24</c:f>
              <c:numCache>
                <c:formatCode>General</c:formatCode>
                <c:ptCount val="10"/>
                <c:pt idx="0">
                  <c:v>271726.0</c:v>
                </c:pt>
                <c:pt idx="1">
                  <c:v>584946.0</c:v>
                </c:pt>
                <c:pt idx="2">
                  <c:v>910168.0</c:v>
                </c:pt>
                <c:pt idx="3">
                  <c:v>1.248674E6</c:v>
                </c:pt>
                <c:pt idx="4">
                  <c:v>1.590056E6</c:v>
                </c:pt>
                <c:pt idx="5">
                  <c:v>1.946898E6</c:v>
                </c:pt>
                <c:pt idx="6">
                  <c:v>2.303428E6</c:v>
                </c:pt>
                <c:pt idx="7">
                  <c:v>2.654638E6</c:v>
                </c:pt>
                <c:pt idx="8">
                  <c:v>3.020914E6</c:v>
                </c:pt>
                <c:pt idx="9">
                  <c:v>3.384104E6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175568"/>
        <c:axId val="631177888"/>
      </c:scatterChart>
      <c:valAx>
        <c:axId val="631175568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177888"/>
        <c:crosses val="autoZero"/>
        <c:crossBetween val="midCat"/>
      </c:valAx>
      <c:valAx>
        <c:axId val="63117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175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Compares for insert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output!$B$26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output!$A$27:$A$36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output!$B$27:$B$36</c:f>
              <c:numCache>
                <c:formatCode>General</c:formatCode>
                <c:ptCount val="10"/>
                <c:pt idx="0">
                  <c:v>168602.0</c:v>
                </c:pt>
                <c:pt idx="1">
                  <c:v>345455.0</c:v>
                </c:pt>
                <c:pt idx="2">
                  <c:v>519496.0</c:v>
                </c:pt>
                <c:pt idx="3">
                  <c:v>746518.0</c:v>
                </c:pt>
                <c:pt idx="4">
                  <c:v>934484.0</c:v>
                </c:pt>
                <c:pt idx="5">
                  <c:v>1.151345E6</c:v>
                </c:pt>
                <c:pt idx="6">
                  <c:v>1.450837E6</c:v>
                </c:pt>
                <c:pt idx="7">
                  <c:v>1.577677E6</c:v>
                </c:pt>
                <c:pt idx="8">
                  <c:v>1.712502E6</c:v>
                </c:pt>
                <c:pt idx="9">
                  <c:v>1.920643E6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output!$C$26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output!$A$27:$A$36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output!$C$27:$C$36</c:f>
              <c:numCache>
                <c:formatCode>General</c:formatCode>
                <c:ptCount val="10"/>
                <c:pt idx="0">
                  <c:v>121048.0</c:v>
                </c:pt>
                <c:pt idx="1">
                  <c:v>263028.0</c:v>
                </c:pt>
                <c:pt idx="2">
                  <c:v>411053.0</c:v>
                </c:pt>
                <c:pt idx="3">
                  <c:v>566023.0</c:v>
                </c:pt>
                <c:pt idx="4">
                  <c:v>721998.0</c:v>
                </c:pt>
                <c:pt idx="5">
                  <c:v>885392.0</c:v>
                </c:pt>
                <c:pt idx="6">
                  <c:v>1.049358E6</c:v>
                </c:pt>
                <c:pt idx="7">
                  <c:v>1.209847E6</c:v>
                </c:pt>
                <c:pt idx="8">
                  <c:v>1.378473E6</c:v>
                </c:pt>
                <c:pt idx="9">
                  <c:v>1.545073E6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916848"/>
        <c:axId val="679919168"/>
      </c:scatterChart>
      <c:valAx>
        <c:axId val="679916848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919168"/>
        <c:crosses val="autoZero"/>
        <c:crossBetween val="midCat"/>
      </c:valAx>
      <c:valAx>
        <c:axId val="67991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916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Compares for search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output!$B$38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output!$A$39:$A$48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output!$B$39:$B$48</c:f>
              <c:numCache>
                <c:formatCode>General</c:formatCode>
                <c:ptCount val="10"/>
                <c:pt idx="0">
                  <c:v>188658.0</c:v>
                </c:pt>
                <c:pt idx="1">
                  <c:v>385089.0</c:v>
                </c:pt>
                <c:pt idx="2">
                  <c:v>579757.0</c:v>
                </c:pt>
                <c:pt idx="3">
                  <c:v>826308.0</c:v>
                </c:pt>
                <c:pt idx="4">
                  <c:v>1.033372E6</c:v>
                </c:pt>
                <c:pt idx="5">
                  <c:v>1.268985E6</c:v>
                </c:pt>
                <c:pt idx="6">
                  <c:v>1.590527E6</c:v>
                </c:pt>
                <c:pt idx="7">
                  <c:v>1.738557E6</c:v>
                </c:pt>
                <c:pt idx="8">
                  <c:v>1.892155E6</c:v>
                </c:pt>
                <c:pt idx="9">
                  <c:v>2.118443E6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output!$C$38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output!$A$39:$A$48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output!$C$39:$C$48</c:f>
              <c:numCache>
                <c:formatCode>General</c:formatCode>
                <c:ptCount val="10"/>
                <c:pt idx="0">
                  <c:v>135863.0</c:v>
                </c:pt>
                <c:pt idx="1">
                  <c:v>292473.0</c:v>
                </c:pt>
                <c:pt idx="2">
                  <c:v>455084.0</c:v>
                </c:pt>
                <c:pt idx="3">
                  <c:v>624337.0</c:v>
                </c:pt>
                <c:pt idx="4">
                  <c:v>795028.0</c:v>
                </c:pt>
                <c:pt idx="5">
                  <c:v>973449.0</c:v>
                </c:pt>
                <c:pt idx="6">
                  <c:v>1.151714E6</c:v>
                </c:pt>
                <c:pt idx="7">
                  <c:v>1.327319E6</c:v>
                </c:pt>
                <c:pt idx="8">
                  <c:v>1.510457E6</c:v>
                </c:pt>
                <c:pt idx="9">
                  <c:v>1.692052E6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733472"/>
        <c:axId val="580638912"/>
      </c:scatterChart>
      <c:valAx>
        <c:axId val="581733472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38912"/>
        <c:crosses val="autoZero"/>
        <c:crossBetween val="midCat"/>
      </c:valAx>
      <c:valAx>
        <c:axId val="58063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733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Elapsed ms for insert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output!$B$50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output!$A$51:$A$60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output!$B$51:$B$60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17.0</c:v>
                </c:pt>
                <c:pt idx="6">
                  <c:v>20.0</c:v>
                </c:pt>
                <c:pt idx="7">
                  <c:v>21.0</c:v>
                </c:pt>
                <c:pt idx="8">
                  <c:v>30.0</c:v>
                </c:pt>
                <c:pt idx="9">
                  <c:v>34.0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output!$C$50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output!$A$51:$A$60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output!$C$51:$C$60</c:f>
              <c:numCache>
                <c:formatCode>General</c:formatCode>
                <c:ptCount val="10"/>
                <c:pt idx="0">
                  <c:v>2394.0</c:v>
                </c:pt>
                <c:pt idx="1">
                  <c:v>9306.0</c:v>
                </c:pt>
                <c:pt idx="2">
                  <c:v>21764.0</c:v>
                </c:pt>
                <c:pt idx="3">
                  <c:v>39254.0</c:v>
                </c:pt>
                <c:pt idx="4">
                  <c:v>62910.0</c:v>
                </c:pt>
                <c:pt idx="5">
                  <c:v>95162.0</c:v>
                </c:pt>
                <c:pt idx="6">
                  <c:v>131400.0</c:v>
                </c:pt>
                <c:pt idx="7">
                  <c:v>183051.0</c:v>
                </c:pt>
                <c:pt idx="8">
                  <c:v>247811.0</c:v>
                </c:pt>
                <c:pt idx="9">
                  <c:v>294083.0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733136"/>
        <c:axId val="635735200"/>
      </c:scatterChart>
      <c:valAx>
        <c:axId val="635733136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35200"/>
        <c:crosses val="autoZero"/>
        <c:crossBetween val="midCat"/>
      </c:valAx>
      <c:valAx>
        <c:axId val="63573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33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Elapsed ms for search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output!$B$62</c:f>
              <c:strCache>
                <c:ptCount val="1"/>
                <c:pt idx="0">
                  <c:v>BST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output!$A$63:$A$72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output!$B$63:$B$72</c:f>
              <c:numCache>
                <c:formatCode>General</c:formatCode>
                <c:ptCount val="10"/>
                <c:pt idx="0">
                  <c:v>1.0</c:v>
                </c:pt>
                <c:pt idx="1">
                  <c:v>4.0</c:v>
                </c:pt>
                <c:pt idx="2">
                  <c:v>6.0</c:v>
                </c:pt>
                <c:pt idx="3">
                  <c:v>8.0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31.0</c:v>
                </c:pt>
                <c:pt idx="8">
                  <c:v>25.0</c:v>
                </c:pt>
                <c:pt idx="9">
                  <c:v>32.0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output!$C$62</c:f>
              <c:strCache>
                <c:ptCount val="1"/>
                <c:pt idx="0">
                  <c:v>AVL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output!$A$63:$A$72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output!$C$63:$C$72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7.0</c:v>
                </c:pt>
                <c:pt idx="4">
                  <c:v>10.0</c:v>
                </c:pt>
                <c:pt idx="5">
                  <c:v>12.0</c:v>
                </c:pt>
                <c:pt idx="6">
                  <c:v>15.0</c:v>
                </c:pt>
                <c:pt idx="7">
                  <c:v>21.0</c:v>
                </c:pt>
                <c:pt idx="8">
                  <c:v>22.0</c:v>
                </c:pt>
                <c:pt idx="9">
                  <c:v>28.0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565456"/>
        <c:axId val="635232096"/>
      </c:scatterChart>
      <c:valAx>
        <c:axId val="634565456"/>
        <c:scaling>
          <c:orientation val="minMax"/>
          <c:max val="1000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232096"/>
        <c:crosses val="autoZero"/>
        <c:crossBetween val="midCat"/>
      </c:valAx>
      <c:valAx>
        <c:axId val="6352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565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9C31-B8CF-9F43-B138-AE9CC2C6D581}" type="slidenum">
              <a:rPr lang="en-US"/>
              <a:pPr/>
              <a:t>65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</a:t>
            </a:r>
            <a:r>
              <a:rPr lang="en-US" sz="1000" baseline="0" dirty="0" smtClean="0"/>
              <a:t>: </a:t>
            </a:r>
            <a:r>
              <a:rPr lang="en-US" sz="1000" baseline="0" dirty="0" smtClean="0"/>
              <a:t>November 30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3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3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3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3" Type="http://schemas.openxmlformats.org/officeDocument/2006/relationships/image" Target="../media/image2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3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3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3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wmf"/><Relationship Id="rId3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3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0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November 30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</a:t>
            </a:r>
            <a:r>
              <a:rPr lang="en-US" dirty="0" smtClean="0"/>
              <a:t>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2 (inside left-right): </a:t>
            </a:r>
            <a:r>
              <a:rPr lang="en-US" dirty="0">
                <a:solidFill>
                  <a:schemeClr val="folHlink"/>
                </a:solidFill>
              </a:rPr>
              <a:t/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/>
              <a:t>Rebalance with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u="sng" dirty="0"/>
              <a:t>double</a:t>
            </a:r>
            <a:r>
              <a:rPr lang="en-US" u="sng" dirty="0"/>
              <a:t> left-right rotation</a:t>
            </a:r>
            <a:r>
              <a:rPr lang="en-US" dirty="0"/>
              <a:t>.</a:t>
            </a:r>
          </a:p>
        </p:txBody>
      </p:sp>
      <p:pic>
        <p:nvPicPr>
          <p:cNvPr id="598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4925"/>
            <a:ext cx="77358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559" y="1417342"/>
            <a:ext cx="884088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Case 2 (inside left-right): Rebalance with a double left-right rotation.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k3 pointer to the node to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doubleLeftRightRotation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*k3)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k3-&gt;left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singleLeftRotation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(k3-&gt;left);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singleRightRotation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(k3);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89" y="4019013"/>
            <a:ext cx="6156098" cy="206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3 (inside right-left):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u="sng" dirty="0"/>
              <a:t>double </a:t>
            </a:r>
            <a:r>
              <a:rPr lang="en-US" u="sng" dirty="0"/>
              <a:t>right-left rotation</a:t>
            </a:r>
            <a:r>
              <a:rPr lang="en-US" dirty="0"/>
              <a:t>.</a:t>
            </a:r>
          </a:p>
        </p:txBody>
      </p:sp>
      <p:pic>
        <p:nvPicPr>
          <p:cNvPr id="602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435225"/>
            <a:ext cx="7940675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289" y="1325903"/>
            <a:ext cx="870142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Case 3 (inside right-left): Rebalance with a double left rotation.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k1 pointer to the node to rotate.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doubleRightLeftRotation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*k1)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k1-&gt;right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singleRightRotation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(k1-&gt;right);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singleLeftRotation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(k1);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12" y="3997939"/>
            <a:ext cx="6202974" cy="213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2 </a:t>
            </a:r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92972" y="1325902"/>
          <a:ext cx="4261905" cy="4297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846317" y="1325903"/>
          <a:ext cx="3748999" cy="45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</a:t>
            </a:r>
            <a:r>
              <a:rPr lang="en-US" dirty="0" smtClean="0"/>
              <a:t>2 </a:t>
            </a:r>
            <a:r>
              <a:rPr lang="en-US" dirty="0"/>
              <a:t>Solution</a:t>
            </a:r>
            <a:r>
              <a:rPr lang="en-US" i="1" dirty="0"/>
              <a:t>, cont’d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548684" y="1296569"/>
          <a:ext cx="4114755" cy="432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4754877" y="1325903"/>
          <a:ext cx="3931877" cy="4518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2 Solution</a:t>
            </a:r>
            <a:r>
              <a:rPr lang="en-US" i="1" dirty="0"/>
              <a:t>, cont’d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57245" y="1417342"/>
          <a:ext cx="4114755" cy="4114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54878" y="1405889"/>
          <a:ext cx="3840483" cy="421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17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dirty="0"/>
              <a:t>is one of the </a:t>
            </a:r>
            <a:r>
              <a:rPr lang="en-US" u="sng" dirty="0"/>
              <a:t>most versatile data structures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computer 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18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Graphs</a:t>
            </a:r>
            <a:endParaRPr lang="en-US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Model </a:t>
            </a:r>
            <a:r>
              <a:rPr lang="en-US" sz="2400" u="sng" dirty="0"/>
              <a:t>connectivity</a:t>
            </a:r>
            <a:r>
              <a:rPr lang="en-US" sz="2400" dirty="0"/>
              <a:t> in computer </a:t>
            </a:r>
            <a:br>
              <a:rPr lang="en-US" sz="2400" dirty="0"/>
            </a:br>
            <a:r>
              <a:rPr lang="en-US" sz="2400" dirty="0" smtClean="0"/>
              <a:t>and </a:t>
            </a:r>
            <a:r>
              <a:rPr lang="en-US" sz="2400" dirty="0"/>
              <a:t>communications networks.</a:t>
            </a:r>
          </a:p>
          <a:p>
            <a:r>
              <a:rPr lang="en-US" sz="2400" dirty="0"/>
              <a:t>Represent a </a:t>
            </a:r>
            <a:r>
              <a:rPr lang="en-US" sz="2400" u="sng" dirty="0"/>
              <a:t>map</a:t>
            </a:r>
            <a:r>
              <a:rPr lang="en-US" sz="2400" dirty="0"/>
              <a:t> of locations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distances between them.</a:t>
            </a:r>
          </a:p>
          <a:p>
            <a:r>
              <a:rPr lang="en-US" sz="2400" dirty="0"/>
              <a:t>Model </a:t>
            </a:r>
            <a:r>
              <a:rPr lang="en-US" sz="2400" u="sng" dirty="0"/>
              <a:t>flow capacities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in transportation networks.</a:t>
            </a:r>
          </a:p>
          <a:p>
            <a:r>
              <a:rPr lang="en-US" sz="2400" dirty="0"/>
              <a:t>Find a </a:t>
            </a:r>
            <a:r>
              <a:rPr lang="en-US" sz="2400" u="sng" dirty="0"/>
              <a:t>path</a:t>
            </a:r>
            <a:r>
              <a:rPr lang="en-US" sz="2400" dirty="0"/>
              <a:t> </a:t>
            </a:r>
            <a:r>
              <a:rPr lang="en-US" sz="2400" dirty="0"/>
              <a:t>from a starting condition to a goal condition.</a:t>
            </a:r>
          </a:p>
          <a:p>
            <a:r>
              <a:rPr lang="en-US" sz="2400" dirty="0"/>
              <a:t>Model </a:t>
            </a:r>
            <a:r>
              <a:rPr lang="en-US" sz="2400" u="sng" dirty="0"/>
              <a:t>state transitions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in computer algorithms.</a:t>
            </a:r>
          </a:p>
          <a:p>
            <a:r>
              <a:rPr lang="en-US" sz="2400" dirty="0"/>
              <a:t>Model an </a:t>
            </a:r>
            <a:r>
              <a:rPr lang="en-US" sz="2400" u="sng" dirty="0"/>
              <a:t>order</a:t>
            </a:r>
            <a:r>
              <a:rPr lang="en-US" sz="2400" dirty="0"/>
              <a:t> for finishing subtasks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a complex activity.</a:t>
            </a:r>
          </a:p>
          <a:p>
            <a:r>
              <a:rPr lang="en-US" sz="2400" dirty="0"/>
              <a:t>Model </a:t>
            </a:r>
            <a:r>
              <a:rPr lang="en-US" sz="2400" u="sng" dirty="0"/>
              <a:t>relationships</a:t>
            </a:r>
            <a:r>
              <a:rPr lang="en-US" sz="2400" dirty="0"/>
              <a:t> such as family trees, business and military organizations, and scientific taxonomies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8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19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Terms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is a set of </a:t>
            </a:r>
            <a:r>
              <a:rPr lang="en-US" dirty="0">
                <a:solidFill>
                  <a:srgbClr val="B23C00"/>
                </a:solidFill>
              </a:rPr>
              <a:t>vertices </a:t>
            </a:r>
            <a:r>
              <a:rPr lang="en-US" i="1" dirty="0"/>
              <a:t>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 set of </a:t>
            </a:r>
            <a:r>
              <a:rPr lang="en-US" dirty="0">
                <a:solidFill>
                  <a:srgbClr val="B23C00"/>
                </a:solidFill>
              </a:rPr>
              <a:t>edges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arcs</a:t>
            </a:r>
            <a:r>
              <a:rPr lang="en-US" dirty="0"/>
              <a:t>) </a:t>
            </a:r>
            <a:r>
              <a:rPr lang="en-US" i="1" dirty="0"/>
              <a:t>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/>
              <a:t>An </a:t>
            </a:r>
            <a:r>
              <a:rPr lang="en-US" dirty="0">
                <a:solidFill>
                  <a:srgbClr val="B23C00"/>
                </a:solidFill>
              </a:rPr>
              <a:t>edge </a:t>
            </a:r>
            <a:r>
              <a:rPr lang="en-US" dirty="0"/>
              <a:t>is a pair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), where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are in </a:t>
            </a:r>
            <a:r>
              <a:rPr lang="en-US" i="1" dirty="0"/>
              <a:t>V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If the pair is </a:t>
            </a:r>
            <a:r>
              <a:rPr lang="en-US" dirty="0">
                <a:solidFill>
                  <a:srgbClr val="B23C00"/>
                </a:solidFill>
              </a:rPr>
              <a:t>ordered</a:t>
            </a:r>
            <a:r>
              <a:rPr lang="en-US" dirty="0"/>
              <a:t>, the graph is </a:t>
            </a:r>
            <a:r>
              <a:rPr lang="en-US" dirty="0">
                <a:solidFill>
                  <a:srgbClr val="B23C00"/>
                </a:solidFill>
              </a:rPr>
              <a:t>directed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is called a </a:t>
            </a:r>
            <a:r>
              <a:rPr lang="en-US" dirty="0">
                <a:solidFill>
                  <a:srgbClr val="B23C00"/>
                </a:solidFill>
              </a:rPr>
              <a:t>digraph</a:t>
            </a:r>
            <a:r>
              <a:rPr lang="en-US" dirty="0" smtClean="0"/>
              <a:t>.</a:t>
            </a: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#12: 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file </a:t>
            </a:r>
            <a:r>
              <a:rPr lang="en-US" dirty="0" err="1" smtClean="0">
                <a:solidFill>
                  <a:srgbClr val="0033CC"/>
                </a:solidFill>
              </a:rPr>
              <a:t>SortTests.cpp</a:t>
            </a:r>
            <a:r>
              <a:rPr lang="en-US" dirty="0" smtClean="0"/>
              <a:t> to record the sorting statistics in instances of this </a:t>
            </a:r>
            <a:r>
              <a:rPr lang="en-US" dirty="0" err="1"/>
              <a:t>struct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4297" y="2314747"/>
            <a:ext cx="335540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Stats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move_count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compare_count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long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elapsed_ms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20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i="1" dirty="0"/>
              <a:t>w</a:t>
            </a:r>
            <a:r>
              <a:rPr lang="en-US" dirty="0"/>
              <a:t> is </a:t>
            </a:r>
            <a:r>
              <a:rPr lang="en-US" dirty="0">
                <a:solidFill>
                  <a:srgbClr val="B23C00"/>
                </a:solidFill>
              </a:rPr>
              <a:t>adjacent </a:t>
            </a:r>
            <a:r>
              <a:rPr lang="en-US" dirty="0"/>
              <a:t>to vertex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and only if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 is in </a:t>
            </a:r>
            <a:r>
              <a:rPr lang="en-US" i="1" dirty="0"/>
              <a:t>E</a:t>
            </a:r>
            <a:r>
              <a:rPr lang="en-US" i="1" dirty="0" smtClean="0"/>
              <a:t>.</a:t>
            </a:r>
          </a:p>
          <a:p>
            <a:pPr lvl="5"/>
            <a:endParaRPr lang="en-US" i="1" dirty="0"/>
          </a:p>
          <a:p>
            <a:r>
              <a:rPr lang="en-US" dirty="0"/>
              <a:t>In an </a:t>
            </a:r>
            <a:r>
              <a:rPr lang="en-US" dirty="0">
                <a:solidFill>
                  <a:srgbClr val="B23C00"/>
                </a:solidFill>
              </a:rPr>
              <a:t>undirected</a:t>
            </a:r>
            <a:r>
              <a:rPr lang="en-US" dirty="0"/>
              <a:t> graph,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, w) and 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are in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is adjacent to </a:t>
            </a:r>
            <a:r>
              <a:rPr lang="en-US" i="1" dirty="0"/>
              <a:t>w</a:t>
            </a:r>
            <a:r>
              <a:rPr lang="en-US" dirty="0"/>
              <a:t>, and </a:t>
            </a:r>
            <a:r>
              <a:rPr lang="en-US" i="1" dirty="0"/>
              <a:t>w</a:t>
            </a:r>
            <a:r>
              <a:rPr lang="en-US" dirty="0"/>
              <a:t> is adjacent to </a:t>
            </a:r>
            <a:r>
              <a:rPr lang="en-US" i="1" dirty="0"/>
              <a:t>v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An edge can have a </a:t>
            </a:r>
            <a:r>
              <a:rPr lang="en-US" dirty="0">
                <a:solidFill>
                  <a:srgbClr val="B23C00"/>
                </a:solidFill>
              </a:rPr>
              <a:t>weight </a:t>
            </a:r>
            <a:r>
              <a:rPr lang="en-US" dirty="0"/>
              <a:t>or </a:t>
            </a:r>
            <a:r>
              <a:rPr lang="en-US" dirty="0">
                <a:solidFill>
                  <a:srgbClr val="B23C00"/>
                </a:solidFill>
              </a:rPr>
              <a:t>cost </a:t>
            </a:r>
            <a:r>
              <a:rPr lang="en-US" dirty="0"/>
              <a:t>component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86000" y="1508781"/>
            <a:ext cx="4572000" cy="1979613"/>
            <a:chOff x="1632" y="520"/>
            <a:chExt cx="2880" cy="12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32" y="1536"/>
              <a:ext cx="2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x-none" b="1"/>
                <a:t>FIGURE 12-3</a:t>
              </a:r>
              <a:r>
                <a:rPr lang="en-US" altLang="x-none"/>
                <a:t> Various undirected graphs</a:t>
              </a:r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520"/>
              <a:ext cx="2832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209800" y="3703317"/>
            <a:ext cx="4724400" cy="1654175"/>
            <a:chOff x="1632" y="1877"/>
            <a:chExt cx="2976" cy="1042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877"/>
              <a:ext cx="2928" cy="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2688"/>
              <a:ext cx="2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x-none" b="1"/>
                <a:t>FIGURE 12-4</a:t>
              </a:r>
              <a:r>
                <a:rPr lang="en-US" altLang="x-none"/>
                <a:t> Various directed graphs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33458" y="5694402"/>
            <a:ext cx="18069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Data Structures Using C++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D.S. Malik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Course Technology, 2010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22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path </a:t>
            </a:r>
            <a:r>
              <a:rPr lang="en-US" dirty="0"/>
              <a:t>is a sequence of vertices 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, ...,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 where (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) is in </a:t>
            </a:r>
            <a:r>
              <a:rPr lang="en-US" i="1" dirty="0"/>
              <a:t>E</a:t>
            </a:r>
            <a:r>
              <a:rPr lang="en-US" dirty="0"/>
              <a:t>, for 1 </a:t>
            </a:r>
            <a:r>
              <a:rPr lang="en-US" dirty="0">
                <a:cs typeface="Arial" charset="0"/>
              </a:rPr>
              <a:t>≤ </a:t>
            </a:r>
            <a:r>
              <a:rPr lang="en-US" i="1" dirty="0" err="1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&lt; </a:t>
            </a:r>
            <a:r>
              <a:rPr lang="en-US" i="1" dirty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length </a:t>
            </a:r>
            <a:r>
              <a:rPr lang="en-US" dirty="0" smtClean="0">
                <a:cs typeface="Arial" charset="0"/>
              </a:rPr>
              <a:t>of the </a:t>
            </a:r>
            <a:r>
              <a:rPr lang="en-US" dirty="0">
                <a:cs typeface="Arial" charset="0"/>
              </a:rPr>
              <a:t>path is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number of edges on the path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simple path </a:t>
            </a:r>
            <a:r>
              <a:rPr lang="en-US" dirty="0">
                <a:cs typeface="Arial" charset="0"/>
              </a:rPr>
              <a:t>has all distinct vertices,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except that the first and last can be the same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23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cycle </a:t>
            </a:r>
            <a:r>
              <a:rPr lang="en-US" dirty="0"/>
              <a:t>in a directed graph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path </a:t>
            </a:r>
            <a:r>
              <a:rPr lang="en-US" dirty="0"/>
              <a:t>of length </a:t>
            </a:r>
            <a:r>
              <a:rPr lang="en-US" dirty="0">
                <a:cs typeface="Arial" charset="0"/>
              </a:rPr>
              <a:t>≥ 1 </a:t>
            </a:r>
            <a:r>
              <a:rPr lang="en-US" dirty="0" smtClean="0">
                <a:cs typeface="Arial" charset="0"/>
              </a:rPr>
              <a:t>where </a:t>
            </a:r>
            <a:r>
              <a:rPr lang="en-US" i="1" dirty="0">
                <a:cs typeface="Arial" charset="0"/>
              </a:rPr>
              <a:t>w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= </a:t>
            </a:r>
            <a:r>
              <a:rPr lang="en-US" i="1" dirty="0" err="1">
                <a:cs typeface="Arial" charset="0"/>
              </a:rPr>
              <a:t>w</a:t>
            </a:r>
            <a:r>
              <a:rPr lang="en-US" i="1" baseline="-25000" dirty="0" err="1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with </a:t>
            </a:r>
            <a:r>
              <a:rPr lang="en-US" dirty="0" smtClean="0">
                <a:cs typeface="Arial" charset="0"/>
              </a:rPr>
              <a:t>no </a:t>
            </a:r>
            <a:r>
              <a:rPr lang="en-US" dirty="0">
                <a:cs typeface="Arial" charset="0"/>
              </a:rPr>
              <a:t>cycles 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acyclic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DAG </a:t>
            </a:r>
            <a:r>
              <a:rPr lang="en-US" dirty="0">
                <a:cs typeface="Arial" charset="0"/>
              </a:rPr>
              <a:t>is a </a:t>
            </a:r>
            <a:r>
              <a:rPr lang="en-US" dirty="0" smtClean="0">
                <a:solidFill>
                  <a:srgbClr val="B23C00"/>
                </a:solidFill>
                <a:cs typeface="Arial" charset="0"/>
              </a:rPr>
              <a:t>directed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acyclic graph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903" y="3794756"/>
            <a:ext cx="3984625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E6C-B770-F34B-88BB-FF26BF27C924}" type="slidenum">
              <a:rPr lang="en-US"/>
              <a:pPr/>
              <a:t>24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The </a:t>
            </a:r>
            <a:r>
              <a:rPr lang="en-US" dirty="0" err="1">
                <a:solidFill>
                  <a:srgbClr val="B23C00"/>
                </a:solidFill>
                <a:cs typeface="Arial" charset="0"/>
              </a:rPr>
              <a:t>indegree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of a vertex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 is the number of incoming edges (</a:t>
            </a:r>
            <a:r>
              <a:rPr lang="en-US" i="1" dirty="0">
                <a:cs typeface="Arial" charset="0"/>
              </a:rPr>
              <a:t>u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8524" y="1874537"/>
            <a:ext cx="3963987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3496-98C3-D34B-8123-3ABC5738B0ED}" type="slidenum">
              <a:rPr lang="en-US"/>
              <a:pPr/>
              <a:t>25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Representation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/>
              <a:t>Represent a directed graph with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adjacency </a:t>
            </a:r>
            <a:r>
              <a:rPr lang="en-US" dirty="0">
                <a:solidFill>
                  <a:srgbClr val="B23C00"/>
                </a:solidFill>
              </a:rPr>
              <a:t>list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For each vertex, keep a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adjacent vertices.</a:t>
            </a:r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73" y="3337561"/>
            <a:ext cx="45720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26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870" y="1234464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474727" cy="4511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use a graph </a:t>
            </a:r>
            <a:r>
              <a:rPr lang="en-US" dirty="0" smtClean="0"/>
              <a:t>to </a:t>
            </a:r>
            <a:r>
              <a:rPr lang="en-US" dirty="0"/>
              <a:t>represent the </a:t>
            </a:r>
            <a:br>
              <a:rPr lang="en-US" dirty="0"/>
            </a:br>
            <a:r>
              <a:rPr lang="en-US" u="sng" dirty="0"/>
              <a:t>prerequisites</a:t>
            </a:r>
            <a:r>
              <a:rPr lang="en-US" dirty="0"/>
              <a:t> in a </a:t>
            </a:r>
            <a:br>
              <a:rPr lang="en-US" dirty="0"/>
            </a:br>
            <a:r>
              <a:rPr lang="en-US" dirty="0"/>
              <a:t>course of study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directed edge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Course </a:t>
            </a:r>
            <a:r>
              <a:rPr lang="en-US" dirty="0"/>
              <a:t>A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B </a:t>
            </a:r>
            <a:r>
              <a:rPr lang="en-US" dirty="0" smtClean="0"/>
              <a:t>means </a:t>
            </a:r>
            <a:br>
              <a:rPr lang="en-US" dirty="0" smtClean="0"/>
            </a:br>
            <a:r>
              <a:rPr lang="en-US" dirty="0" smtClean="0"/>
              <a:t>that Course </a:t>
            </a:r>
            <a:r>
              <a:rPr lang="en-US" dirty="0"/>
              <a:t>A </a:t>
            </a:r>
            <a:br>
              <a:rPr lang="en-US" dirty="0"/>
            </a:br>
            <a:r>
              <a:rPr lang="en-US" dirty="0"/>
              <a:t>is a prerequisite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Course </a:t>
            </a:r>
            <a:r>
              <a:rPr lang="en-US" dirty="0"/>
              <a:t>B.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27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0748" y="1192213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 dirty="0" smtClean="0"/>
              <a:t>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16" y="1325904"/>
            <a:ext cx="8229600" cy="42061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topological sort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directed graph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an ordering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vertices </a:t>
            </a:r>
            <a:r>
              <a:rPr lang="en-US" dirty="0"/>
              <a:t>such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there is a path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comes before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the ordering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order is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necessarily </a:t>
            </a:r>
            <a:r>
              <a:rPr lang="en-US" dirty="0"/>
              <a:t>unique.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645-7CF5-594D-B6CD-4609B1EEBEF2}" type="slidenum">
              <a:rPr lang="en-US"/>
              <a:pPr/>
              <a:t>28</a:t>
            </a:fld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34464"/>
            <a:ext cx="8412433" cy="1767844"/>
          </a:xfrm>
        </p:spPr>
        <p:txBody>
          <a:bodyPr/>
          <a:lstStyle/>
          <a:p>
            <a:r>
              <a:rPr lang="en-US" dirty="0"/>
              <a:t>Topological sort example using a queue.</a:t>
            </a:r>
          </a:p>
          <a:p>
            <a:pPr lvl="1"/>
            <a:r>
              <a:rPr lang="en-US" dirty="0"/>
              <a:t>Start with vertex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each pass, remove the vertices with </a:t>
            </a:r>
            <a:r>
              <a:rPr lang="en-US" dirty="0" err="1">
                <a:solidFill>
                  <a:srgbClr val="B23C00"/>
                </a:solidFill>
              </a:rPr>
              <a:t>indegree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= 0.</a:t>
            </a:r>
          </a:p>
          <a:p>
            <a:pPr lvl="2"/>
            <a:r>
              <a:rPr lang="en-US" dirty="0"/>
              <a:t>Subtract 1 from the </a:t>
            </a:r>
            <a:r>
              <a:rPr lang="en-US" dirty="0" err="1"/>
              <a:t>indegree</a:t>
            </a:r>
            <a:r>
              <a:rPr lang="en-US" dirty="0"/>
              <a:t> of the adjacent vertices.</a:t>
            </a:r>
          </a:p>
        </p:txBody>
      </p:sp>
      <p:pic>
        <p:nvPicPr>
          <p:cNvPr id="893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3113"/>
            <a:ext cx="3565525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93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2957513"/>
            <a:ext cx="5659437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227468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80" y="5532097"/>
            <a:ext cx="305885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The topological sort is the order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 which the vertices </a:t>
            </a:r>
            <a:r>
              <a:rPr lang="en-US" dirty="0" err="1" smtClean="0">
                <a:solidFill>
                  <a:srgbClr val="0033CC"/>
                </a:solidFill>
              </a:rPr>
              <a:t>dequeue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92F-EFD1-7345-B108-D1530334C2B6}" type="slidenum">
              <a:rPr lang="en-US"/>
              <a:pPr/>
              <a:t>29</a:t>
            </a:fld>
            <a:endParaRPr lang="en-US"/>
          </a:p>
        </p:txBody>
      </p:sp>
      <p:pic>
        <p:nvPicPr>
          <p:cNvPr id="894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25563"/>
            <a:ext cx="552450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749675" cy="4602163"/>
          </a:xfrm>
        </p:spPr>
        <p:txBody>
          <a:bodyPr/>
          <a:lstStyle/>
          <a:p>
            <a:r>
              <a:rPr lang="en-US" dirty="0"/>
              <a:t>Pseudocode </a:t>
            </a:r>
            <a:br>
              <a:rPr lang="en-US" dirty="0"/>
            </a:br>
            <a:r>
              <a:rPr lang="en-US" dirty="0"/>
              <a:t>to perform a </a:t>
            </a:r>
            <a:br>
              <a:rPr lang="en-US" dirty="0"/>
            </a:br>
            <a:r>
              <a:rPr lang="en-US" dirty="0"/>
              <a:t>topological sort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(|</a:t>
            </a:r>
            <a:r>
              <a:rPr lang="en-US" i="1" dirty="0"/>
              <a:t>E</a:t>
            </a:r>
            <a:r>
              <a:rPr lang="en-US" dirty="0"/>
              <a:t>| + |</a:t>
            </a:r>
            <a:r>
              <a:rPr lang="en-US" i="1" dirty="0" smtClean="0"/>
              <a:t>V </a:t>
            </a:r>
            <a:r>
              <a:rPr lang="en-US" dirty="0" smtClean="0"/>
              <a:t>|</a:t>
            </a:r>
            <a:r>
              <a:rPr lang="en-US" dirty="0"/>
              <a:t>) time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097" y="6227468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#12: Extra </a:t>
            </a:r>
            <a:r>
              <a:rPr lang="en-US" dirty="0" smtClean="0"/>
              <a:t>Credit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/>
              <a:t>Store the </a:t>
            </a:r>
            <a:r>
              <a:rPr lang="en-US" dirty="0" err="1"/>
              <a:t>struct</a:t>
            </a:r>
            <a:r>
              <a:rPr lang="en-US" dirty="0"/>
              <a:t> instances in a “three dimensional map</a:t>
            </a:r>
            <a:r>
              <a:rPr lang="en-US" dirty="0" smtClean="0"/>
              <a:t>”: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2848" y="2331732"/>
            <a:ext cx="831830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map&lt;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map&lt;</a:t>
            </a:r>
            <a:r>
              <a:rPr lang="en-US" sz="18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map&lt;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Stats&gt;&gt;&gt;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StatsMap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7756" y="2812174"/>
            <a:ext cx="2489784" cy="206210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Sorting algorithm name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“Selection sort”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“Insertion sort”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err="1" smtClean="0">
                <a:solidFill>
                  <a:srgbClr val="0033CC"/>
                </a:solidFill>
              </a:rPr>
              <a:t>Shellsort</a:t>
            </a:r>
            <a:r>
              <a:rPr lang="en-US" dirty="0" smtClean="0">
                <a:solidFill>
                  <a:srgbClr val="0033CC"/>
                </a:solidFill>
              </a:rPr>
              <a:t> suboptimal”</a:t>
            </a:r>
          </a:p>
          <a:p>
            <a:r>
              <a:rPr lang="en-US" dirty="0">
                <a:solidFill>
                  <a:srgbClr val="0033CC"/>
                </a:solidFill>
              </a:rPr>
              <a:t>“</a:t>
            </a:r>
            <a:r>
              <a:rPr lang="en-US" dirty="0" err="1">
                <a:solidFill>
                  <a:srgbClr val="0033CC"/>
                </a:solidFill>
              </a:rPr>
              <a:t>Shellsort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optimal</a:t>
            </a:r>
            <a:r>
              <a:rPr lang="en-US" dirty="0">
                <a:solidFill>
                  <a:srgbClr val="0033CC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“Quicksort </a:t>
            </a:r>
            <a:r>
              <a:rPr lang="en-US" dirty="0">
                <a:solidFill>
                  <a:srgbClr val="0033CC"/>
                </a:solidFill>
              </a:rPr>
              <a:t>suboptimal”</a:t>
            </a:r>
          </a:p>
          <a:p>
            <a:r>
              <a:rPr lang="en-US" dirty="0">
                <a:solidFill>
                  <a:srgbClr val="0033CC"/>
                </a:solidFill>
              </a:rPr>
              <a:t>“</a:t>
            </a:r>
            <a:r>
              <a:rPr lang="en-US" dirty="0" smtClean="0">
                <a:solidFill>
                  <a:srgbClr val="0033CC"/>
                </a:solidFill>
              </a:rPr>
              <a:t>Quicksort optimal</a:t>
            </a:r>
            <a:r>
              <a:rPr lang="en-US" dirty="0">
                <a:solidFill>
                  <a:srgbClr val="0033CC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“Mergesort”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3001" y="2788927"/>
            <a:ext cx="2225289" cy="1323439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B23C00"/>
                </a:solidFill>
              </a:rPr>
              <a:t>Data generator name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“Unsorted random”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“Already sorted”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“Reverse sorted”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“All zeros”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4732" y="2803780"/>
            <a:ext cx="1074333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Data size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740" y="4983463"/>
            <a:ext cx="749115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Stats stats;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StatsMap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stats_map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stats_map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generator_name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][n][sorter-&gt;name()] = stats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AA7D-460B-A241-A5EA-212640197988}" type="slidenum">
              <a:rPr lang="en-US"/>
              <a:pPr/>
              <a:t>30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Algorithms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95400"/>
            <a:ext cx="8686705" cy="2446338"/>
          </a:xfrm>
        </p:spPr>
        <p:txBody>
          <a:bodyPr/>
          <a:lstStyle/>
          <a:p>
            <a:r>
              <a:rPr lang="en-US" dirty="0"/>
              <a:t>Assume there is a </a:t>
            </a:r>
            <a:r>
              <a:rPr lang="en-US" dirty="0">
                <a:solidFill>
                  <a:srgbClr val="B23C00"/>
                </a:solidFill>
              </a:rPr>
              <a:t>cost </a:t>
            </a:r>
            <a:r>
              <a:rPr lang="en-US" dirty="0"/>
              <a:t>associated with each edge.</a:t>
            </a:r>
          </a:p>
          <a:p>
            <a:pPr lvl="1"/>
            <a:r>
              <a:rPr lang="en-US" dirty="0"/>
              <a:t>The cost of a path is the sum of the cost </a:t>
            </a:r>
            <a:br>
              <a:rPr lang="en-US" dirty="0"/>
            </a:br>
            <a:r>
              <a:rPr lang="en-US" dirty="0"/>
              <a:t>of each edge on the path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B23C00"/>
                </a:solidFill>
              </a:rPr>
              <a:t>least-cost path </a:t>
            </a:r>
            <a:r>
              <a:rPr lang="en-US" dirty="0"/>
              <a:t>from a 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“</a:t>
            </a:r>
            <a:r>
              <a:rPr lang="en-US" dirty="0" smtClean="0">
                <a:solidFill>
                  <a:srgbClr val="B23C00"/>
                </a:solidFill>
              </a:rPr>
              <a:t>distinguished</a:t>
            </a:r>
            <a:r>
              <a:rPr lang="en-US" altLang="ja-JP" dirty="0" smtClean="0">
                <a:solidFill>
                  <a:srgbClr val="B23C00"/>
                </a:solidFill>
                <a:latin typeface="Arial"/>
              </a:rPr>
              <a:t>”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vertex </a:t>
            </a:r>
            <a:r>
              <a:rPr lang="en-US" i="1" dirty="0">
                <a:solidFill>
                  <a:srgbClr val="B23C00"/>
                </a:solidFill>
              </a:rPr>
              <a:t>s</a:t>
            </a:r>
            <a:r>
              <a:rPr lang="en-US" dirty="0"/>
              <a:t> to every other vertex in the graph.</a:t>
            </a:r>
          </a:p>
        </p:txBody>
      </p:sp>
      <p:pic>
        <p:nvPicPr>
          <p:cNvPr id="896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57" y="3756942"/>
            <a:ext cx="4703763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6070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485A-E4D7-3A49-87A3-9202F719550E}" type="slidenum">
              <a:rPr lang="en-US"/>
              <a:pPr/>
              <a:t>31</a:t>
            </a:fld>
            <a:endParaRPr 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</a:t>
            </a:r>
            <a:r>
              <a:rPr lang="en-US" dirty="0" smtClean="0"/>
              <a:t>Algorithms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/>
              <a:t>A negative cost results in a </a:t>
            </a:r>
            <a:r>
              <a:rPr lang="en-US" dirty="0">
                <a:solidFill>
                  <a:srgbClr val="B23C00"/>
                </a:solidFill>
              </a:rPr>
              <a:t>negative-cost cycle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 </a:t>
            </a:r>
            <a:r>
              <a:rPr lang="en-US" dirty="0" smtClean="0"/>
              <a:t>path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cost </a:t>
            </a:r>
            <a:r>
              <a:rPr lang="en-US" u="sng" dirty="0"/>
              <a:t>arbitrarily small</a:t>
            </a:r>
            <a:r>
              <a:rPr lang="en-US" dirty="0"/>
              <a:t> </a:t>
            </a:r>
            <a:r>
              <a:rPr lang="en-US" dirty="0"/>
              <a:t>by looping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97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948"/>
            <a:ext cx="4511675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65AF-9DF2-9945-BD62-1F271C37BC89}" type="slidenum">
              <a:rPr lang="en-US"/>
              <a:pPr/>
              <a:t>32</a:t>
            </a:fld>
            <a:endParaRPr 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Unweighted Shortest Path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u="sng" dirty="0"/>
              <a:t>Minimize the lengths</a:t>
            </a:r>
            <a:r>
              <a:rPr lang="en-US" dirty="0"/>
              <a:t> of paths.</a:t>
            </a:r>
          </a:p>
          <a:p>
            <a:pPr lvl="1"/>
            <a:r>
              <a:rPr lang="en-US" dirty="0"/>
              <a:t>Assign a weight of 1 to each edge.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example, let the distinguished vertex </a:t>
            </a:r>
            <a:r>
              <a:rPr lang="en-US" i="1" dirty="0"/>
              <a:t>s</a:t>
            </a:r>
            <a:r>
              <a:rPr lang="en-US" dirty="0"/>
              <a:t> be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98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43761"/>
            <a:ext cx="54356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96D-F4E0-F44E-9B69-B8B2D07CCA43}" type="slidenum">
              <a:rPr lang="en-US"/>
              <a:pPr/>
              <a:t>33</a:t>
            </a:fld>
            <a:endParaRPr lang="en-US"/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</a:t>
            </a:r>
            <a:r>
              <a:rPr lang="en-US" dirty="0" smtClean="0"/>
              <a:t>Path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69925"/>
          </a:xfrm>
        </p:spPr>
        <p:txBody>
          <a:bodyPr/>
          <a:lstStyle/>
          <a:p>
            <a:r>
              <a:rPr lang="en-US"/>
              <a:t>The path from </a:t>
            </a:r>
            <a:r>
              <a:rPr lang="en-US" i="1"/>
              <a:t>s</a:t>
            </a:r>
            <a:r>
              <a:rPr lang="en-US"/>
              <a:t> to itself has length (cost) 0.</a:t>
            </a:r>
          </a:p>
        </p:txBody>
      </p:sp>
      <p:pic>
        <p:nvPicPr>
          <p:cNvPr id="899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251075"/>
            <a:ext cx="6064250" cy="282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39E7-1047-3D44-B8D1-65ACE24E4CC2}" type="slidenum">
              <a:rPr lang="en-US"/>
              <a:pPr/>
              <a:t>34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7" y="1295400"/>
            <a:ext cx="8595266" cy="579438"/>
          </a:xfrm>
        </p:spPr>
        <p:txBody>
          <a:bodyPr/>
          <a:lstStyle/>
          <a:p>
            <a:r>
              <a:rPr lang="en-US" dirty="0"/>
              <a:t>Find vertices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6</a:t>
            </a:r>
            <a:r>
              <a:rPr lang="en-US" dirty="0"/>
              <a:t> that are distance 1 from </a:t>
            </a:r>
            <a:r>
              <a:rPr lang="en-US" i="1" dirty="0"/>
              <a:t>v</a:t>
            </a:r>
            <a:r>
              <a:rPr lang="en-US" i="1" baseline="-25000" dirty="0"/>
              <a:t>3</a:t>
            </a:r>
            <a:r>
              <a:rPr lang="en-US" dirty="0"/>
              <a:t>:</a:t>
            </a:r>
          </a:p>
        </p:txBody>
      </p:sp>
      <p:pic>
        <p:nvPicPr>
          <p:cNvPr id="900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947863"/>
            <a:ext cx="61087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74A5-101D-7C4E-9D57-E85F8198092F}" type="slidenum">
              <a:rPr lang="en-US"/>
              <a:pPr/>
              <a:t>35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332"/>
          </a:xfrm>
        </p:spPr>
        <p:txBody>
          <a:bodyPr/>
          <a:lstStyle/>
          <a:p>
            <a:r>
              <a:rPr lang="en-US" dirty="0"/>
              <a:t>Find all vertices that are distance 2 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Begin with the vertices adjacent to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6</a:t>
            </a:r>
            <a:r>
              <a:rPr lang="en-US" dirty="0"/>
              <a:t>.</a:t>
            </a:r>
          </a:p>
        </p:txBody>
      </p:sp>
      <p:pic>
        <p:nvPicPr>
          <p:cNvPr id="901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606049"/>
            <a:ext cx="5748337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2381-6B11-2E4C-A72C-BF96350B6196}" type="slidenum">
              <a:rPr lang="en-US"/>
              <a:pPr/>
              <a:t>36</a:t>
            </a:fld>
            <a:endParaRPr lang="en-US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59648"/>
          </a:xfrm>
        </p:spPr>
        <p:txBody>
          <a:bodyPr/>
          <a:lstStyle/>
          <a:p>
            <a:r>
              <a:rPr lang="en-US" dirty="0"/>
              <a:t>Find all vertices that are distance 3 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Begin with the vertices adjacent to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6"/>
            <a:endParaRPr lang="en-US" dirty="0"/>
          </a:p>
          <a:p>
            <a:pPr lvl="1"/>
            <a:r>
              <a:rPr lang="en-US" dirty="0" smtClean="0"/>
              <a:t>Now </a:t>
            </a:r>
            <a:r>
              <a:rPr lang="en-US" dirty="0"/>
              <a:t>we have the </a:t>
            </a:r>
            <a:r>
              <a:rPr lang="en-US" u="sng" dirty="0"/>
              <a:t>shortest paths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from 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 to every other vertex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02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240293"/>
            <a:ext cx="5656262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1C2E-6442-384F-9E92-B21DF3D8930D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903177" name="Group 9"/>
          <p:cNvGrpSpPr>
            <a:grpSpLocks/>
          </p:cNvGrpSpPr>
          <p:nvPr/>
        </p:nvGrpSpPr>
        <p:grpSpPr bwMode="auto">
          <a:xfrm>
            <a:off x="274638" y="1235075"/>
            <a:ext cx="8869362" cy="3389313"/>
            <a:chOff x="173" y="778"/>
            <a:chExt cx="5587" cy="2135"/>
          </a:xfrm>
        </p:grpSpPr>
        <p:pic>
          <p:nvPicPr>
            <p:cNvPr id="90317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778"/>
              <a:ext cx="5587" cy="2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03176" name="Rectangle 8"/>
            <p:cNvSpPr>
              <a:spLocks noChangeArrowheads="1"/>
            </p:cNvSpPr>
            <p:nvPr/>
          </p:nvSpPr>
          <p:spPr bwMode="auto">
            <a:xfrm>
              <a:off x="230" y="2506"/>
              <a:ext cx="5242" cy="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670" y="1143000"/>
            <a:ext cx="5760401" cy="54864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Keep the </a:t>
            </a:r>
            <a:r>
              <a:rPr lang="en-US" sz="2000" dirty="0">
                <a:solidFill>
                  <a:srgbClr val="B23C00"/>
                </a:solidFill>
              </a:rPr>
              <a:t>tentative distance </a:t>
            </a:r>
            <a:r>
              <a:rPr lang="en-US" sz="2000" dirty="0"/>
              <a:t>from vertex </a:t>
            </a:r>
            <a:r>
              <a:rPr lang="en-US" sz="2000" i="1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to another vertex in the </a:t>
            </a:r>
            <a:r>
              <a:rPr lang="en-US" sz="2000" i="1" dirty="0"/>
              <a:t>d</a:t>
            </a:r>
            <a:r>
              <a:rPr lang="en-US" sz="2000" i="1" baseline="-25000" dirty="0"/>
              <a:t>v</a:t>
            </a:r>
            <a:r>
              <a:rPr lang="en-US" sz="2000" dirty="0"/>
              <a:t> column.</a:t>
            </a:r>
          </a:p>
          <a:p>
            <a:r>
              <a:rPr lang="en-US" sz="2000" dirty="0"/>
              <a:t>Keep track of the </a:t>
            </a:r>
            <a:r>
              <a:rPr lang="en-US" sz="2000" dirty="0">
                <a:solidFill>
                  <a:srgbClr val="B23C00"/>
                </a:solidFill>
              </a:rPr>
              <a:t>path </a:t>
            </a:r>
            <a:r>
              <a:rPr lang="en-US" sz="2000" dirty="0"/>
              <a:t>in the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v</a:t>
            </a:r>
            <a:r>
              <a:rPr lang="en-US" sz="2000" dirty="0"/>
              <a:t> column.</a:t>
            </a:r>
          </a:p>
          <a:p>
            <a:r>
              <a:rPr lang="en-US" sz="2000" dirty="0"/>
              <a:t>A vertex becomes </a:t>
            </a:r>
            <a:r>
              <a:rPr lang="en-US" sz="2000" dirty="0">
                <a:solidFill>
                  <a:srgbClr val="B23C00"/>
                </a:solidFill>
              </a:rPr>
              <a:t>known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after it has been processed.	</a:t>
            </a:r>
          </a:p>
          <a:p>
            <a:pPr lvl="1"/>
            <a:r>
              <a:rPr lang="en-US" sz="1800" dirty="0" smtClean="0"/>
              <a:t>Don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t </a:t>
            </a:r>
            <a:r>
              <a:rPr lang="en-US" sz="1800" dirty="0"/>
              <a:t>reprocess a known vertex.</a:t>
            </a:r>
          </a:p>
          <a:p>
            <a:pPr lvl="1"/>
            <a:r>
              <a:rPr lang="en-US" sz="1800" dirty="0"/>
              <a:t>No cheaper path can be found.</a:t>
            </a:r>
          </a:p>
          <a:p>
            <a:r>
              <a:rPr lang="en-US" sz="2000" dirty="0" smtClean="0"/>
              <a:t>Set all </a:t>
            </a:r>
            <a:r>
              <a:rPr lang="en-US" sz="2000" i="1" dirty="0"/>
              <a:t>d</a:t>
            </a:r>
            <a:r>
              <a:rPr lang="en-US" sz="2000" i="1" baseline="-25000" dirty="0"/>
              <a:t>v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i="1" dirty="0" smtClean="0"/>
              <a:t>∞.</a:t>
            </a:r>
            <a:endParaRPr lang="en-US" sz="2000" dirty="0" smtClean="0"/>
          </a:p>
          <a:p>
            <a:r>
              <a:rPr lang="en-US" sz="2000" u="sng" dirty="0" err="1" smtClean="0"/>
              <a:t>Enqueue</a:t>
            </a:r>
            <a:r>
              <a:rPr lang="en-US" sz="2000" dirty="0" smtClean="0"/>
              <a:t> the </a:t>
            </a:r>
            <a:r>
              <a:rPr lang="en-US" sz="2000" dirty="0" err="1" smtClean="0"/>
              <a:t>distinquished</a:t>
            </a:r>
            <a:r>
              <a:rPr lang="en-US" sz="2000" dirty="0" smtClean="0"/>
              <a:t> vertex </a:t>
            </a:r>
            <a:r>
              <a:rPr lang="en-US" sz="2000" i="1" dirty="0" smtClean="0"/>
              <a:t>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and set </a:t>
            </a:r>
            <a:r>
              <a:rPr lang="en-US" sz="2000" i="1" dirty="0" smtClean="0"/>
              <a:t>d</a:t>
            </a:r>
            <a:r>
              <a:rPr lang="en-US" sz="2000" i="1" baseline="-25000" dirty="0" smtClean="0"/>
              <a:t>s </a:t>
            </a:r>
            <a:r>
              <a:rPr lang="en-US" sz="2000" dirty="0"/>
              <a:t>=</a:t>
            </a:r>
            <a:r>
              <a:rPr lang="en-US" sz="2000" i="1" dirty="0" smtClean="0"/>
              <a:t> </a:t>
            </a:r>
            <a:r>
              <a:rPr lang="en-US" sz="2000" dirty="0" smtClean="0"/>
              <a:t>0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During </a:t>
            </a:r>
            <a:r>
              <a:rPr lang="en-US" sz="2000" dirty="0"/>
              <a:t>each iteration, </a:t>
            </a:r>
            <a:r>
              <a:rPr lang="en-US" sz="2000" u="sng" dirty="0" err="1" smtClean="0"/>
              <a:t>dequeue</a:t>
            </a:r>
            <a:r>
              <a:rPr lang="en-US" sz="2000" dirty="0" smtClean="0"/>
              <a:t> 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1800" dirty="0"/>
              <a:t>Mark </a:t>
            </a:r>
            <a:r>
              <a:rPr lang="en-US" sz="1800" i="1" dirty="0"/>
              <a:t>v</a:t>
            </a:r>
            <a:r>
              <a:rPr lang="en-US" sz="1800" dirty="0"/>
              <a:t> as known.</a:t>
            </a:r>
          </a:p>
          <a:p>
            <a:pPr lvl="1"/>
            <a:r>
              <a:rPr lang="en-US" sz="1800" dirty="0"/>
              <a:t>For each vertex </a:t>
            </a:r>
            <a:r>
              <a:rPr lang="en-US" sz="1800" i="1" dirty="0"/>
              <a:t>w</a:t>
            </a:r>
            <a:r>
              <a:rPr lang="en-US" sz="1800" dirty="0"/>
              <a:t> adjacent to </a:t>
            </a:r>
            <a:r>
              <a:rPr lang="en-US" sz="1800" i="1" dirty="0" smtClean="0"/>
              <a:t>v</a:t>
            </a:r>
            <a:r>
              <a:rPr lang="en-US" sz="1800" dirty="0" smtClean="0"/>
              <a:t> whose </a:t>
            </a:r>
            <a:r>
              <a:rPr lang="en-US" sz="1800" i="1" dirty="0" err="1" smtClean="0"/>
              <a:t>d</a:t>
            </a:r>
            <a:r>
              <a:rPr lang="en-US" sz="1800" i="1" baseline="-25000" dirty="0" err="1" smtClean="0"/>
              <a:t>w</a:t>
            </a:r>
            <a:r>
              <a:rPr lang="en-US" sz="1800" i="1" baseline="-25000" dirty="0" smtClean="0"/>
              <a:t> </a:t>
            </a:r>
            <a:r>
              <a:rPr lang="en-US" sz="1800" dirty="0"/>
              <a:t>=</a:t>
            </a:r>
            <a:r>
              <a:rPr lang="en-US" sz="1800" i="1" dirty="0"/>
              <a:t> </a:t>
            </a:r>
            <a:r>
              <a:rPr lang="en-US" sz="1800" i="1" dirty="0" smtClean="0"/>
              <a:t>∞</a:t>
            </a:r>
            <a:endParaRPr lang="en-US" sz="1800" dirty="0"/>
          </a:p>
          <a:p>
            <a:pPr lvl="2"/>
            <a:r>
              <a:rPr lang="en-US" sz="1600" dirty="0"/>
              <a:t>Set its distance </a:t>
            </a:r>
            <a:r>
              <a:rPr lang="en-US" sz="1600" i="1" dirty="0" err="1" smtClean="0"/>
              <a:t>d</a:t>
            </a:r>
            <a:r>
              <a:rPr lang="en-US" sz="1600" i="1" baseline="-25000" dirty="0" err="1" smtClean="0"/>
              <a:t>w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i="1" dirty="0" smtClean="0"/>
              <a:t>d</a:t>
            </a:r>
            <a:r>
              <a:rPr lang="en-US" sz="1600" i="1" baseline="-25000" dirty="0" smtClean="0"/>
              <a:t>v </a:t>
            </a:r>
            <a:r>
              <a:rPr lang="en-US" sz="1600" dirty="0" smtClean="0"/>
              <a:t>+ 1</a:t>
            </a:r>
          </a:p>
          <a:p>
            <a:pPr lvl="2"/>
            <a:r>
              <a:rPr lang="en-US" sz="1600" dirty="0" smtClean="0"/>
              <a:t>Set its path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w</a:t>
            </a:r>
            <a:r>
              <a:rPr lang="en-US" sz="1600" dirty="0" smtClean="0"/>
              <a:t> to </a:t>
            </a:r>
            <a:r>
              <a:rPr lang="en-US" sz="1600" i="1" dirty="0" smtClean="0"/>
              <a:t>v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err="1" smtClean="0"/>
              <a:t>Enqueue</a:t>
            </a:r>
            <a:r>
              <a:rPr lang="en-US" sz="1600" dirty="0" smtClean="0"/>
              <a:t> </a:t>
            </a:r>
            <a:r>
              <a:rPr lang="en-US" sz="1600" i="1" dirty="0" smtClean="0"/>
              <a:t>w</a:t>
            </a:r>
            <a:r>
              <a:rPr lang="en-US" sz="1600" dirty="0" smtClean="0"/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5FA-5208-474F-AE7B-C8E46488FA2A}" type="slidenum">
              <a:rPr lang="en-US"/>
              <a:pPr/>
              <a:t>38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08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35075"/>
            <a:ext cx="6359525" cy="5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08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" y="1454150"/>
            <a:ext cx="3017838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0826" y="5532097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D1CE-EC8C-2146-805F-2FCEC4AFD6B5}" type="slidenum">
              <a:rPr lang="en-US"/>
              <a:pPr/>
              <a:t>39</a:t>
            </a:fld>
            <a:endParaRPr lang="en-US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Unweighted</a:t>
            </a:r>
            <a:r>
              <a:rPr lang="en-US" dirty="0"/>
              <a:t> Shortest Path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06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173163"/>
            <a:ext cx="5434012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92219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#12: Extra Credit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99355"/>
          </a:xfrm>
        </p:spPr>
        <p:txBody>
          <a:bodyPr/>
          <a:lstStyle/>
          <a:p>
            <a:r>
              <a:rPr lang="en-US" dirty="0" smtClean="0"/>
              <a:t>Run the sorting algorithms with data size </a:t>
            </a:r>
            <a:br>
              <a:rPr lang="en-US" dirty="0" smtClean="0"/>
            </a:br>
            <a:r>
              <a:rPr lang="en-US" dirty="0" smtClean="0"/>
              <a:t>N = 10,000 to 100,000 by increments of 10,000.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Output the stored stats as comma-separated values (CSV) and copy into text file </a:t>
            </a:r>
            <a:r>
              <a:rPr lang="en-US" dirty="0" err="1" smtClean="0"/>
              <a:t>stats.csv</a:t>
            </a:r>
            <a:r>
              <a:rPr lang="en-US" dirty="0" smtClean="0"/>
              <a:t> with column headers. Open the file with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0537" y="3951709"/>
            <a:ext cx="748794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Moves: Unsorted random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N,Selection,Insertion,Shell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Sub,Shell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Opt,Quick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Sub,Quick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Opt, Merge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10000,19980,24743369,209775,208781,91704,104618,150526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20000,39978,99248464,496880,512315,190888,218234,320901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30000,59986,223662787,745760,792562,293236,334760,498479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40000,79982,402835573,1160168,1099597,400818,454202,681667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50000,99970,627376797,1559713,1493082,509092,572150,868016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60000,119986,902496559,1760544,2068466,620352,695636,1057385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70000,139976,1221025827,2192555,2372181,724066,818264,1248891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80000,159974,1603609322,2729890,2543970,846812,943912,1443544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90000,179984,2021919155,3182741,3208782,960306,1073462,1639240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100000,199980,2502725426,3806995,3505466,1056514,1194464,1836312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02-FFDC-1747-810E-2F1A678460B8}" type="slidenum">
              <a:rPr lang="en-US"/>
              <a:pPr/>
              <a:t>41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Least Cost Path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968209"/>
          </a:xfrm>
        </p:spPr>
        <p:txBody>
          <a:bodyPr/>
          <a:lstStyle/>
          <a:p>
            <a:r>
              <a:rPr lang="en-US" dirty="0" err="1" smtClean="0">
                <a:solidFill>
                  <a:srgbClr val="B23C00"/>
                </a:solidFill>
              </a:rPr>
              <a:t>Dijkstra</a:t>
            </a:r>
            <a:r>
              <a:rPr lang="en-US" altLang="ja-JP" dirty="0" err="1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err="1" smtClean="0">
                <a:solidFill>
                  <a:srgbClr val="B23C00"/>
                </a:solidFill>
              </a:rPr>
              <a:t>s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Algorithm</a:t>
            </a:r>
          </a:p>
          <a:p>
            <a:pPr lvl="1"/>
            <a:r>
              <a:rPr lang="en-US" dirty="0"/>
              <a:t>Example of a </a:t>
            </a:r>
            <a:r>
              <a:rPr lang="en-US" u="sng" dirty="0"/>
              <a:t>greedy algorithm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At each stage, do what appears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be </a:t>
            </a:r>
            <a:r>
              <a:rPr lang="en-US" dirty="0" smtClean="0"/>
              <a:t>the </a:t>
            </a:r>
            <a:r>
              <a:rPr lang="en-US" dirty="0"/>
              <a:t>best at that stage.</a:t>
            </a:r>
          </a:p>
          <a:p>
            <a:pPr lvl="1"/>
            <a:r>
              <a:rPr lang="en-US" dirty="0" smtClean="0"/>
              <a:t>A greedy algorithm may not </a:t>
            </a:r>
            <a:r>
              <a:rPr lang="en-US" dirty="0"/>
              <a:t>always work.</a:t>
            </a:r>
          </a:p>
          <a:p>
            <a:pPr lvl="4"/>
            <a:endParaRPr lang="en-US" dirty="0"/>
          </a:p>
          <a:p>
            <a:r>
              <a:rPr lang="en-US" dirty="0"/>
              <a:t>Keep the same information for each vertex:</a:t>
            </a:r>
          </a:p>
          <a:p>
            <a:pPr lvl="1"/>
            <a:r>
              <a:rPr lang="en-US" dirty="0"/>
              <a:t>Either known or unknown</a:t>
            </a:r>
          </a:p>
          <a:p>
            <a:pPr lvl="1"/>
            <a:r>
              <a:rPr lang="en-US" dirty="0"/>
              <a:t>Tentative distance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</a:p>
          <a:p>
            <a:pPr lvl="1"/>
            <a:r>
              <a:rPr lang="en-US" dirty="0"/>
              <a:t>Path information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8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E310-48D4-894D-B3FD-A2B483A98F19}" type="slidenum">
              <a:rPr lang="en-US"/>
              <a:pPr/>
              <a:t>42</a:t>
            </a:fld>
            <a:endParaRPr lang="en-US"/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682234"/>
          </a:xfrm>
        </p:spPr>
        <p:txBody>
          <a:bodyPr/>
          <a:lstStyle/>
          <a:p>
            <a:r>
              <a:rPr lang="en-US" dirty="0"/>
              <a:t>At each stage:</a:t>
            </a:r>
          </a:p>
          <a:p>
            <a:pPr lvl="1"/>
            <a:r>
              <a:rPr lang="en-US" dirty="0"/>
              <a:t>Select an unknown vertex </a:t>
            </a:r>
            <a:r>
              <a:rPr lang="en-US" i="1" dirty="0"/>
              <a:t>v</a:t>
            </a:r>
            <a:r>
              <a:rPr lang="en-US" dirty="0"/>
              <a:t> that has the smallest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Declare that the </a:t>
            </a:r>
            <a:r>
              <a:rPr lang="en-US" dirty="0" smtClean="0"/>
              <a:t>shortest path </a:t>
            </a:r>
            <a:r>
              <a:rPr lang="en-US" dirty="0"/>
              <a:t>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is known.</a:t>
            </a:r>
          </a:p>
          <a:p>
            <a:pPr lvl="1"/>
            <a:r>
              <a:rPr lang="en-US" dirty="0"/>
              <a:t>For each vertex </a:t>
            </a:r>
            <a:r>
              <a:rPr lang="en-US" i="1" dirty="0"/>
              <a:t>w</a:t>
            </a:r>
            <a:r>
              <a:rPr lang="en-US" dirty="0"/>
              <a:t> adjacent to </a:t>
            </a:r>
            <a:r>
              <a:rPr lang="en-US" i="1" dirty="0"/>
              <a:t>v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Set its distance </a:t>
            </a:r>
            <a:r>
              <a:rPr lang="en-US" i="1" dirty="0" err="1"/>
              <a:t>d</a:t>
            </a:r>
            <a:r>
              <a:rPr lang="en-US" i="1" baseline="-25000" dirty="0" err="1"/>
              <a:t>w</a:t>
            </a:r>
            <a:r>
              <a:rPr lang="en-US" dirty="0"/>
              <a:t> to the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dirty="0"/>
              <a:t> + </a:t>
            </a:r>
            <a:r>
              <a:rPr lang="en-US" dirty="0" err="1"/>
              <a:t>cost</a:t>
            </a:r>
            <a:r>
              <a:rPr lang="en-US" i="1" baseline="-25000" dirty="0" err="1"/>
              <a:t>v,w</a:t>
            </a:r>
            <a:endParaRPr lang="en-US" i="1" baseline="-25000" dirty="0"/>
          </a:p>
          <a:p>
            <a:pPr lvl="2"/>
            <a:r>
              <a:rPr lang="en-US" dirty="0"/>
              <a:t>Set its path </a:t>
            </a:r>
            <a:r>
              <a:rPr lang="en-US" i="1" dirty="0"/>
              <a:t>p</a:t>
            </a:r>
            <a:r>
              <a:rPr lang="en-US" i="1" baseline="-25000" dirty="0"/>
              <a:t>w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  <p:pic>
        <p:nvPicPr>
          <p:cNvPr id="909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2" y="3643313"/>
            <a:ext cx="41719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3FB2-CB1E-4F4A-81D2-9D5F730C720C}" type="slidenum">
              <a:rPr lang="en-US"/>
              <a:pPr/>
              <a:t>43</a:t>
            </a:fld>
            <a:endParaRPr lang="en-US"/>
          </a:p>
        </p:txBody>
      </p:sp>
      <p:pic>
        <p:nvPicPr>
          <p:cNvPr id="910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3300"/>
            <a:ext cx="7315200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Algorithm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910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0342" name="Text Box 6"/>
          <p:cNvSpPr txBox="1">
            <a:spLocks noChangeArrowheads="1"/>
          </p:cNvSpPr>
          <p:nvPr/>
        </p:nvSpPr>
        <p:spPr bwMode="auto">
          <a:xfrm>
            <a:off x="4389438" y="4160838"/>
            <a:ext cx="2395537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B23C00"/>
                </a:solidFill>
              </a:rPr>
              <a:t>Start with </a:t>
            </a:r>
            <a:r>
              <a:rPr lang="en-US" sz="2400" i="1">
                <a:solidFill>
                  <a:srgbClr val="B23C00"/>
                </a:solidFill>
              </a:rPr>
              <a:t>s</a:t>
            </a:r>
            <a:r>
              <a:rPr lang="en-US" sz="2400">
                <a:solidFill>
                  <a:srgbClr val="B23C00"/>
                </a:solidFill>
              </a:rPr>
              <a:t> = </a:t>
            </a:r>
            <a:r>
              <a:rPr lang="en-US" sz="2400" i="1">
                <a:solidFill>
                  <a:srgbClr val="B23C00"/>
                </a:solidFill>
              </a:rPr>
              <a:t>v</a:t>
            </a:r>
            <a:r>
              <a:rPr lang="en-US" sz="2400" baseline="-25000">
                <a:solidFill>
                  <a:srgbClr val="B23C00"/>
                </a:solidFill>
              </a:rPr>
              <a:t>1</a:t>
            </a:r>
            <a:r>
              <a:rPr lang="en-US" sz="2400">
                <a:solidFill>
                  <a:srgbClr val="B23C00"/>
                </a:solidFill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6F87-C59A-7041-9F1A-CB1B38ED351E}" type="slidenum">
              <a:rPr lang="en-US"/>
              <a:pPr/>
              <a:t>44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1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39925"/>
            <a:ext cx="51212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1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657600" y="4068763"/>
            <a:ext cx="4256099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 to known.</a:t>
            </a:r>
          </a:p>
          <a:p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are unknown and adjacent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their </a:t>
            </a:r>
            <a:r>
              <a:rPr lang="en-US" dirty="0" smtClean="0">
                <a:solidFill>
                  <a:srgbClr val="B23C00"/>
                </a:solidFill>
              </a:rPr>
              <a:t>costs + </a:t>
            </a:r>
            <a:r>
              <a:rPr lang="en-US" dirty="0">
                <a:solidFill>
                  <a:srgbClr val="B23C00"/>
                </a:solidFill>
              </a:rPr>
              <a:t>cost of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0CDF-B035-B445-8F95-3D25FB1939CF}" type="slidenum">
              <a:rPr lang="en-US"/>
              <a:pPr/>
              <a:t>45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2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936750"/>
            <a:ext cx="50292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12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2390" name="Text Box 6"/>
          <p:cNvSpPr txBox="1">
            <a:spLocks noChangeArrowheads="1"/>
          </p:cNvSpPr>
          <p:nvPr/>
        </p:nvSpPr>
        <p:spPr bwMode="auto">
          <a:xfrm>
            <a:off x="3657600" y="4068763"/>
            <a:ext cx="4644593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4</a:t>
            </a:r>
            <a:r>
              <a:rPr lang="en-US" dirty="0" smtClean="0">
                <a:solidFill>
                  <a:srgbClr val="B23C00"/>
                </a:solidFill>
              </a:rPr>
              <a:t> was the smallest unknown. 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to known.</a:t>
            </a:r>
          </a:p>
          <a:p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,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are unknown and adjacent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their </a:t>
            </a:r>
            <a:r>
              <a:rPr lang="en-US" i="1" dirty="0" err="1">
                <a:solidFill>
                  <a:srgbClr val="B23C00"/>
                </a:solidFill>
              </a:rPr>
              <a:t>d</a:t>
            </a:r>
            <a:r>
              <a:rPr lang="en-US" i="1" baseline="-25000" dirty="0" err="1">
                <a:solidFill>
                  <a:srgbClr val="B23C00"/>
                </a:solidFill>
              </a:rPr>
              <a:t>w</a:t>
            </a:r>
            <a:r>
              <a:rPr lang="en-US" dirty="0">
                <a:solidFill>
                  <a:srgbClr val="B23C00"/>
                </a:solidFill>
              </a:rPr>
              <a:t> to their costs + cost of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Set their </a:t>
            </a:r>
            <a:r>
              <a:rPr lang="en-US" i="1" dirty="0">
                <a:solidFill>
                  <a:srgbClr val="B23C00"/>
                </a:solidFill>
              </a:rPr>
              <a:t>p</a:t>
            </a:r>
            <a:r>
              <a:rPr lang="en-US" i="1" baseline="-25000" dirty="0">
                <a:solidFill>
                  <a:srgbClr val="B23C00"/>
                </a:solidFill>
              </a:rPr>
              <a:t>w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7ED-8560-FE44-9B55-8C64364A1D26}" type="slidenum">
              <a:rPr lang="en-US"/>
              <a:pPr/>
              <a:t>46</a:t>
            </a:fld>
            <a:endParaRPr lang="en-US"/>
          </a:p>
        </p:txBody>
      </p:sp>
      <p:pic>
        <p:nvPicPr>
          <p:cNvPr id="913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78025"/>
            <a:ext cx="5395913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3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3657600" y="4068763"/>
            <a:ext cx="4515980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2</a:t>
            </a:r>
            <a:r>
              <a:rPr lang="en-US" dirty="0" smtClean="0">
                <a:solidFill>
                  <a:srgbClr val="B23C00"/>
                </a:solidFill>
              </a:rPr>
              <a:t> was the smallest unknown. 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endParaRPr lang="en-US" dirty="0" smtClean="0">
              <a:solidFill>
                <a:srgbClr val="B23C00"/>
              </a:solidFill>
            </a:endParaRPr>
          </a:p>
          <a:p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5 </a:t>
            </a:r>
            <a:r>
              <a:rPr lang="en-US" dirty="0">
                <a:solidFill>
                  <a:srgbClr val="B23C00"/>
                </a:solidFill>
              </a:rPr>
              <a:t>is unknown and adjacent: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is already 3 which is less than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  2+10=12, so </a:t>
            </a:r>
            <a:r>
              <a:rPr lang="en-US" dirty="0" smtClean="0">
                <a:solidFill>
                  <a:srgbClr val="B23C00"/>
                </a:solidFill>
              </a:rPr>
              <a:t>do not change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5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AA47-8529-944F-8F94-D5B6E73E567F}" type="slidenum">
              <a:rPr lang="en-US"/>
              <a:pPr/>
              <a:t>47</a:t>
            </a:fld>
            <a:endParaRPr lang="en-US"/>
          </a:p>
        </p:txBody>
      </p:sp>
      <p:pic>
        <p:nvPicPr>
          <p:cNvPr id="914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874838"/>
            <a:ext cx="7132637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4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35075"/>
            <a:ext cx="4389438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4437" name="Text Box 5"/>
          <p:cNvSpPr txBox="1">
            <a:spLocks noChangeArrowheads="1"/>
          </p:cNvSpPr>
          <p:nvPr/>
        </p:nvSpPr>
        <p:spPr bwMode="auto">
          <a:xfrm>
            <a:off x="3657600" y="3794125"/>
            <a:ext cx="4330032" cy="1569660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Do not adjust since 5 &lt; 3+6.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3+5=8 which is less than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  its previous value of 9.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p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04248-61A7-1240-B5AD-C879401AC4A4}" type="slidenum">
              <a:rPr lang="en-US"/>
              <a:pPr/>
              <a:t>48</a:t>
            </a:fld>
            <a:endParaRPr lang="en-US"/>
          </a:p>
        </p:txBody>
      </p:sp>
      <p:pic>
        <p:nvPicPr>
          <p:cNvPr id="915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65325"/>
            <a:ext cx="5213350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5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3657600" y="4068763"/>
            <a:ext cx="4330032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to known.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is unknown and adjacent.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d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5+1=6 which is less than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  its previous value of 8.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Change </a:t>
            </a:r>
            <a:r>
              <a:rPr lang="en-US" i="1" dirty="0" smtClean="0">
                <a:solidFill>
                  <a:srgbClr val="B23C00"/>
                </a:solidFill>
              </a:rPr>
              <a:t>p</a:t>
            </a:r>
            <a:r>
              <a:rPr lang="en-US" baseline="-25000" dirty="0" smtClean="0">
                <a:solidFill>
                  <a:srgbClr val="B23C00"/>
                </a:solidFill>
              </a:rPr>
              <a:t>6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to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0C7B-14AF-8B4B-BD9E-5B65E3ABDE6F}" type="slidenum">
              <a:rPr lang="en-US"/>
              <a:pPr/>
              <a:t>49</a:t>
            </a:fld>
            <a:endParaRPr lang="en-US"/>
          </a:p>
        </p:txBody>
      </p:sp>
      <p:pic>
        <p:nvPicPr>
          <p:cNvPr id="916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843088"/>
            <a:ext cx="79565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16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17638"/>
            <a:ext cx="4389438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4754563" y="4251325"/>
            <a:ext cx="2511024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Set </a:t>
            </a:r>
            <a:r>
              <a:rPr lang="en-US" i="1">
                <a:solidFill>
                  <a:srgbClr val="B23C00"/>
                </a:solidFill>
              </a:rPr>
              <a:t>v</a:t>
            </a:r>
            <a:r>
              <a:rPr lang="en-US" baseline="-25000">
                <a:solidFill>
                  <a:srgbClr val="B23C00"/>
                </a:solidFill>
              </a:rPr>
              <a:t>6</a:t>
            </a:r>
            <a:r>
              <a:rPr lang="en-US">
                <a:solidFill>
                  <a:srgbClr val="B23C00"/>
                </a:solidFill>
              </a:rPr>
              <a:t> to known.</a:t>
            </a:r>
          </a:p>
          <a:p>
            <a:r>
              <a:rPr lang="en-US">
                <a:solidFill>
                  <a:srgbClr val="B23C00"/>
                </a:solidFill>
              </a:rPr>
              <a:t>The algorithm terminates.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5097" y="6136029"/>
            <a:ext cx="159530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by Mark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Allen Weiss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Pearson Education, Inc., 2014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Chart with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Excel, select the values you want to graph and use the main menu: </a:t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smtClean="0">
                <a:sym typeface="Wingdings"/>
              </a:rPr>
              <a:t> Chart 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X Y (Scatter)</a:t>
            </a:r>
          </a:p>
          <a:p>
            <a:pPr lvl="5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Right-click the graph: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Select Data ...</a:t>
            </a:r>
          </a:p>
          <a:p>
            <a:pPr lvl="5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Click on a dot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right-click: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Add </a:t>
            </a:r>
            <a:r>
              <a:rPr lang="en-US" dirty="0" err="1" smtClean="0">
                <a:solidFill>
                  <a:srgbClr val="B23C00"/>
                </a:solidFill>
                <a:sym typeface="Wingdings"/>
              </a:rPr>
              <a:t>Trendline</a:t>
            </a:r>
            <a:endParaRPr lang="en-US" dirty="0" smtClean="0">
              <a:solidFill>
                <a:srgbClr val="B23C00"/>
              </a:solidFill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Select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Polynomial</a:t>
            </a:r>
            <a:r>
              <a:rPr lang="en-US" dirty="0" smtClean="0">
                <a:sym typeface="Wingdings"/>
              </a:rPr>
              <a:t> with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order 2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(or higher).</a:t>
            </a:r>
          </a:p>
          <a:p>
            <a:pPr lvl="5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Save the spreadsheet as an Excel Workbook with suffix </a:t>
            </a:r>
            <a:r>
              <a:rPr lang="en-US" dirty="0" smtClean="0">
                <a:solidFill>
                  <a:srgbClr val="B23C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B23C00"/>
                </a:solidFill>
                <a:sym typeface="Wingdings"/>
              </a:rPr>
              <a:t>xlsx</a:t>
            </a:r>
            <a:endParaRPr lang="en-US" dirty="0" smtClean="0">
              <a:solidFill>
                <a:srgbClr val="B23C00"/>
              </a:solidFill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Otherwise, you lose the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7" y="2057415"/>
            <a:ext cx="54324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1508781"/>
            <a:ext cx="5254625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7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70" y="1282350"/>
            <a:ext cx="4453059" cy="493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2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53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</a:t>
            </a:r>
            <a:r>
              <a:rPr lang="en-US" dirty="0" smtClean="0"/>
              <a:t>Tree (MST)</a:t>
            </a:r>
            <a:endParaRPr lang="en-US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wiring a new house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</a:t>
            </a:r>
            <a:r>
              <a:rPr lang="en-US" u="sng" dirty="0"/>
              <a:t>minimum length of wire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you </a:t>
            </a:r>
            <a:r>
              <a:rPr lang="en-US" dirty="0"/>
              <a:t>need to purchase?</a:t>
            </a:r>
          </a:p>
          <a:p>
            <a:pPr lvl="4"/>
            <a:endParaRPr lang="en-US" dirty="0"/>
          </a:p>
          <a:p>
            <a:r>
              <a:rPr lang="en-US" dirty="0"/>
              <a:t>Represent the house as an undirected graph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electrical outlet is a vertex.</a:t>
            </a:r>
          </a:p>
          <a:p>
            <a:pPr lvl="1"/>
            <a:r>
              <a:rPr lang="en-US" dirty="0"/>
              <a:t>The wires between the outlets are the edges.</a:t>
            </a:r>
          </a:p>
          <a:p>
            <a:pPr lvl="1"/>
            <a:r>
              <a:rPr lang="en-US" dirty="0"/>
              <a:t>The cost of each edge is the length of the wire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33C8-61CC-434B-AF0F-363F5201777B}" type="slidenum">
              <a:rPr lang="en-US"/>
              <a:pPr/>
              <a:t>54</a:t>
            </a:fld>
            <a:endParaRPr lang="en-US"/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</a:t>
            </a:r>
            <a:r>
              <a:rPr lang="en-US" dirty="0" smtClean="0"/>
              <a:t>)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tree formed from the edges of an undirected </a:t>
            </a:r>
            <a:r>
              <a:rPr lang="en-US" dirty="0" smtClean="0"/>
              <a:t>graph that </a:t>
            </a:r>
            <a:r>
              <a:rPr lang="en-US" dirty="0"/>
              <a:t>connects all the vertices at the lowest total cost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55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MST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Is an acyclic tree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Spans (includes) </a:t>
            </a:r>
            <a:br>
              <a:rPr lang="en-US" dirty="0"/>
            </a:br>
            <a:r>
              <a:rPr lang="en-US" dirty="0"/>
              <a:t>every vertex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|</a:t>
            </a:r>
            <a:r>
              <a:rPr lang="en-US" i="1" dirty="0" smtClean="0"/>
              <a:t>V </a:t>
            </a:r>
            <a:r>
              <a:rPr lang="en-US" dirty="0" smtClean="0"/>
              <a:t>|</a:t>
            </a:r>
            <a:r>
              <a:rPr lang="en-US" dirty="0"/>
              <a:t>-1 edges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Has </a:t>
            </a:r>
            <a:r>
              <a:rPr lang="en-US" u="sng" dirty="0"/>
              <a:t>minimum total cost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B21A-302B-DB49-B6AD-89D241EAD2DA}" type="slidenum">
              <a:rPr lang="en-US"/>
              <a:pPr/>
              <a:t>56</a:t>
            </a:fld>
            <a:endParaRPr lang="en-US"/>
          </a:p>
        </p:txBody>
      </p:sp>
      <p:pic>
        <p:nvPicPr>
          <p:cNvPr id="923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235075"/>
            <a:ext cx="45688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36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Minimum Spanning Tree (MST)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923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754563" y="1295400"/>
            <a:ext cx="4206875" cy="4835525"/>
          </a:xfrm>
          <a:noFill/>
          <a:ln/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each edge to an MST in such a way that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It does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a cycle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Is the least cost addition.</a:t>
            </a:r>
          </a:p>
          <a:p>
            <a:pPr lvl="4"/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greedy</a:t>
            </a:r>
            <a:r>
              <a:rPr lang="en-US" dirty="0"/>
              <a:t> algorithm!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E48-C75A-5542-90F5-B079EFB2852C}" type="slidenum">
              <a:rPr lang="en-US"/>
              <a:pPr/>
              <a:t>57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Algorithm for MST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Rediscovered by </a:t>
            </a:r>
            <a:r>
              <a:rPr lang="en-US" dirty="0" smtClean="0">
                <a:solidFill>
                  <a:srgbClr val="B23C00"/>
                </a:solidFill>
              </a:rPr>
              <a:t>Robert C</a:t>
            </a:r>
            <a:r>
              <a:rPr lang="en-US" dirty="0">
                <a:solidFill>
                  <a:srgbClr val="B23C00"/>
                </a:solidFill>
              </a:rPr>
              <a:t>. Prim </a:t>
            </a:r>
            <a:r>
              <a:rPr lang="en-US" dirty="0"/>
              <a:t>in 1957 to solve </a:t>
            </a:r>
            <a:r>
              <a:rPr lang="en-US" dirty="0" smtClean="0"/>
              <a:t>connection </a:t>
            </a:r>
            <a:r>
              <a:rPr lang="en-US" dirty="0"/>
              <a:t>network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discovered in 1930 </a:t>
            </a:r>
            <a:r>
              <a:rPr lang="en-US" dirty="0"/>
              <a:t>by </a:t>
            </a:r>
            <a:r>
              <a:rPr lang="en-US" dirty="0" smtClean="0"/>
              <a:t>Czech mathematician </a:t>
            </a:r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Jarník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At any point during the algorithm,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vertices are in the MST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others are not.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/>
              <a:t>one vertex to start.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7E48-C75A-5542-90F5-B079EFB2852C}" type="slidenum">
              <a:rPr lang="en-US"/>
              <a:pPr/>
              <a:t>58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Algorithm for </a:t>
            </a:r>
            <a:r>
              <a:rPr lang="en-US" dirty="0" smtClean="0"/>
              <a:t>MST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each stage, add another vertex to the tree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Choose a vertex such </a:t>
            </a:r>
            <a:r>
              <a:rPr lang="en-US" dirty="0" smtClean="0"/>
              <a:t>that: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edge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has the lowest cost </a:t>
            </a:r>
            <a:br>
              <a:rPr lang="en-US" dirty="0"/>
            </a:br>
            <a:r>
              <a:rPr lang="en-US" dirty="0" smtClean="0"/>
              <a:t>among </a:t>
            </a:r>
            <a:r>
              <a:rPr lang="en-US" dirty="0"/>
              <a:t>all the </a:t>
            </a:r>
            <a:r>
              <a:rPr lang="en-US" dirty="0" smtClean="0"/>
              <a:t>edges.</a:t>
            </a:r>
          </a:p>
          <a:p>
            <a:pPr lvl="1"/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is already in the tree and </a:t>
            </a:r>
            <a:r>
              <a:rPr lang="en-US" i="1" dirty="0"/>
              <a:t>v</a:t>
            </a:r>
            <a:r>
              <a:rPr lang="en-US" dirty="0"/>
              <a:t> is not.</a:t>
            </a:r>
          </a:p>
          <a:p>
            <a:pPr lvl="4"/>
            <a:endParaRPr lang="en-US" dirty="0"/>
          </a:p>
          <a:p>
            <a:r>
              <a:rPr lang="en-US" dirty="0"/>
              <a:t>Similar to </a:t>
            </a:r>
            <a:r>
              <a:rPr lang="en-US" dirty="0" err="1" smtClean="0"/>
              <a:t>Dijkstra</a:t>
            </a:r>
            <a:r>
              <a:rPr lang="en-US" dirty="0" err="1" smtClean="0">
                <a:latin typeface="Arial"/>
              </a:rPr>
              <a:t>’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algorithm for shortest paths</a:t>
            </a:r>
            <a:r>
              <a:rPr lang="en-US" dirty="0" smtClean="0"/>
              <a:t>.</a:t>
            </a:r>
          </a:p>
          <a:p>
            <a:pPr lvl="4"/>
            <a:endParaRPr lang="en-US" u="sng" dirty="0"/>
          </a:p>
          <a:p>
            <a:pPr lvl="1"/>
            <a:r>
              <a:rPr lang="en-US" dirty="0"/>
              <a:t>Maintain whether or not a vertex is known, </a:t>
            </a:r>
            <a:br>
              <a:rPr lang="en-US" dirty="0"/>
            </a:br>
            <a:r>
              <a:rPr lang="en-US" dirty="0"/>
              <a:t>and its </a:t>
            </a:r>
            <a:r>
              <a:rPr lang="en-US" i="1" dirty="0"/>
              <a:t>d</a:t>
            </a:r>
            <a:r>
              <a:rPr lang="en-US" i="1" baseline="-25000" dirty="0"/>
              <a:t>v</a:t>
            </a:r>
            <a:r>
              <a:rPr lang="en-US" dirty="0"/>
              <a:t> and </a:t>
            </a:r>
            <a:r>
              <a:rPr lang="en-US" i="1" dirty="0" err="1"/>
              <a:t>p</a:t>
            </a:r>
            <a:r>
              <a:rPr lang="en-US" i="1" baseline="-25000" dirty="0" err="1"/>
              <a:t>v</a:t>
            </a:r>
            <a:r>
              <a:rPr lang="en-US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2417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7C1A-77E0-9C4B-BC1A-685B299C727C}" type="slidenum">
              <a:rPr lang="en-US"/>
              <a:pPr/>
              <a:t>59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6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325563"/>
            <a:ext cx="6738937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6725" name="AutoShape 5"/>
          <p:cNvSpPr>
            <a:spLocks noChangeArrowheads="1"/>
          </p:cNvSpPr>
          <p:nvPr/>
        </p:nvSpPr>
        <p:spPr bwMode="auto">
          <a:xfrm>
            <a:off x="3354388" y="1984375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6" name="AutoShape 6"/>
          <p:cNvSpPr>
            <a:spLocks noChangeArrowheads="1"/>
          </p:cNvSpPr>
          <p:nvPr/>
        </p:nvSpPr>
        <p:spPr bwMode="auto">
          <a:xfrm>
            <a:off x="5616575" y="1984375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7" name="AutoShape 7"/>
          <p:cNvSpPr>
            <a:spLocks noChangeArrowheads="1"/>
          </p:cNvSpPr>
          <p:nvPr/>
        </p:nvSpPr>
        <p:spPr bwMode="auto">
          <a:xfrm>
            <a:off x="5616575" y="3263900"/>
            <a:ext cx="274638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8" name="AutoShape 8"/>
          <p:cNvSpPr>
            <a:spLocks noChangeArrowheads="1"/>
          </p:cNvSpPr>
          <p:nvPr/>
        </p:nvSpPr>
        <p:spPr bwMode="auto">
          <a:xfrm>
            <a:off x="3354388" y="3263900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926729" name="AutoShape 9"/>
          <p:cNvSpPr>
            <a:spLocks noChangeArrowheads="1"/>
          </p:cNvSpPr>
          <p:nvPr/>
        </p:nvSpPr>
        <p:spPr bwMode="auto">
          <a:xfrm>
            <a:off x="3354388" y="4635500"/>
            <a:ext cx="274637" cy="273050"/>
          </a:xfrm>
          <a:prstGeom prst="rightArrow">
            <a:avLst>
              <a:gd name="adj1" fmla="val 50000"/>
              <a:gd name="adj2" fmla="val 25145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#13 Part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1 (outside left-left):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Rebalance with a </a:t>
            </a:r>
            <a:r>
              <a:rPr lang="en-US" u="sng" dirty="0"/>
              <a:t>single right rotation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514600"/>
            <a:ext cx="7681912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75097" y="610886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59FE-C8FA-7147-B622-6ABBF7B1A503}" type="slidenum">
              <a:rPr lang="en-US"/>
              <a:pPr/>
              <a:t>60</a:t>
            </a:fld>
            <a:endParaRPr lang="en-US"/>
          </a:p>
        </p:txBody>
      </p:sp>
      <p:pic>
        <p:nvPicPr>
          <p:cNvPr id="927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143000"/>
            <a:ext cx="6583362" cy="343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7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588B-4B11-6149-9F3C-C8189C9625B9}" type="slidenum">
              <a:rPr lang="en-US"/>
              <a:pPr/>
              <a:t>61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8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417638"/>
            <a:ext cx="5119687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28774" name="Text Box 6"/>
          <p:cNvSpPr txBox="1">
            <a:spLocks noChangeArrowheads="1"/>
          </p:cNvSpPr>
          <p:nvPr/>
        </p:nvSpPr>
        <p:spPr bwMode="auto">
          <a:xfrm>
            <a:off x="1187450" y="4989513"/>
            <a:ext cx="3499509" cy="584776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1</a:t>
            </a:r>
            <a:r>
              <a:rPr lang="en-US" dirty="0">
                <a:solidFill>
                  <a:srgbClr val="B23C00"/>
                </a:solidFill>
              </a:rPr>
              <a:t> to start.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1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neighbors.</a:t>
            </a:r>
          </a:p>
        </p:txBody>
      </p:sp>
      <p:pic>
        <p:nvPicPr>
          <p:cNvPr id="928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87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4435475"/>
            <a:ext cx="2652713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4E0D-7DD8-0E47-9E13-C57330362E1C}" type="slidenum">
              <a:rPr lang="en-US"/>
              <a:pPr/>
              <a:t>62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4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5211763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4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914400" y="4708525"/>
            <a:ext cx="3739258" cy="107721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4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that are </a:t>
            </a:r>
            <a:r>
              <a:rPr lang="en-US" dirty="0">
                <a:solidFill>
                  <a:srgbClr val="B23C00"/>
                </a:solidFill>
              </a:rPr>
              <a:t>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,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,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Don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t </a:t>
            </a:r>
            <a:r>
              <a:rPr lang="en-US" dirty="0">
                <a:solidFill>
                  <a:srgbClr val="B23C00"/>
                </a:solidFill>
              </a:rPr>
              <a:t>do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because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= 2 &lt; 3.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4EB4-CEC2-B44F-9ADC-B48F3EEF1A0C}" type="slidenum">
              <a:rPr lang="en-US"/>
              <a:pPr/>
              <a:t>63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29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5668963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9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9799" name="Text Box 7"/>
          <p:cNvSpPr txBox="1">
            <a:spLocks noChangeArrowheads="1"/>
          </p:cNvSpPr>
          <p:nvPr/>
        </p:nvSpPr>
        <p:spPr bwMode="auto">
          <a:xfrm>
            <a:off x="682922" y="4387960"/>
            <a:ext cx="3340444" cy="1692771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2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  <a:p>
            <a:endParaRPr lang="en-US" sz="800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3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baseline="-25000" dirty="0" smtClean="0">
                <a:solidFill>
                  <a:srgbClr val="B23C00"/>
                </a:solidFill>
              </a:rPr>
              <a:t>3</a:t>
            </a:r>
            <a:r>
              <a:rPr lang="en-US" dirty="0" smtClean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B23C00"/>
                </a:solidFill>
              </a:rPr>
              <a:t>s </a:t>
            </a:r>
            <a:r>
              <a:rPr lang="en-US" dirty="0">
                <a:solidFill>
                  <a:srgbClr val="B23C00"/>
                </a:solidFill>
              </a:rPr>
              <a:t>neighbors</a:t>
            </a:r>
          </a:p>
          <a:p>
            <a:r>
              <a:rPr lang="en-US" dirty="0">
                <a:solidFill>
                  <a:srgbClr val="B23C00"/>
                </a:solidFill>
              </a:rPr>
              <a:t>that 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= 5 &lt; its previous value 8.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F458-21C4-5048-A637-DCD990D89210}" type="slidenum">
              <a:rPr lang="en-US"/>
              <a:pPr/>
              <a:t>64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0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5075"/>
            <a:ext cx="5486400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0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600200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914400" y="4665853"/>
            <a:ext cx="3340444" cy="1323439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7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Set the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 err="1">
                <a:solidFill>
                  <a:srgbClr val="B23C00"/>
                </a:solidFill>
              </a:rPr>
              <a:t>p</a:t>
            </a:r>
            <a:r>
              <a:rPr lang="en-US" baseline="-25000" dirty="0" err="1">
                <a:solidFill>
                  <a:srgbClr val="B23C00"/>
                </a:solidFill>
              </a:rPr>
              <a:t>v</a:t>
            </a:r>
            <a:r>
              <a:rPr lang="en-US" dirty="0">
                <a:solidFill>
                  <a:srgbClr val="B23C00"/>
                </a:solidFill>
              </a:rPr>
              <a:t> of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4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’</a:t>
            </a:r>
            <a:r>
              <a:rPr lang="en-US" dirty="0">
                <a:solidFill>
                  <a:srgbClr val="B23C00"/>
                </a:solidFill>
              </a:rPr>
              <a:t>s neighbors</a:t>
            </a:r>
          </a:p>
          <a:p>
            <a:r>
              <a:rPr lang="en-US" dirty="0">
                <a:solidFill>
                  <a:srgbClr val="B23C00"/>
                </a:solidFill>
              </a:rPr>
              <a:t>that still unknown: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= </a:t>
            </a:r>
            <a:r>
              <a:rPr lang="en-US" dirty="0" smtClean="0">
                <a:solidFill>
                  <a:srgbClr val="B23C00"/>
                </a:solidFill>
              </a:rPr>
              <a:t>6 </a:t>
            </a:r>
            <a:r>
              <a:rPr lang="en-US" dirty="0">
                <a:solidFill>
                  <a:srgbClr val="B23C00"/>
                </a:solidFill>
              </a:rPr>
              <a:t>&lt; its previous value 7.</a:t>
            </a:r>
          </a:p>
          <a:p>
            <a:r>
              <a:rPr lang="en-US" dirty="0">
                <a:solidFill>
                  <a:srgbClr val="B23C00"/>
                </a:solidFill>
              </a:rPr>
              <a:t>Set </a:t>
            </a:r>
            <a:r>
              <a:rPr lang="en-US" i="1" dirty="0">
                <a:solidFill>
                  <a:srgbClr val="B23C00"/>
                </a:solidFill>
              </a:rPr>
              <a:t>d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= 1 &lt; its previous value 5.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8CCB-1E7B-5A4A-9E74-D2B118926351}" type="slidenum">
              <a:rPr lang="en-US"/>
              <a:pPr/>
              <a:t>65</a:t>
            </a:fld>
            <a:endParaRPr lang="en-US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for MST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931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589838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1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462088"/>
            <a:ext cx="3808413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1846" name="Text Box 6"/>
          <p:cNvSpPr txBox="1">
            <a:spLocks noChangeArrowheads="1"/>
          </p:cNvSpPr>
          <p:nvPr/>
        </p:nvSpPr>
        <p:spPr bwMode="auto">
          <a:xfrm>
            <a:off x="639763" y="4525963"/>
            <a:ext cx="3123605" cy="1200328"/>
          </a:xfrm>
          <a:prstGeom prst="rect">
            <a:avLst/>
          </a:prstGeom>
          <a:solidFill>
            <a:srgbClr val="FFFFC2"/>
          </a:solidFill>
          <a:ln w="9525">
            <a:solidFill>
              <a:srgbClr val="B23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6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  <a:p>
            <a:endParaRPr lang="en-US" sz="800" dirty="0">
              <a:solidFill>
                <a:srgbClr val="B23C00"/>
              </a:solidFill>
            </a:endParaRPr>
          </a:p>
          <a:p>
            <a:r>
              <a:rPr lang="en-US" dirty="0">
                <a:solidFill>
                  <a:srgbClr val="B23C00"/>
                </a:solidFill>
              </a:rPr>
              <a:t>Choose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baseline="-25000" dirty="0">
                <a:solidFill>
                  <a:srgbClr val="B23C00"/>
                </a:solidFill>
              </a:rPr>
              <a:t>5</a:t>
            </a:r>
            <a:r>
              <a:rPr lang="en-US" dirty="0">
                <a:solidFill>
                  <a:srgbClr val="B23C00"/>
                </a:solidFill>
              </a:rPr>
              <a:t> and declare it known.</a:t>
            </a:r>
          </a:p>
          <a:p>
            <a:r>
              <a:rPr lang="en-US" dirty="0">
                <a:solidFill>
                  <a:srgbClr val="B23C00"/>
                </a:solidFill>
              </a:rPr>
              <a:t>No changes to the table.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69" y="4316031"/>
            <a:ext cx="3177806" cy="1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0AF9-9EC2-1C41-9E33-5C6A3D56DDEA}" type="slidenum">
              <a:rPr lang="en-US"/>
              <a:pPr/>
              <a:t>66</a:t>
            </a:fld>
            <a:endParaRPr lang="en-US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Traversal Algorithms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Graph traversal </a:t>
            </a:r>
            <a:r>
              <a:rPr lang="en-US" dirty="0"/>
              <a:t>is similar to tree traversal.</a:t>
            </a:r>
          </a:p>
          <a:p>
            <a:pPr lvl="1"/>
            <a:r>
              <a:rPr lang="en-US" dirty="0"/>
              <a:t>Visit each vertex of a graph in a particular order.</a:t>
            </a:r>
          </a:p>
          <a:p>
            <a:pPr lvl="4"/>
            <a:endParaRPr lang="en-US" dirty="0"/>
          </a:p>
          <a:p>
            <a:r>
              <a:rPr lang="en-US" dirty="0"/>
              <a:t>Special problems for </a:t>
            </a:r>
            <a:r>
              <a:rPr lang="en-US" dirty="0" smtClean="0"/>
              <a:t>graphs</a:t>
            </a:r>
            <a:r>
              <a:rPr lang="en-US" dirty="0"/>
              <a:t>:</a:t>
            </a:r>
            <a:endParaRPr lang="en-US" dirty="0" smtClean="0"/>
          </a:p>
          <a:p>
            <a:pPr lvl="4"/>
            <a:endParaRPr lang="en-US" dirty="0"/>
          </a:p>
          <a:p>
            <a:pPr lvl="1"/>
            <a:r>
              <a:rPr lang="en-US" dirty="0"/>
              <a:t>It may not be possible to reach all vertices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start vertex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graph </a:t>
            </a:r>
            <a:r>
              <a:rPr lang="en-US" dirty="0" smtClean="0"/>
              <a:t>may </a:t>
            </a:r>
            <a:r>
              <a:rPr lang="en-US" dirty="0"/>
              <a:t>contain cycles.</a:t>
            </a:r>
          </a:p>
          <a:p>
            <a:pPr lvl="2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go into an infinite loop.</a:t>
            </a:r>
          </a:p>
          <a:p>
            <a:pPr lvl="2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Mark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each vertex after a visit.</a:t>
            </a:r>
          </a:p>
          <a:p>
            <a:pPr lvl="2"/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revisit marked vertices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FD0-C6DF-5445-8DFD-22380625A7E6}" type="slidenum">
              <a:rPr lang="en-US"/>
              <a:pPr/>
              <a:t>67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Lost in a Maze</a:t>
            </a:r>
            <a:endParaRPr lang="en-US" dirty="0"/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a bag of bread crumbs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you go down each path,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drop bread crumbs to </a:t>
            </a:r>
            <a:r>
              <a:rPr lang="en-US" u="sng" dirty="0"/>
              <a:t>mark your path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Whenever </a:t>
            </a:r>
            <a:r>
              <a:rPr lang="en-US" dirty="0"/>
              <a:t>you come to a dead end, </a:t>
            </a:r>
            <a:r>
              <a:rPr lang="en-US" dirty="0" smtClean="0"/>
              <a:t>you </a:t>
            </a:r>
            <a:r>
              <a:rPr lang="en-US" dirty="0"/>
              <a:t>retrace your path by following your bread crumbs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You </a:t>
            </a:r>
            <a:r>
              <a:rPr lang="en-US" dirty="0"/>
              <a:t>continue retracing your path (</a:t>
            </a:r>
            <a:r>
              <a:rPr lang="ja-JP" altLang="en-US" dirty="0">
                <a:latin typeface="Arial"/>
              </a:rPr>
              <a:t>“</a:t>
            </a:r>
            <a:r>
              <a:rPr lang="en-US" u="sng" dirty="0"/>
              <a:t>backtracking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</a:t>
            </a:r>
            <a:r>
              <a:rPr lang="en-US" dirty="0" smtClean="0"/>
              <a:t>until </a:t>
            </a:r>
            <a:r>
              <a:rPr lang="en-US" dirty="0"/>
              <a:t>you come to an intersection with an unmarked path</a:t>
            </a:r>
            <a:r>
              <a:rPr lang="en-US" dirty="0" smtClean="0"/>
              <a:t>.</a:t>
            </a:r>
          </a:p>
          <a:p>
            <a:pPr>
              <a:spcBef>
                <a:spcPts val="1300"/>
              </a:spcBef>
            </a:pPr>
            <a:r>
              <a:rPr lang="en-US" dirty="0" smtClean="0"/>
              <a:t>You </a:t>
            </a:r>
            <a:r>
              <a:rPr lang="en-US" dirty="0"/>
              <a:t>(</a:t>
            </a:r>
            <a:r>
              <a:rPr lang="en-US" u="sng" dirty="0"/>
              <a:t>recursively</a:t>
            </a:r>
            <a:r>
              <a:rPr lang="en-US" dirty="0"/>
              <a:t>) go down the unmarked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FD0-C6DF-5445-8DFD-22380625A7E6}" type="slidenum">
              <a:rPr lang="en-US"/>
              <a:pPr/>
              <a:t>68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the maze as a 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Each path is an edge.</a:t>
            </a:r>
          </a:p>
          <a:p>
            <a:pPr lvl="1"/>
            <a:r>
              <a:rPr lang="en-US" dirty="0"/>
              <a:t>Each intersection is a vertex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are doing a </a:t>
            </a:r>
            <a:r>
              <a:rPr lang="en-US" dirty="0">
                <a:solidFill>
                  <a:srgbClr val="B23C00"/>
                </a:solidFill>
              </a:rPr>
              <a:t>depth-first search </a:t>
            </a:r>
            <a:r>
              <a:rPr lang="en-US" dirty="0"/>
              <a:t>of the graph.</a:t>
            </a:r>
          </a:p>
        </p:txBody>
      </p:sp>
    </p:spTree>
    <p:extLst>
      <p:ext uri="{BB962C8B-B14F-4D97-AF65-F5344CB8AC3E}">
        <p14:creationId xmlns:p14="http://schemas.microsoft.com/office/powerpoint/2010/main" val="13257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77FA-C0DD-394E-93F3-30135BBABAD6}" type="slidenum">
              <a:rPr lang="en-US"/>
              <a:pPr/>
              <a:t>69</a:t>
            </a:fld>
            <a:endParaRPr 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3985887"/>
            <a:ext cx="8594725" cy="2277722"/>
          </a:xfrm>
        </p:spPr>
        <p:txBody>
          <a:bodyPr/>
          <a:lstStyle/>
          <a:p>
            <a:r>
              <a:rPr lang="en-US" sz="2400" smtClean="0"/>
              <a:t>Visits </a:t>
            </a:r>
            <a:r>
              <a:rPr lang="en-US" sz="2400" dirty="0"/>
              <a:t>each vertex once. </a:t>
            </a:r>
          </a:p>
          <a:p>
            <a:r>
              <a:rPr lang="en-US" sz="2400" dirty="0"/>
              <a:t>Processes each edge once in a directed graph. </a:t>
            </a:r>
          </a:p>
          <a:p>
            <a:r>
              <a:rPr lang="en-US" sz="2400" dirty="0"/>
              <a:t>Processes each edge from both directions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an undirected graph.</a:t>
            </a:r>
          </a:p>
          <a:p>
            <a:r>
              <a:rPr lang="en-US" sz="2400" dirty="0"/>
              <a:t>Therefore, 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O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(|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V 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| </a:t>
            </a:r>
            <a:r>
              <a:rPr lang="en-US" sz="2400" dirty="0">
                <a:solidFill>
                  <a:srgbClr val="B23C00"/>
                </a:solidFill>
                <a:latin typeface="" charset="0"/>
                <a:cs typeface="" charset="0"/>
              </a:rPr>
              <a:t>+ |</a:t>
            </a:r>
            <a:r>
              <a:rPr lang="en-US" sz="2400" i="1" dirty="0" smtClean="0">
                <a:solidFill>
                  <a:srgbClr val="B23C00"/>
                </a:solidFill>
                <a:latin typeface="" charset="0"/>
                <a:cs typeface="" charset="0"/>
              </a:rPr>
              <a:t>E </a:t>
            </a:r>
            <a:r>
              <a:rPr lang="en-US" sz="2400" dirty="0" smtClean="0">
                <a:solidFill>
                  <a:srgbClr val="B23C00"/>
                </a:solidFill>
                <a:latin typeface="" charset="0"/>
                <a:cs typeface="" charset="0"/>
              </a:rPr>
              <a:t>|</a:t>
            </a:r>
            <a:r>
              <a:rPr lang="en-US" sz="2400" dirty="0">
                <a:solidFill>
                  <a:srgbClr val="B23C00"/>
                </a:solidFill>
                <a:latin typeface="" charset="0"/>
                <a:cs typeface="" charset="0"/>
              </a:rPr>
              <a:t>)</a:t>
            </a:r>
            <a:r>
              <a:rPr lang="en-US" sz="2400" dirty="0">
                <a:solidFill>
                  <a:schemeClr val="folHlink"/>
                </a:solidFill>
                <a:latin typeface="" charset="0"/>
                <a:cs typeface="" charset="0"/>
              </a:rPr>
              <a:t>.</a:t>
            </a:r>
            <a:endParaRPr lang="el-GR" sz="2400" dirty="0">
              <a:solidFill>
                <a:schemeClr val="folHlink"/>
              </a:solidFill>
              <a:latin typeface="" charset="0"/>
              <a:cs typeface="" charset="0"/>
            </a:endParaRP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874838" y="1257931"/>
            <a:ext cx="5440362" cy="253682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void </a:t>
            </a:r>
            <a:r>
              <a:rPr lang="en-US" sz="1600" b="1" dirty="0" err="1">
                <a:latin typeface="Courier New" charset="0"/>
              </a:rPr>
              <a:t>dfs</a:t>
            </a:r>
            <a:r>
              <a:rPr lang="en-US" sz="1600" b="1" dirty="0">
                <a:latin typeface="Courier New" charset="0"/>
              </a:rPr>
              <a:t>(Vertex v)</a:t>
            </a: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v.visited</a:t>
            </a:r>
            <a:r>
              <a:rPr lang="en-US" sz="1600" b="1" dirty="0">
                <a:latin typeface="Courier New" charset="0"/>
              </a:rPr>
              <a:t> = true;  // mark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for each Vertex w adjacent to v {</a:t>
            </a:r>
          </a:p>
          <a:p>
            <a:r>
              <a:rPr lang="en-US" sz="1600" b="1" dirty="0">
                <a:latin typeface="Courier New" charset="0"/>
              </a:rPr>
              <a:t>        if (!</a:t>
            </a:r>
            <a:r>
              <a:rPr lang="en-US" sz="1600" b="1" dirty="0" err="1">
                <a:latin typeface="Courier New" charset="0"/>
              </a:rPr>
              <a:t>w.visited</a:t>
            </a:r>
            <a:r>
              <a:rPr lang="en-US" sz="1600" b="1" dirty="0">
                <a:latin typeface="Courier New" charset="0"/>
              </a:rPr>
              <a:t>) {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dfs</a:t>
            </a:r>
            <a:r>
              <a:rPr lang="en-US" sz="1600" b="1" dirty="0">
                <a:latin typeface="Courier New" charset="0"/>
              </a:rPr>
              <a:t>(w);  // recursively visit w</a:t>
            </a:r>
          </a:p>
          <a:p>
            <a:r>
              <a:rPr lang="en-US" sz="1600" b="1" dirty="0">
                <a:latin typeface="Courier New" charset="0"/>
              </a:rPr>
              <a:t>        }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5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40099" y="1303109"/>
            <a:ext cx="82638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Case 1 (outside left-left): Rebalance with a single right rotation.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Update heights and return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k2 pointer to the node to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singleRightRotation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*k2)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*k1 = k2-&gt;left;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k2-&gt;left = k1-&gt;right;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k1-&gt;right = k2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Recompute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node heights.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k2-&gt;height = (max(height(k2-&gt;left), height(k2-&gt;right)) + 1);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k1-&gt;height = (max(height(k1-&gt;left), k2-&gt;height) + 1);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k1;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3" y="3121961"/>
            <a:ext cx="4280256" cy="14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036F-9FBC-6742-86FD-DAEB5D4A9278}" type="slidenum">
              <a:rPr lang="en-US"/>
              <a:pPr/>
              <a:t>70</a:t>
            </a:fld>
            <a:endParaRPr lang="en-US"/>
          </a:p>
        </p:txBody>
      </p:sp>
      <p:sp>
        <p:nvSpPr>
          <p:cNvPr id="941101" name="Text Box 45"/>
          <p:cNvSpPr txBox="1">
            <a:spLocks noChangeArrowheads="1"/>
          </p:cNvSpPr>
          <p:nvPr/>
        </p:nvSpPr>
        <p:spPr bwMode="auto">
          <a:xfrm>
            <a:off x="1552575" y="3336925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941060" name="Oval 4"/>
          <p:cNvSpPr>
            <a:spLocks noChangeArrowheads="1"/>
          </p:cNvSpPr>
          <p:nvPr/>
        </p:nvSpPr>
        <p:spPr bwMode="auto">
          <a:xfrm>
            <a:off x="1644650" y="36115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41061" name="Oval 5"/>
          <p:cNvSpPr>
            <a:spLocks noChangeArrowheads="1"/>
          </p:cNvSpPr>
          <p:nvPr/>
        </p:nvSpPr>
        <p:spPr bwMode="auto">
          <a:xfrm>
            <a:off x="34734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41062" name="Oval 6"/>
          <p:cNvSpPr>
            <a:spLocks noChangeArrowheads="1"/>
          </p:cNvSpPr>
          <p:nvPr/>
        </p:nvSpPr>
        <p:spPr bwMode="auto">
          <a:xfrm>
            <a:off x="53022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941063" name="Oval 7"/>
          <p:cNvSpPr>
            <a:spLocks noChangeArrowheads="1"/>
          </p:cNvSpPr>
          <p:nvPr/>
        </p:nvSpPr>
        <p:spPr bwMode="auto">
          <a:xfrm>
            <a:off x="7131050" y="17827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941064" name="Oval 8"/>
          <p:cNvSpPr>
            <a:spLocks noChangeArrowheads="1"/>
          </p:cNvSpPr>
          <p:nvPr/>
        </p:nvSpPr>
        <p:spPr bwMode="auto">
          <a:xfrm>
            <a:off x="3473450" y="26971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41065" name="Oval 9"/>
          <p:cNvSpPr>
            <a:spLocks noChangeArrowheads="1"/>
          </p:cNvSpPr>
          <p:nvPr/>
        </p:nvSpPr>
        <p:spPr bwMode="auto">
          <a:xfrm>
            <a:off x="34734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941066" name="Oval 10"/>
          <p:cNvSpPr>
            <a:spLocks noChangeArrowheads="1"/>
          </p:cNvSpPr>
          <p:nvPr/>
        </p:nvSpPr>
        <p:spPr bwMode="auto">
          <a:xfrm>
            <a:off x="53022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941067" name="Oval 11"/>
          <p:cNvSpPr>
            <a:spLocks noChangeArrowheads="1"/>
          </p:cNvSpPr>
          <p:nvPr/>
        </p:nvSpPr>
        <p:spPr bwMode="auto">
          <a:xfrm>
            <a:off x="7131050" y="45259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941068" name="Oval 12"/>
          <p:cNvSpPr>
            <a:spLocks noChangeArrowheads="1"/>
          </p:cNvSpPr>
          <p:nvPr/>
        </p:nvSpPr>
        <p:spPr bwMode="auto">
          <a:xfrm>
            <a:off x="3473450" y="54403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941080" name="AutoShape 24"/>
          <p:cNvCxnSpPr>
            <a:cxnSpLocks noChangeShapeType="1"/>
            <a:stCxn id="941061" idx="3"/>
            <a:endCxn id="941060" idx="7"/>
          </p:cNvCxnSpPr>
          <p:nvPr/>
        </p:nvCxnSpPr>
        <p:spPr bwMode="auto">
          <a:xfrm flipH="1">
            <a:off x="1955800" y="2093913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1" name="AutoShape 25"/>
          <p:cNvCxnSpPr>
            <a:cxnSpLocks noChangeShapeType="1"/>
            <a:stCxn id="941064" idx="3"/>
            <a:endCxn id="941060" idx="6"/>
          </p:cNvCxnSpPr>
          <p:nvPr/>
        </p:nvCxnSpPr>
        <p:spPr bwMode="auto">
          <a:xfrm flipH="1">
            <a:off x="2009775" y="3008313"/>
            <a:ext cx="15176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2" name="AutoShape 26"/>
          <p:cNvCxnSpPr>
            <a:cxnSpLocks noChangeShapeType="1"/>
            <a:stCxn id="941060" idx="6"/>
            <a:endCxn id="941065" idx="1"/>
          </p:cNvCxnSpPr>
          <p:nvPr/>
        </p:nvCxnSpPr>
        <p:spPr bwMode="auto">
          <a:xfrm>
            <a:off x="2009775" y="3794125"/>
            <a:ext cx="15176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3" name="AutoShape 27"/>
          <p:cNvCxnSpPr>
            <a:cxnSpLocks noChangeShapeType="1"/>
            <a:stCxn id="941060" idx="5"/>
            <a:endCxn id="941068" idx="1"/>
          </p:cNvCxnSpPr>
          <p:nvPr/>
        </p:nvCxnSpPr>
        <p:spPr bwMode="auto">
          <a:xfrm>
            <a:off x="1955800" y="3922713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4" name="AutoShape 28"/>
          <p:cNvCxnSpPr>
            <a:cxnSpLocks noChangeShapeType="1"/>
            <a:stCxn id="941061" idx="6"/>
            <a:endCxn id="941062" idx="2"/>
          </p:cNvCxnSpPr>
          <p:nvPr/>
        </p:nvCxnSpPr>
        <p:spPr bwMode="auto">
          <a:xfrm>
            <a:off x="3838575" y="19653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5" name="AutoShape 29"/>
          <p:cNvCxnSpPr>
            <a:cxnSpLocks noChangeShapeType="1"/>
          </p:cNvCxnSpPr>
          <p:nvPr/>
        </p:nvCxnSpPr>
        <p:spPr bwMode="auto">
          <a:xfrm>
            <a:off x="5667375" y="19653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6" name="AutoShape 30"/>
          <p:cNvCxnSpPr>
            <a:cxnSpLocks noChangeShapeType="1"/>
          </p:cNvCxnSpPr>
          <p:nvPr/>
        </p:nvCxnSpPr>
        <p:spPr bwMode="auto">
          <a:xfrm>
            <a:off x="5667375" y="47085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1087" name="AutoShape 31"/>
          <p:cNvCxnSpPr>
            <a:cxnSpLocks noChangeShapeType="1"/>
          </p:cNvCxnSpPr>
          <p:nvPr/>
        </p:nvCxnSpPr>
        <p:spPr bwMode="auto">
          <a:xfrm>
            <a:off x="3838575" y="4708525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41110" name="Group 54"/>
          <p:cNvGrpSpPr>
            <a:grpSpLocks/>
          </p:cNvGrpSpPr>
          <p:nvPr/>
        </p:nvGrpSpPr>
        <p:grpSpPr bwMode="auto">
          <a:xfrm>
            <a:off x="1827213" y="1600200"/>
            <a:ext cx="1647825" cy="2011363"/>
            <a:chOff x="1151" y="1008"/>
            <a:chExt cx="1038" cy="1267"/>
          </a:xfrm>
        </p:grpSpPr>
        <p:cxnSp>
          <p:nvCxnSpPr>
            <p:cNvPr id="941089" name="AutoShape 33"/>
            <p:cNvCxnSpPr>
              <a:cxnSpLocks noChangeShapeType="1"/>
              <a:stCxn id="941060" idx="0"/>
              <a:endCxn id="941061" idx="2"/>
            </p:cNvCxnSpPr>
            <p:nvPr/>
          </p:nvCxnSpPr>
          <p:spPr bwMode="auto">
            <a:xfrm rot="16200000">
              <a:off x="1151" y="1238"/>
              <a:ext cx="1037" cy="1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2" name="Text Box 46"/>
            <p:cNvSpPr txBox="1">
              <a:spLocks noChangeArrowheads="1"/>
            </p:cNvSpPr>
            <p:nvPr/>
          </p:nvSpPr>
          <p:spPr bwMode="auto">
            <a:xfrm>
              <a:off x="2015" y="100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</a:t>
              </a:r>
            </a:p>
          </p:txBody>
        </p:sp>
      </p:grpSp>
      <p:grpSp>
        <p:nvGrpSpPr>
          <p:cNvPr id="941111" name="Group 55"/>
          <p:cNvGrpSpPr>
            <a:grpSpLocks/>
          </p:cNvGrpSpPr>
          <p:nvPr/>
        </p:nvGrpSpPr>
        <p:grpSpPr bwMode="auto">
          <a:xfrm>
            <a:off x="3784600" y="1417638"/>
            <a:ext cx="1793875" cy="420687"/>
            <a:chOff x="2384" y="893"/>
            <a:chExt cx="1130" cy="265"/>
          </a:xfrm>
        </p:grpSpPr>
        <p:cxnSp>
          <p:nvCxnSpPr>
            <p:cNvPr id="941090" name="AutoShape 34"/>
            <p:cNvCxnSpPr>
              <a:cxnSpLocks noChangeShapeType="1"/>
              <a:stCxn id="941061" idx="7"/>
              <a:endCxn id="941062" idx="1"/>
            </p:cNvCxnSpPr>
            <p:nvPr/>
          </p:nvCxnSpPr>
          <p:spPr bwMode="auto">
            <a:xfrm rot="5400000" flipV="1">
              <a:off x="2878" y="663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3" name="Text Box 47"/>
            <p:cNvSpPr txBox="1">
              <a:spLocks noChangeArrowheads="1"/>
            </p:cNvSpPr>
            <p:nvPr/>
          </p:nvSpPr>
          <p:spPr bwMode="auto">
            <a:xfrm>
              <a:off x="3340" y="89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3</a:t>
              </a:r>
            </a:p>
          </p:txBody>
        </p:sp>
      </p:grpSp>
      <p:grpSp>
        <p:nvGrpSpPr>
          <p:cNvPr id="941112" name="Group 56"/>
          <p:cNvGrpSpPr>
            <a:grpSpLocks/>
          </p:cNvGrpSpPr>
          <p:nvPr/>
        </p:nvGrpSpPr>
        <p:grpSpPr bwMode="auto">
          <a:xfrm>
            <a:off x="5613400" y="1782763"/>
            <a:ext cx="2159000" cy="304800"/>
            <a:chOff x="3536" y="1123"/>
            <a:chExt cx="1360" cy="192"/>
          </a:xfrm>
        </p:grpSpPr>
        <p:cxnSp>
          <p:nvCxnSpPr>
            <p:cNvPr id="941091" name="AutoShape 35"/>
            <p:cNvCxnSpPr>
              <a:cxnSpLocks noChangeShapeType="1"/>
              <a:stCxn id="941062" idx="7"/>
              <a:endCxn id="941063" idx="1"/>
            </p:cNvCxnSpPr>
            <p:nvPr/>
          </p:nvCxnSpPr>
          <p:spPr bwMode="auto">
            <a:xfrm rot="5400000" flipV="1">
              <a:off x="4030" y="663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4" name="Text Box 48"/>
            <p:cNvSpPr txBox="1">
              <a:spLocks noChangeArrowheads="1"/>
            </p:cNvSpPr>
            <p:nvPr/>
          </p:nvSpPr>
          <p:spPr bwMode="auto">
            <a:xfrm>
              <a:off x="4722" y="112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4</a:t>
              </a:r>
            </a:p>
          </p:txBody>
        </p:sp>
      </p:grpSp>
      <p:grpSp>
        <p:nvGrpSpPr>
          <p:cNvPr id="941113" name="Group 57"/>
          <p:cNvGrpSpPr>
            <a:grpSpLocks/>
          </p:cNvGrpSpPr>
          <p:nvPr/>
        </p:nvGrpSpPr>
        <p:grpSpPr bwMode="auto">
          <a:xfrm>
            <a:off x="3748088" y="2147888"/>
            <a:ext cx="3565525" cy="1128712"/>
            <a:chOff x="2361" y="1353"/>
            <a:chExt cx="2246" cy="711"/>
          </a:xfrm>
        </p:grpSpPr>
        <p:cxnSp>
          <p:nvCxnSpPr>
            <p:cNvPr id="941092" name="AutoShape 36"/>
            <p:cNvCxnSpPr>
              <a:cxnSpLocks noChangeShapeType="1"/>
              <a:stCxn id="941063" idx="4"/>
              <a:endCxn id="941064" idx="6"/>
            </p:cNvCxnSpPr>
            <p:nvPr/>
          </p:nvCxnSpPr>
          <p:spPr bwMode="auto">
            <a:xfrm rot="5400000">
              <a:off x="3282" y="489"/>
              <a:ext cx="461" cy="21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5" name="Text Box 49"/>
            <p:cNvSpPr txBox="1">
              <a:spLocks noChangeArrowheads="1"/>
            </p:cNvSpPr>
            <p:nvPr/>
          </p:nvSpPr>
          <p:spPr bwMode="auto">
            <a:xfrm>
              <a:off x="2361" y="1872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</a:t>
              </a:r>
            </a:p>
          </p:txBody>
        </p:sp>
      </p:grpSp>
      <p:grpSp>
        <p:nvGrpSpPr>
          <p:cNvPr id="941114" name="Group 58"/>
          <p:cNvGrpSpPr>
            <a:grpSpLocks/>
          </p:cNvGrpSpPr>
          <p:nvPr/>
        </p:nvGrpSpPr>
        <p:grpSpPr bwMode="auto">
          <a:xfrm>
            <a:off x="3656013" y="3062288"/>
            <a:ext cx="458787" cy="1951037"/>
            <a:chOff x="2303" y="1929"/>
            <a:chExt cx="289" cy="1229"/>
          </a:xfrm>
        </p:grpSpPr>
        <p:cxnSp>
          <p:nvCxnSpPr>
            <p:cNvPr id="941096" name="AutoShape 40"/>
            <p:cNvCxnSpPr>
              <a:cxnSpLocks noChangeShapeType="1"/>
              <a:stCxn id="941064" idx="4"/>
              <a:endCxn id="941065" idx="0"/>
            </p:cNvCxnSpPr>
            <p:nvPr/>
          </p:nvCxnSpPr>
          <p:spPr bwMode="auto">
            <a:xfrm rot="5400000">
              <a:off x="1842" y="2390"/>
              <a:ext cx="9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6" name="Text Box 50"/>
            <p:cNvSpPr txBox="1">
              <a:spLocks noChangeArrowheads="1"/>
            </p:cNvSpPr>
            <p:nvPr/>
          </p:nvSpPr>
          <p:spPr bwMode="auto">
            <a:xfrm>
              <a:off x="2418" y="2966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6</a:t>
              </a:r>
            </a:p>
          </p:txBody>
        </p:sp>
      </p:grpSp>
      <p:grpSp>
        <p:nvGrpSpPr>
          <p:cNvPr id="941115" name="Group 59"/>
          <p:cNvGrpSpPr>
            <a:grpSpLocks/>
          </p:cNvGrpSpPr>
          <p:nvPr/>
        </p:nvGrpSpPr>
        <p:grpSpPr bwMode="auto">
          <a:xfrm>
            <a:off x="3784600" y="4579938"/>
            <a:ext cx="2068513" cy="433387"/>
            <a:chOff x="2384" y="2885"/>
            <a:chExt cx="1303" cy="273"/>
          </a:xfrm>
        </p:grpSpPr>
        <p:cxnSp>
          <p:nvCxnSpPr>
            <p:cNvPr id="941097" name="AutoShape 41"/>
            <p:cNvCxnSpPr>
              <a:cxnSpLocks noChangeShapeType="1"/>
              <a:stCxn id="941065" idx="7"/>
              <a:endCxn id="941066" idx="1"/>
            </p:cNvCxnSpPr>
            <p:nvPr/>
          </p:nvCxnSpPr>
          <p:spPr bwMode="auto">
            <a:xfrm rot="5400000" flipV="1">
              <a:off x="2878" y="2391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7" name="Text Box 51"/>
            <p:cNvSpPr txBox="1">
              <a:spLocks noChangeArrowheads="1"/>
            </p:cNvSpPr>
            <p:nvPr/>
          </p:nvSpPr>
          <p:spPr bwMode="auto">
            <a:xfrm>
              <a:off x="3513" y="2966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7</a:t>
              </a:r>
            </a:p>
          </p:txBody>
        </p:sp>
      </p:grpSp>
      <p:grpSp>
        <p:nvGrpSpPr>
          <p:cNvPr id="941117" name="Group 61"/>
          <p:cNvGrpSpPr>
            <a:grpSpLocks/>
          </p:cNvGrpSpPr>
          <p:nvPr/>
        </p:nvGrpSpPr>
        <p:grpSpPr bwMode="auto">
          <a:xfrm>
            <a:off x="3748088" y="4891088"/>
            <a:ext cx="3565525" cy="1128712"/>
            <a:chOff x="2361" y="3081"/>
            <a:chExt cx="2246" cy="711"/>
          </a:xfrm>
        </p:grpSpPr>
        <p:cxnSp>
          <p:nvCxnSpPr>
            <p:cNvPr id="941100" name="AutoShape 44"/>
            <p:cNvCxnSpPr>
              <a:cxnSpLocks noChangeShapeType="1"/>
              <a:stCxn id="941067" idx="4"/>
              <a:endCxn id="941068" idx="6"/>
            </p:cNvCxnSpPr>
            <p:nvPr/>
          </p:nvCxnSpPr>
          <p:spPr bwMode="auto">
            <a:xfrm rot="5400000">
              <a:off x="3282" y="2217"/>
              <a:ext cx="461" cy="21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8" name="Text Box 52"/>
            <p:cNvSpPr txBox="1">
              <a:spLocks noChangeArrowheads="1"/>
            </p:cNvSpPr>
            <p:nvPr/>
          </p:nvSpPr>
          <p:spPr bwMode="auto">
            <a:xfrm>
              <a:off x="2361" y="3600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9</a:t>
              </a:r>
            </a:p>
          </p:txBody>
        </p:sp>
      </p:grpSp>
      <p:grpSp>
        <p:nvGrpSpPr>
          <p:cNvPr id="941116" name="Group 60"/>
          <p:cNvGrpSpPr>
            <a:grpSpLocks/>
          </p:cNvGrpSpPr>
          <p:nvPr/>
        </p:nvGrpSpPr>
        <p:grpSpPr bwMode="auto">
          <a:xfrm>
            <a:off x="5613400" y="4525963"/>
            <a:ext cx="2159000" cy="304800"/>
            <a:chOff x="3536" y="2851"/>
            <a:chExt cx="1360" cy="192"/>
          </a:xfrm>
        </p:grpSpPr>
        <p:cxnSp>
          <p:nvCxnSpPr>
            <p:cNvPr id="941099" name="AutoShape 43"/>
            <p:cNvCxnSpPr>
              <a:cxnSpLocks noChangeShapeType="1"/>
              <a:stCxn id="941066" idx="7"/>
              <a:endCxn id="941067" idx="1"/>
            </p:cNvCxnSpPr>
            <p:nvPr/>
          </p:nvCxnSpPr>
          <p:spPr bwMode="auto">
            <a:xfrm rot="5400000" flipV="1">
              <a:off x="4030" y="2391"/>
              <a:ext cx="1" cy="990"/>
            </a:xfrm>
            <a:prstGeom prst="curvedConnector3">
              <a:avLst>
                <a:gd name="adj1" fmla="val -178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1109" name="Text Box 53"/>
            <p:cNvSpPr txBox="1">
              <a:spLocks noChangeArrowheads="1"/>
            </p:cNvSpPr>
            <p:nvPr/>
          </p:nvSpPr>
          <p:spPr bwMode="auto">
            <a:xfrm>
              <a:off x="4722" y="2851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10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C9E-987F-6941-A2E2-AA575707B252}" type="slidenum">
              <a:rPr lang="en-US"/>
              <a:pPr/>
              <a:t>71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and Games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dirty="0"/>
              <a:t>Depth-first search is used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/>
              <a:t>game</a:t>
            </a:r>
            <a:r>
              <a:rPr lang="en-US" u="sng" dirty="0"/>
              <a:t>-playing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programs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 smtClean="0">
                <a:solidFill>
                  <a:srgbClr val="0033CC"/>
                </a:solidFill>
              </a:rPr>
              <a:t>IBM</a:t>
            </a:r>
            <a:r>
              <a:rPr lang="en-US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s 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dirty="0">
                <a:solidFill>
                  <a:srgbClr val="0033CC"/>
                </a:solidFill>
              </a:rPr>
              <a:t>Deep Blue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chess </a:t>
            </a:r>
            <a:r>
              <a:rPr lang="en-US" dirty="0"/>
              <a:t>playing program.</a:t>
            </a:r>
          </a:p>
          <a:p>
            <a:pPr lvl="4"/>
            <a:endParaRPr lang="en-US" dirty="0"/>
          </a:p>
          <a:p>
            <a:r>
              <a:rPr lang="en-US" dirty="0" smtClean="0"/>
              <a:t>Use a graph to represent the possible moves </a:t>
            </a:r>
            <a:br>
              <a:rPr lang="en-US" dirty="0" smtClean="0"/>
            </a:br>
            <a:r>
              <a:rPr lang="en-US" dirty="0" smtClean="0"/>
              <a:t>from the present situation into the future.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vertex is a </a:t>
            </a:r>
            <a:r>
              <a:rPr lang="en-US" u="sng" dirty="0"/>
              <a:t>decision point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either you or your opponent.</a:t>
            </a:r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9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9C9E-987F-6941-A2E2-AA575707B252}" type="slidenum">
              <a:rPr lang="en-US"/>
              <a:pPr/>
              <a:t>72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and </a:t>
            </a:r>
            <a:r>
              <a:rPr lang="en-US" dirty="0" smtClean="0"/>
              <a:t>Games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87677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depth-first search </a:t>
            </a:r>
            <a:r>
              <a:rPr lang="en-US" dirty="0"/>
              <a:t>to look at possible </a:t>
            </a:r>
            <a:br>
              <a:rPr lang="en-US" dirty="0"/>
            </a:br>
            <a:r>
              <a:rPr lang="en-US" u="sng" dirty="0"/>
              <a:t>move outcomes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both you and your opponent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Each edge would have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 </a:t>
            </a:r>
            <a:r>
              <a:rPr lang="en-US" dirty="0"/>
              <a:t>of going down that path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Backtrack if a path is a dead end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its cost is not beneficial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deeply your program can search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depends </a:t>
            </a:r>
            <a:r>
              <a:rPr lang="en-US" dirty="0"/>
              <a:t>on the </a:t>
            </a:r>
            <a:r>
              <a:rPr lang="en-US" dirty="0" smtClean="0"/>
              <a:t>computer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memory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allowed search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463A-1F92-BA4D-BC3A-7B019749EBDD}" type="slidenum">
              <a:rPr lang="en-US"/>
              <a:pPr/>
              <a:t>73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Lost Child in a Large Building</a:t>
            </a:r>
            <a:endParaRPr lang="en-US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/>
              <a:t>in the room where the child was last seen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each room </a:t>
            </a:r>
            <a:r>
              <a:rPr lang="en-US" u="sng" dirty="0"/>
              <a:t>adjacent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to the first room.</a:t>
            </a:r>
          </a:p>
          <a:p>
            <a:pPr lvl="1"/>
            <a:r>
              <a:rPr lang="en-US" dirty="0"/>
              <a:t>Put a tag on the door to </a:t>
            </a:r>
            <a:r>
              <a:rPr lang="en-US" u="sng" dirty="0"/>
              <a:t>mark a room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already </a:t>
            </a:r>
            <a:r>
              <a:rPr lang="en-US" dirty="0"/>
              <a:t>searched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Then </a:t>
            </a:r>
            <a:r>
              <a:rPr lang="en-US" dirty="0" smtClean="0"/>
              <a:t>search </a:t>
            </a:r>
            <a:r>
              <a:rPr lang="en-US" dirty="0"/>
              <a:t>each room adjacent to </a:t>
            </a:r>
            <a:br>
              <a:rPr lang="en-US" dirty="0"/>
            </a:br>
            <a:r>
              <a:rPr lang="en-US" dirty="0"/>
              <a:t>the rooms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already searched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Repeatedly </a:t>
            </a:r>
            <a:r>
              <a:rPr lang="en-US" dirty="0"/>
              <a:t>search all the rooms adjacent to rooms </a:t>
            </a:r>
            <a:r>
              <a:rPr lang="en-US" dirty="0" smtClean="0"/>
              <a:t>you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ve </a:t>
            </a:r>
            <a:r>
              <a:rPr lang="en-US" dirty="0"/>
              <a:t>already searched before moving farther out from the first room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463A-1F92-BA4D-BC3A-7B019749EBDD}" type="slidenum">
              <a:rPr lang="en-US"/>
              <a:pPr/>
              <a:t>74</a:t>
            </a:fld>
            <a:endParaRPr 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the building as a 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Each room is a vertex.</a:t>
            </a:r>
          </a:p>
          <a:p>
            <a:pPr lvl="1"/>
            <a:r>
              <a:rPr lang="en-US" dirty="0"/>
              <a:t>Each hallway between rooms is an edge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are doing a </a:t>
            </a:r>
            <a:r>
              <a:rPr lang="en-US" dirty="0">
                <a:solidFill>
                  <a:srgbClr val="B23C00"/>
                </a:solidFill>
              </a:rPr>
              <a:t>breadth-first search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of </a:t>
            </a:r>
            <a:r>
              <a:rPr lang="en-US" dirty="0"/>
              <a:t>the graph.</a:t>
            </a:r>
          </a:p>
        </p:txBody>
      </p:sp>
    </p:spTree>
    <p:extLst>
      <p:ext uri="{BB962C8B-B14F-4D97-AF65-F5344CB8AC3E}">
        <p14:creationId xmlns:p14="http://schemas.microsoft.com/office/powerpoint/2010/main" val="18926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BD9D-0B3F-4C48-8BB0-402D5AE10090}" type="slidenum">
              <a:rPr lang="en-US"/>
              <a:pPr/>
              <a:t>75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943108" name="Text Box 4"/>
          <p:cNvSpPr txBox="1">
            <a:spLocks noChangeArrowheads="1"/>
          </p:cNvSpPr>
          <p:nvPr/>
        </p:nvSpPr>
        <p:spPr bwMode="auto">
          <a:xfrm>
            <a:off x="1645952" y="1325903"/>
            <a:ext cx="5864068" cy="4801315"/>
          </a:xfrm>
          <a:prstGeom prst="rect">
            <a:avLst/>
          </a:prstGeom>
          <a:solidFill>
            <a:srgbClr val="EAEAEA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void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bfs</a:t>
            </a:r>
            <a:r>
              <a:rPr lang="en-US" sz="1800" b="1" dirty="0">
                <a:latin typeface="Courier New" charset="0"/>
              </a:rPr>
              <a:t>(Vertex s)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Queue&lt;Vertex&gt; q = new Queue&lt;&gt;();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q.enqueue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(s);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s.visited</a:t>
            </a:r>
            <a:r>
              <a:rPr lang="en-US" sz="1800" b="1" dirty="0">
                <a:latin typeface="Courier New" charset="0"/>
              </a:rPr>
              <a:t> = true;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    while (!</a:t>
            </a:r>
            <a:r>
              <a:rPr lang="en-US" sz="1800" b="1" dirty="0" err="1">
                <a:latin typeface="Courier New" charset="0"/>
              </a:rPr>
              <a:t>q.empty</a:t>
            </a:r>
            <a:r>
              <a:rPr lang="en-US" sz="1800" b="1" dirty="0">
                <a:latin typeface="Courier New" charset="0"/>
              </a:rPr>
              <a:t>())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Vertex v 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q.dequeue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</a:p>
          <a:p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for each Vertex w adjacent to v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if (!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w.visited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w.visited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= true;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  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q.enqueue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(w);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    }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6425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3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3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3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3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3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3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E291-23AF-C74B-901E-D49FD6B9DD61}" type="slidenum">
              <a:rPr lang="en-US"/>
              <a:pPr/>
              <a:t>76</a:t>
            </a:fld>
            <a:endParaRPr lang="en-US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1552575" y="2971800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944133" name="Oval 5"/>
          <p:cNvSpPr>
            <a:spLocks noChangeArrowheads="1"/>
          </p:cNvSpPr>
          <p:nvPr/>
        </p:nvSpPr>
        <p:spPr bwMode="auto">
          <a:xfrm>
            <a:off x="1644650" y="32464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44134" name="Oval 6"/>
          <p:cNvSpPr>
            <a:spLocks noChangeArrowheads="1"/>
          </p:cNvSpPr>
          <p:nvPr/>
        </p:nvSpPr>
        <p:spPr bwMode="auto">
          <a:xfrm>
            <a:off x="34734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44135" name="Oval 7"/>
          <p:cNvSpPr>
            <a:spLocks noChangeArrowheads="1"/>
          </p:cNvSpPr>
          <p:nvPr/>
        </p:nvSpPr>
        <p:spPr bwMode="auto">
          <a:xfrm>
            <a:off x="53022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944136" name="Oval 8"/>
          <p:cNvSpPr>
            <a:spLocks noChangeArrowheads="1"/>
          </p:cNvSpPr>
          <p:nvPr/>
        </p:nvSpPr>
        <p:spPr bwMode="auto">
          <a:xfrm>
            <a:off x="7131050" y="14176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944137" name="Oval 9"/>
          <p:cNvSpPr>
            <a:spLocks noChangeArrowheads="1"/>
          </p:cNvSpPr>
          <p:nvPr/>
        </p:nvSpPr>
        <p:spPr bwMode="auto">
          <a:xfrm>
            <a:off x="3473450" y="23320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44138" name="Oval 10"/>
          <p:cNvSpPr>
            <a:spLocks noChangeArrowheads="1"/>
          </p:cNvSpPr>
          <p:nvPr/>
        </p:nvSpPr>
        <p:spPr bwMode="auto">
          <a:xfrm>
            <a:off x="34734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944139" name="Oval 11"/>
          <p:cNvSpPr>
            <a:spLocks noChangeArrowheads="1"/>
          </p:cNvSpPr>
          <p:nvPr/>
        </p:nvSpPr>
        <p:spPr bwMode="auto">
          <a:xfrm>
            <a:off x="53022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944140" name="Oval 12"/>
          <p:cNvSpPr>
            <a:spLocks noChangeArrowheads="1"/>
          </p:cNvSpPr>
          <p:nvPr/>
        </p:nvSpPr>
        <p:spPr bwMode="auto">
          <a:xfrm>
            <a:off x="7131050" y="4160838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944141" name="Oval 13"/>
          <p:cNvSpPr>
            <a:spLocks noChangeArrowheads="1"/>
          </p:cNvSpPr>
          <p:nvPr/>
        </p:nvSpPr>
        <p:spPr bwMode="auto">
          <a:xfrm>
            <a:off x="3473450" y="5440363"/>
            <a:ext cx="365125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cxnSp>
        <p:nvCxnSpPr>
          <p:cNvPr id="944142" name="AutoShape 14"/>
          <p:cNvCxnSpPr>
            <a:cxnSpLocks noChangeShapeType="1"/>
            <a:stCxn id="944134" idx="3"/>
            <a:endCxn id="944133" idx="7"/>
          </p:cNvCxnSpPr>
          <p:nvPr/>
        </p:nvCxnSpPr>
        <p:spPr bwMode="auto">
          <a:xfrm flipH="1">
            <a:off x="1955800" y="1728788"/>
            <a:ext cx="1571625" cy="157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3" name="AutoShape 15"/>
          <p:cNvCxnSpPr>
            <a:cxnSpLocks noChangeShapeType="1"/>
            <a:stCxn id="944137" idx="3"/>
            <a:endCxn id="944133" idx="6"/>
          </p:cNvCxnSpPr>
          <p:nvPr/>
        </p:nvCxnSpPr>
        <p:spPr bwMode="auto">
          <a:xfrm flipH="1">
            <a:off x="2009775" y="2643188"/>
            <a:ext cx="15176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4" name="AutoShape 16"/>
          <p:cNvCxnSpPr>
            <a:cxnSpLocks noChangeShapeType="1"/>
            <a:stCxn id="944133" idx="6"/>
            <a:endCxn id="944138" idx="1"/>
          </p:cNvCxnSpPr>
          <p:nvPr/>
        </p:nvCxnSpPr>
        <p:spPr bwMode="auto">
          <a:xfrm>
            <a:off x="2009775" y="3429000"/>
            <a:ext cx="15176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5" name="AutoShape 17"/>
          <p:cNvCxnSpPr>
            <a:cxnSpLocks noChangeShapeType="1"/>
            <a:stCxn id="944133" idx="5"/>
            <a:endCxn id="944141" idx="1"/>
          </p:cNvCxnSpPr>
          <p:nvPr/>
        </p:nvCxnSpPr>
        <p:spPr bwMode="auto">
          <a:xfrm>
            <a:off x="1955800" y="3557588"/>
            <a:ext cx="1571625" cy="193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7" name="AutoShape 19"/>
          <p:cNvCxnSpPr>
            <a:cxnSpLocks noChangeShapeType="1"/>
          </p:cNvCxnSpPr>
          <p:nvPr/>
        </p:nvCxnSpPr>
        <p:spPr bwMode="auto">
          <a:xfrm>
            <a:off x="5667375" y="16002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8" name="AutoShape 20"/>
          <p:cNvCxnSpPr>
            <a:cxnSpLocks noChangeShapeType="1"/>
          </p:cNvCxnSpPr>
          <p:nvPr/>
        </p:nvCxnSpPr>
        <p:spPr bwMode="auto">
          <a:xfrm>
            <a:off x="5667375" y="43434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9" name="AutoShape 21"/>
          <p:cNvCxnSpPr>
            <a:cxnSpLocks noChangeShapeType="1"/>
          </p:cNvCxnSpPr>
          <p:nvPr/>
        </p:nvCxnSpPr>
        <p:spPr bwMode="auto">
          <a:xfrm>
            <a:off x="3838575" y="43434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4146" name="AutoShape 18"/>
          <p:cNvCxnSpPr>
            <a:cxnSpLocks noChangeShapeType="1"/>
          </p:cNvCxnSpPr>
          <p:nvPr/>
        </p:nvCxnSpPr>
        <p:spPr bwMode="auto">
          <a:xfrm>
            <a:off x="3838575" y="1600200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44177" name="Group 49"/>
          <p:cNvGrpSpPr>
            <a:grpSpLocks/>
          </p:cNvGrpSpPr>
          <p:nvPr/>
        </p:nvGrpSpPr>
        <p:grpSpPr bwMode="auto">
          <a:xfrm>
            <a:off x="1827213" y="1235075"/>
            <a:ext cx="2289175" cy="2011363"/>
            <a:chOff x="1151" y="778"/>
            <a:chExt cx="1442" cy="1267"/>
          </a:xfrm>
        </p:grpSpPr>
        <p:cxnSp>
          <p:nvCxnSpPr>
            <p:cNvPr id="944150" name="AutoShape 22"/>
            <p:cNvCxnSpPr>
              <a:cxnSpLocks noChangeShapeType="1"/>
              <a:stCxn id="944133" idx="0"/>
              <a:endCxn id="944134" idx="2"/>
            </p:cNvCxnSpPr>
            <p:nvPr/>
          </p:nvCxnSpPr>
          <p:spPr bwMode="auto">
            <a:xfrm rot="16200000">
              <a:off x="1151" y="1008"/>
              <a:ext cx="1037" cy="103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58" name="Text Box 30"/>
            <p:cNvSpPr txBox="1">
              <a:spLocks noChangeArrowheads="1"/>
            </p:cNvSpPr>
            <p:nvPr/>
          </p:nvSpPr>
          <p:spPr bwMode="auto">
            <a:xfrm>
              <a:off x="2419" y="77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2</a:t>
              </a:r>
            </a:p>
          </p:txBody>
        </p:sp>
      </p:grpSp>
      <p:grpSp>
        <p:nvGrpSpPr>
          <p:cNvPr id="944171" name="Group 43"/>
          <p:cNvGrpSpPr>
            <a:grpSpLocks/>
          </p:cNvGrpSpPr>
          <p:nvPr/>
        </p:nvGrpSpPr>
        <p:grpSpPr bwMode="auto">
          <a:xfrm>
            <a:off x="3656013" y="1782763"/>
            <a:ext cx="460375" cy="854075"/>
            <a:chOff x="2303" y="1123"/>
            <a:chExt cx="290" cy="538"/>
          </a:xfrm>
        </p:grpSpPr>
        <p:cxnSp>
          <p:nvCxnSpPr>
            <p:cNvPr id="944151" name="AutoShape 23"/>
            <p:cNvCxnSpPr>
              <a:cxnSpLocks noChangeShapeType="1"/>
              <a:stCxn id="944134" idx="4"/>
              <a:endCxn id="944137" idx="0"/>
            </p:cNvCxnSpPr>
            <p:nvPr/>
          </p:nvCxnSpPr>
          <p:spPr bwMode="auto">
            <a:xfrm rot="5400000">
              <a:off x="2130" y="1296"/>
              <a:ext cx="34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59" name="Text Box 31"/>
            <p:cNvSpPr txBox="1">
              <a:spLocks noChangeArrowheads="1"/>
            </p:cNvSpPr>
            <p:nvPr/>
          </p:nvSpPr>
          <p:spPr bwMode="auto">
            <a:xfrm>
              <a:off x="2419" y="1469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3</a:t>
              </a:r>
            </a:p>
          </p:txBody>
        </p:sp>
      </p:grpSp>
      <p:grpSp>
        <p:nvGrpSpPr>
          <p:cNvPr id="944172" name="Group 44"/>
          <p:cNvGrpSpPr>
            <a:grpSpLocks/>
          </p:cNvGrpSpPr>
          <p:nvPr/>
        </p:nvGrpSpPr>
        <p:grpSpPr bwMode="auto">
          <a:xfrm>
            <a:off x="3656013" y="2697163"/>
            <a:ext cx="368300" cy="1493837"/>
            <a:chOff x="2303" y="1699"/>
            <a:chExt cx="232" cy="941"/>
          </a:xfrm>
        </p:grpSpPr>
        <p:cxnSp>
          <p:nvCxnSpPr>
            <p:cNvPr id="944154" name="AutoShape 26"/>
            <p:cNvCxnSpPr>
              <a:cxnSpLocks noChangeShapeType="1"/>
              <a:stCxn id="944137" idx="4"/>
              <a:endCxn id="944138" idx="0"/>
            </p:cNvCxnSpPr>
            <p:nvPr/>
          </p:nvCxnSpPr>
          <p:spPr bwMode="auto">
            <a:xfrm rot="5400000">
              <a:off x="1842" y="2160"/>
              <a:ext cx="92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0" name="Text Box 32"/>
            <p:cNvSpPr txBox="1">
              <a:spLocks noChangeArrowheads="1"/>
            </p:cNvSpPr>
            <p:nvPr/>
          </p:nvSpPr>
          <p:spPr bwMode="auto">
            <a:xfrm>
              <a:off x="2361" y="244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4</a:t>
              </a:r>
            </a:p>
          </p:txBody>
        </p:sp>
      </p:grpSp>
      <p:grpSp>
        <p:nvGrpSpPr>
          <p:cNvPr id="944173" name="Group 45"/>
          <p:cNvGrpSpPr>
            <a:grpSpLocks/>
          </p:cNvGrpSpPr>
          <p:nvPr/>
        </p:nvGrpSpPr>
        <p:grpSpPr bwMode="auto">
          <a:xfrm>
            <a:off x="3656013" y="4525963"/>
            <a:ext cx="460375" cy="1219200"/>
            <a:chOff x="2303" y="2851"/>
            <a:chExt cx="290" cy="768"/>
          </a:xfrm>
        </p:grpSpPr>
        <p:cxnSp>
          <p:nvCxnSpPr>
            <p:cNvPr id="944155" name="AutoShape 27"/>
            <p:cNvCxnSpPr>
              <a:cxnSpLocks noChangeShapeType="1"/>
              <a:stCxn id="944138" idx="4"/>
              <a:endCxn id="944141" idx="0"/>
            </p:cNvCxnSpPr>
            <p:nvPr/>
          </p:nvCxnSpPr>
          <p:spPr bwMode="auto">
            <a:xfrm rot="5400000">
              <a:off x="2015" y="3139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1" name="Text Box 33"/>
            <p:cNvSpPr txBox="1">
              <a:spLocks noChangeArrowheads="1"/>
            </p:cNvSpPr>
            <p:nvPr/>
          </p:nvSpPr>
          <p:spPr bwMode="auto">
            <a:xfrm>
              <a:off x="2419" y="3427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5</a:t>
              </a:r>
            </a:p>
          </p:txBody>
        </p:sp>
      </p:grpSp>
      <p:grpSp>
        <p:nvGrpSpPr>
          <p:cNvPr id="944175" name="Group 47"/>
          <p:cNvGrpSpPr>
            <a:grpSpLocks/>
          </p:cNvGrpSpPr>
          <p:nvPr/>
        </p:nvGrpSpPr>
        <p:grpSpPr bwMode="auto">
          <a:xfrm>
            <a:off x="5484813" y="1784350"/>
            <a:ext cx="276225" cy="2955925"/>
            <a:chOff x="3455" y="1124"/>
            <a:chExt cx="174" cy="1862"/>
          </a:xfrm>
        </p:grpSpPr>
        <p:cxnSp>
          <p:nvCxnSpPr>
            <p:cNvPr id="944157" name="AutoShape 29"/>
            <p:cNvCxnSpPr>
              <a:cxnSpLocks noChangeShapeType="1"/>
              <a:endCxn id="944139" idx="0"/>
            </p:cNvCxnSpPr>
            <p:nvPr/>
          </p:nvCxnSpPr>
          <p:spPr bwMode="auto">
            <a:xfrm rot="5400000">
              <a:off x="2706" y="1873"/>
              <a:ext cx="149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44163" name="Text Box 35"/>
            <p:cNvSpPr txBox="1">
              <a:spLocks noChangeArrowheads="1"/>
            </p:cNvSpPr>
            <p:nvPr/>
          </p:nvSpPr>
          <p:spPr bwMode="auto">
            <a:xfrm>
              <a:off x="3455" y="2794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7</a:t>
              </a:r>
            </a:p>
          </p:txBody>
        </p:sp>
      </p:grpSp>
      <p:grpSp>
        <p:nvGrpSpPr>
          <p:cNvPr id="944174" name="Group 46"/>
          <p:cNvGrpSpPr>
            <a:grpSpLocks/>
          </p:cNvGrpSpPr>
          <p:nvPr/>
        </p:nvGrpSpPr>
        <p:grpSpPr bwMode="auto">
          <a:xfrm>
            <a:off x="3784600" y="1235075"/>
            <a:ext cx="2159000" cy="4259263"/>
            <a:chOff x="2384" y="778"/>
            <a:chExt cx="1360" cy="2683"/>
          </a:xfrm>
        </p:grpSpPr>
        <p:sp>
          <p:nvSpPr>
            <p:cNvPr id="944162" name="Text Box 34"/>
            <p:cNvSpPr txBox="1">
              <a:spLocks noChangeArrowheads="1"/>
            </p:cNvSpPr>
            <p:nvPr/>
          </p:nvSpPr>
          <p:spPr bwMode="auto">
            <a:xfrm>
              <a:off x="3570" y="778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6</a:t>
              </a:r>
            </a:p>
          </p:txBody>
        </p:sp>
        <p:cxnSp>
          <p:nvCxnSpPr>
            <p:cNvPr id="944167" name="AutoShape 39"/>
            <p:cNvCxnSpPr>
              <a:cxnSpLocks noChangeShapeType="1"/>
              <a:stCxn id="944141" idx="7"/>
              <a:endCxn id="944135" idx="3"/>
            </p:cNvCxnSpPr>
            <p:nvPr/>
          </p:nvCxnSpPr>
          <p:spPr bwMode="auto">
            <a:xfrm flipV="1">
              <a:off x="2384" y="1089"/>
              <a:ext cx="990" cy="23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44176" name="Group 48"/>
          <p:cNvGrpSpPr>
            <a:grpSpLocks/>
          </p:cNvGrpSpPr>
          <p:nvPr/>
        </p:nvGrpSpPr>
        <p:grpSpPr bwMode="auto">
          <a:xfrm>
            <a:off x="5613400" y="1417638"/>
            <a:ext cx="2159000" cy="2797175"/>
            <a:chOff x="3536" y="893"/>
            <a:chExt cx="1360" cy="1762"/>
          </a:xfrm>
        </p:grpSpPr>
        <p:sp>
          <p:nvSpPr>
            <p:cNvPr id="944165" name="Text Box 37"/>
            <p:cNvSpPr txBox="1">
              <a:spLocks noChangeArrowheads="1"/>
            </p:cNvSpPr>
            <p:nvPr/>
          </p:nvSpPr>
          <p:spPr bwMode="auto">
            <a:xfrm>
              <a:off x="4722" y="893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8</a:t>
              </a:r>
            </a:p>
          </p:txBody>
        </p:sp>
        <p:cxnSp>
          <p:nvCxnSpPr>
            <p:cNvPr id="944168" name="AutoShape 40"/>
            <p:cNvCxnSpPr>
              <a:cxnSpLocks noChangeShapeType="1"/>
              <a:stCxn id="944139" idx="7"/>
              <a:endCxn id="944136" idx="3"/>
            </p:cNvCxnSpPr>
            <p:nvPr/>
          </p:nvCxnSpPr>
          <p:spPr bwMode="auto">
            <a:xfrm flipV="1">
              <a:off x="3536" y="1089"/>
              <a:ext cx="990" cy="15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44178" name="Group 50"/>
          <p:cNvGrpSpPr>
            <a:grpSpLocks/>
          </p:cNvGrpSpPr>
          <p:nvPr/>
        </p:nvGrpSpPr>
        <p:grpSpPr bwMode="auto">
          <a:xfrm>
            <a:off x="7313613" y="1782763"/>
            <a:ext cx="458787" cy="2682875"/>
            <a:chOff x="4607" y="1123"/>
            <a:chExt cx="289" cy="1690"/>
          </a:xfrm>
        </p:grpSpPr>
        <p:sp>
          <p:nvSpPr>
            <p:cNvPr id="944164" name="Text Box 36"/>
            <p:cNvSpPr txBox="1">
              <a:spLocks noChangeArrowheads="1"/>
            </p:cNvSpPr>
            <p:nvPr/>
          </p:nvSpPr>
          <p:spPr bwMode="auto">
            <a:xfrm>
              <a:off x="4722" y="2621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9</a:t>
              </a:r>
            </a:p>
          </p:txBody>
        </p:sp>
        <p:cxnSp>
          <p:nvCxnSpPr>
            <p:cNvPr id="944169" name="AutoShape 41"/>
            <p:cNvCxnSpPr>
              <a:cxnSpLocks noChangeShapeType="1"/>
              <a:stCxn id="944136" idx="4"/>
              <a:endCxn id="944140" idx="0"/>
            </p:cNvCxnSpPr>
            <p:nvPr/>
          </p:nvCxnSpPr>
          <p:spPr bwMode="auto">
            <a:xfrm>
              <a:off x="4607" y="1123"/>
              <a:ext cx="0" cy="1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02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4 (outside right-right):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u="sng" dirty="0"/>
              <a:t>single left rotation</a:t>
            </a:r>
            <a:r>
              <a:rPr lang="en-US" dirty="0"/>
              <a:t>.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565399"/>
            <a:ext cx="62357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75097" y="610886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#13 Part 1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977" y="1338912"/>
            <a:ext cx="8379217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Case 4 (outside right-right): Rebalance with a single left rotation.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Update heights and return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k2 pointer to the node to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 @return pointer to the new root node.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AvlTree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singleLeftRotation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*k1)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BinaryNode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*k2 = k1-&gt;right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Rotate.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k1-&gt;right = k2-&gt;left;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k2-&gt;left  = k1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Recompute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node heights.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k1-&gt;height = (max(height(k1-&gt;left), height(k1-&gt;right)) + 1);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k2-&gt;height = (max(height(k2-&gt;right), k1-&gt;height) + 1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k2;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3" y="3063244"/>
            <a:ext cx="4244202" cy="164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75097" y="6136029"/>
            <a:ext cx="17043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</a:t>
            </a:r>
            <a:r>
              <a:rPr lang="en-US" sz="800" b="1" smtClean="0">
                <a:solidFill>
                  <a:schemeClr val="bg1">
                    <a:lumMod val="65000"/>
                  </a:schemeClr>
                </a:solidFill>
              </a:rPr>
              <a:t>Algorithm </a:t>
            </a:r>
          </a:p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Analysis in C++, 4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2014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65443</TotalTime>
  <Words>2680</Words>
  <Application>Microsoft Macintosh PowerPoint</Application>
  <PresentationFormat>On-screen Show (4:3)</PresentationFormat>
  <Paragraphs>761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November 30 Class Meeting</vt:lpstr>
      <vt:lpstr>Assignment #12: Extra Credit</vt:lpstr>
      <vt:lpstr>Assignment #12: Extra Credit, cont’d</vt:lpstr>
      <vt:lpstr>Assignment #12: Extra Credit, cont’d</vt:lpstr>
      <vt:lpstr>How to Chart with Excel</vt:lpstr>
      <vt:lpstr>Assignment #13 Part 1 Solution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1 Solution, cont’d</vt:lpstr>
      <vt:lpstr>Assignment #13 Part 2 Solution</vt:lpstr>
      <vt:lpstr>Assignment #13 Part 2 Solution, cont’d</vt:lpstr>
      <vt:lpstr>Assignment #13 Part 2 Solution, cont’d</vt:lpstr>
      <vt:lpstr>Graphs</vt:lpstr>
      <vt:lpstr>Uses of Graphs</vt:lpstr>
      <vt:lpstr>Graph Terms</vt:lpstr>
      <vt:lpstr>Graph Terms, cont’d</vt:lpstr>
      <vt:lpstr>Graph Examples</vt:lpstr>
      <vt:lpstr>Graph Terms, cont’d</vt:lpstr>
      <vt:lpstr>Graph Terms, cont’d</vt:lpstr>
      <vt:lpstr>Graph Terms, cont’d</vt:lpstr>
      <vt:lpstr>Graph Representation</vt:lpstr>
      <vt:lpstr>Topological Sort</vt:lpstr>
      <vt:lpstr>Topological Sort, cont’d</vt:lpstr>
      <vt:lpstr>Topological Sort, cont’d</vt:lpstr>
      <vt:lpstr>Topological Sort, cont’d</vt:lpstr>
      <vt:lpstr>Shortest Path Algorithms</vt:lpstr>
      <vt:lpstr>Shortest Path Algorithms, cont’d</vt:lpstr>
      <vt:lpstr>Unweighted Shortest Path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Unweighted Shortest Path, cont’d</vt:lpstr>
      <vt:lpstr>Break</vt:lpstr>
      <vt:lpstr>Weighted Least Cost Path</vt:lpstr>
      <vt:lpstr>Dijkstra’s Algorithm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Dijkstra’s Algorithm, cont’d</vt:lpstr>
      <vt:lpstr>Minimum Spanning Tree (MST)</vt:lpstr>
      <vt:lpstr>Minimum Spanning Tree (MST), cont’d</vt:lpstr>
      <vt:lpstr>Minimum Spanning Tree (MST), cont’d</vt:lpstr>
      <vt:lpstr>Minimum Spanning Tree (MST), cont’d</vt:lpstr>
      <vt:lpstr>Prim’s Algorithm for MST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Prim’s Algorithm for MST, cont’d</vt:lpstr>
      <vt:lpstr>Graph Traversal Algorithms</vt:lpstr>
      <vt:lpstr>You’re Lost in a Maze</vt:lpstr>
      <vt:lpstr>Depth-First Search</vt:lpstr>
      <vt:lpstr>Depth-First Search</vt:lpstr>
      <vt:lpstr>Depth-First Search</vt:lpstr>
      <vt:lpstr>Depth-First Search and Games</vt:lpstr>
      <vt:lpstr>Depth-First Search and Games, cont’d</vt:lpstr>
      <vt:lpstr>Find a Lost Child in a Large Building</vt:lpstr>
      <vt:lpstr>Breadth-First Search</vt:lpstr>
      <vt:lpstr>Breadth-First Search</vt:lpstr>
      <vt:lpstr>Breadth-First Search</vt:lpstr>
    </vt:vector>
  </TitlesOfParts>
  <Manager/>
  <Company>San Jose State University</Company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961</cp:revision>
  <cp:lastPrinted>2016-09-16T08:43:07Z</cp:lastPrinted>
  <dcterms:created xsi:type="dcterms:W3CDTF">2008-01-12T03:52:55Z</dcterms:created>
  <dcterms:modified xsi:type="dcterms:W3CDTF">2017-11-30T16:45:36Z</dcterms:modified>
  <cp:category/>
</cp:coreProperties>
</file>