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  <a:srgbClr val="DB1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6E3BC3-C74B-4146-8A93-672530C16B73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E5B04EA-2124-474B-B723-D85AF1806DF2}">
      <dgm:prSet phldrT="[Text]" custT="1"/>
      <dgm:spPr/>
      <dgm:t>
        <a:bodyPr/>
        <a:lstStyle/>
        <a:p>
          <a:r>
            <a:rPr lang="en-IN" sz="1600" dirty="0" smtClean="0"/>
            <a:t>Net sales of 2015 is 45% less compared to 2014</a:t>
          </a:r>
          <a:endParaRPr lang="en-IN" sz="1800" dirty="0"/>
        </a:p>
      </dgm:t>
    </dgm:pt>
    <dgm:pt modelId="{351B0695-8C31-41D0-98FF-D4D64E7F2818}" type="parTrans" cxnId="{88FCF2F9-1529-48BE-9ECC-40412C13385E}">
      <dgm:prSet/>
      <dgm:spPr/>
      <dgm:t>
        <a:bodyPr/>
        <a:lstStyle/>
        <a:p>
          <a:endParaRPr lang="en-IN"/>
        </a:p>
      </dgm:t>
    </dgm:pt>
    <dgm:pt modelId="{5408F541-AE2A-47BF-919D-6432F47518CB}" type="sibTrans" cxnId="{88FCF2F9-1529-48BE-9ECC-40412C13385E}">
      <dgm:prSet/>
      <dgm:spPr/>
      <dgm:t>
        <a:bodyPr/>
        <a:lstStyle/>
        <a:p>
          <a:endParaRPr lang="en-IN"/>
        </a:p>
      </dgm:t>
    </dgm:pt>
    <dgm:pt modelId="{7B4B8D8C-EE80-4B36-9464-B7849903FB72}">
      <dgm:prSet phldrT="[Text]" custT="1"/>
      <dgm:spPr/>
      <dgm:t>
        <a:bodyPr/>
        <a:lstStyle/>
        <a:p>
          <a:r>
            <a:rPr lang="en-IN" sz="1600" dirty="0" smtClean="0"/>
            <a:t>Regular season 6, 12 and post season 1 and 3 of 2014 attributes to high sales</a:t>
          </a:r>
          <a:r>
            <a:rPr lang="en-IN" sz="1200" dirty="0" smtClean="0"/>
            <a:t>.</a:t>
          </a:r>
          <a:endParaRPr lang="en-IN" sz="1200" dirty="0"/>
        </a:p>
      </dgm:t>
    </dgm:pt>
    <dgm:pt modelId="{84AD629F-892B-4B4D-B26D-FEDA11E7DF0E}" type="parTrans" cxnId="{30D44F85-C92B-4C23-8551-25B39FAD747F}">
      <dgm:prSet/>
      <dgm:spPr/>
      <dgm:t>
        <a:bodyPr/>
        <a:lstStyle/>
        <a:p>
          <a:endParaRPr lang="en-IN"/>
        </a:p>
      </dgm:t>
    </dgm:pt>
    <dgm:pt modelId="{D023EAFD-40D7-4F03-B552-C94402250BC2}" type="sibTrans" cxnId="{30D44F85-C92B-4C23-8551-25B39FAD747F}">
      <dgm:prSet/>
      <dgm:spPr/>
      <dgm:t>
        <a:bodyPr/>
        <a:lstStyle/>
        <a:p>
          <a:endParaRPr lang="en-IN"/>
        </a:p>
      </dgm:t>
    </dgm:pt>
    <dgm:pt modelId="{9B038D5A-DB62-4FD6-A2AE-0FC080154E4F}">
      <dgm:prSet phldrT="[Text]" custT="1"/>
      <dgm:spPr/>
      <dgm:t>
        <a:bodyPr/>
        <a:lstStyle/>
        <a:p>
          <a:r>
            <a:rPr lang="en-IN" sz="1600" dirty="0" smtClean="0"/>
            <a:t>Regular season 17 and post season 1 sales in 2014 are anomalous and it  contributes to 44% of total sales </a:t>
          </a:r>
          <a:endParaRPr lang="en-IN" sz="1600" dirty="0"/>
        </a:p>
      </dgm:t>
    </dgm:pt>
    <dgm:pt modelId="{FB83CCE9-ADDE-4E67-A060-8FC186E083F1}" type="parTrans" cxnId="{35D0105D-E1E0-4556-9B27-0C59B3C86747}">
      <dgm:prSet/>
      <dgm:spPr/>
      <dgm:t>
        <a:bodyPr/>
        <a:lstStyle/>
        <a:p>
          <a:endParaRPr lang="en-IN"/>
        </a:p>
      </dgm:t>
    </dgm:pt>
    <dgm:pt modelId="{3D92F80C-A85C-4A6C-A3DB-C4872FCB2B8B}" type="sibTrans" cxnId="{35D0105D-E1E0-4556-9B27-0C59B3C86747}">
      <dgm:prSet/>
      <dgm:spPr/>
      <dgm:t>
        <a:bodyPr/>
        <a:lstStyle/>
        <a:p>
          <a:endParaRPr lang="en-IN"/>
        </a:p>
      </dgm:t>
    </dgm:pt>
    <dgm:pt modelId="{4D152690-E793-4F8C-8E6F-567FDDF65D2D}" type="pres">
      <dgm:prSet presAssocID="{816E3BC3-C74B-4146-8A93-672530C16B7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CBA0A06-AF34-4954-A5F9-685A30D27357}" type="pres">
      <dgm:prSet presAssocID="{0E5B04EA-2124-474B-B723-D85AF1806DF2}" presName="parentLin" presStyleCnt="0"/>
      <dgm:spPr/>
    </dgm:pt>
    <dgm:pt modelId="{C4887A96-6738-41A2-9C64-8923112E74F0}" type="pres">
      <dgm:prSet presAssocID="{0E5B04EA-2124-474B-B723-D85AF1806DF2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5B4A7163-E36F-4644-8C02-9D468B429E63}" type="pres">
      <dgm:prSet presAssocID="{0E5B04EA-2124-474B-B723-D85AF1806DF2}" presName="parentText" presStyleLbl="node1" presStyleIdx="0" presStyleCnt="3" custScaleX="118364" custScaleY="24240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3C1BA45-146F-485C-88F5-7B51D4B404BF}" type="pres">
      <dgm:prSet presAssocID="{0E5B04EA-2124-474B-B723-D85AF1806DF2}" presName="negativeSpace" presStyleCnt="0"/>
      <dgm:spPr/>
    </dgm:pt>
    <dgm:pt modelId="{E491D9F6-3D0B-4F47-B0EB-9396571BA944}" type="pres">
      <dgm:prSet presAssocID="{0E5B04EA-2124-474B-B723-D85AF1806DF2}" presName="childText" presStyleLbl="conFgAcc1" presStyleIdx="0" presStyleCnt="3">
        <dgm:presLayoutVars>
          <dgm:bulletEnabled val="1"/>
        </dgm:presLayoutVars>
      </dgm:prSet>
      <dgm:spPr/>
    </dgm:pt>
    <dgm:pt modelId="{0DBD7F9A-86DB-4C81-A5EF-A6CAC049DBC7}" type="pres">
      <dgm:prSet presAssocID="{5408F541-AE2A-47BF-919D-6432F47518CB}" presName="spaceBetweenRectangles" presStyleCnt="0"/>
      <dgm:spPr/>
    </dgm:pt>
    <dgm:pt modelId="{985201EF-4AA7-4BBD-B479-14E4D010AB6A}" type="pres">
      <dgm:prSet presAssocID="{7B4B8D8C-EE80-4B36-9464-B7849903FB72}" presName="parentLin" presStyleCnt="0"/>
      <dgm:spPr/>
    </dgm:pt>
    <dgm:pt modelId="{3414A4E7-6506-4F53-B5C9-76F21835076E}" type="pres">
      <dgm:prSet presAssocID="{7B4B8D8C-EE80-4B36-9464-B7849903FB72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B50E631E-61AC-421A-8A1E-B5A29FA3C64C}" type="pres">
      <dgm:prSet presAssocID="{7B4B8D8C-EE80-4B36-9464-B7849903FB72}" presName="parentText" presStyleLbl="node1" presStyleIdx="1" presStyleCnt="3" custScaleX="118606" custScaleY="27470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1E7C2FD-55AC-43FD-9AA0-5B195AF41247}" type="pres">
      <dgm:prSet presAssocID="{7B4B8D8C-EE80-4B36-9464-B7849903FB72}" presName="negativeSpace" presStyleCnt="0"/>
      <dgm:spPr/>
    </dgm:pt>
    <dgm:pt modelId="{FB3D6C8B-BFD2-44DD-AF1B-883CFAD11ABA}" type="pres">
      <dgm:prSet presAssocID="{7B4B8D8C-EE80-4B36-9464-B7849903FB72}" presName="childText" presStyleLbl="conFgAcc1" presStyleIdx="1" presStyleCnt="3">
        <dgm:presLayoutVars>
          <dgm:bulletEnabled val="1"/>
        </dgm:presLayoutVars>
      </dgm:prSet>
      <dgm:spPr/>
    </dgm:pt>
    <dgm:pt modelId="{8D0440F8-A59D-434A-BFDD-42BCD7699F6F}" type="pres">
      <dgm:prSet presAssocID="{D023EAFD-40D7-4F03-B552-C94402250BC2}" presName="spaceBetweenRectangles" presStyleCnt="0"/>
      <dgm:spPr/>
    </dgm:pt>
    <dgm:pt modelId="{DC03B57D-DE4A-4470-8F2D-F532E14367EB}" type="pres">
      <dgm:prSet presAssocID="{9B038D5A-DB62-4FD6-A2AE-0FC080154E4F}" presName="parentLin" presStyleCnt="0"/>
      <dgm:spPr/>
    </dgm:pt>
    <dgm:pt modelId="{C58D87D2-428B-4A04-A16F-39C947CAD984}" type="pres">
      <dgm:prSet presAssocID="{9B038D5A-DB62-4FD6-A2AE-0FC080154E4F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C59843D6-5BEF-4FF5-8F42-44823FD4AD11}" type="pres">
      <dgm:prSet presAssocID="{9B038D5A-DB62-4FD6-A2AE-0FC080154E4F}" presName="parentText" presStyleLbl="node1" presStyleIdx="2" presStyleCnt="3" custScaleX="118173" custScaleY="23848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25A9B1-C1DB-4314-AA3A-52208924DBD5}" type="pres">
      <dgm:prSet presAssocID="{9B038D5A-DB62-4FD6-A2AE-0FC080154E4F}" presName="negativeSpace" presStyleCnt="0"/>
      <dgm:spPr/>
    </dgm:pt>
    <dgm:pt modelId="{24F5B275-4F39-4066-9012-7609F9F420ED}" type="pres">
      <dgm:prSet presAssocID="{9B038D5A-DB62-4FD6-A2AE-0FC080154E4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8FCF2F9-1529-48BE-9ECC-40412C13385E}" srcId="{816E3BC3-C74B-4146-8A93-672530C16B73}" destId="{0E5B04EA-2124-474B-B723-D85AF1806DF2}" srcOrd="0" destOrd="0" parTransId="{351B0695-8C31-41D0-98FF-D4D64E7F2818}" sibTransId="{5408F541-AE2A-47BF-919D-6432F47518CB}"/>
    <dgm:cxn modelId="{F9D0FD0C-1481-4A6F-ACC4-1F19B8439B30}" type="presOf" srcId="{9B038D5A-DB62-4FD6-A2AE-0FC080154E4F}" destId="{C58D87D2-428B-4A04-A16F-39C947CAD984}" srcOrd="0" destOrd="0" presId="urn:microsoft.com/office/officeart/2005/8/layout/list1"/>
    <dgm:cxn modelId="{660A710C-E304-447A-AF63-4990BD55CAAD}" type="presOf" srcId="{9B038D5A-DB62-4FD6-A2AE-0FC080154E4F}" destId="{C59843D6-5BEF-4FF5-8F42-44823FD4AD11}" srcOrd="1" destOrd="0" presId="urn:microsoft.com/office/officeart/2005/8/layout/list1"/>
    <dgm:cxn modelId="{F61A8040-063E-4B9A-992F-65457BD4B98E}" type="presOf" srcId="{7B4B8D8C-EE80-4B36-9464-B7849903FB72}" destId="{B50E631E-61AC-421A-8A1E-B5A29FA3C64C}" srcOrd="1" destOrd="0" presId="urn:microsoft.com/office/officeart/2005/8/layout/list1"/>
    <dgm:cxn modelId="{4BDC07A9-1B58-47A2-9048-EEBA33FC6843}" type="presOf" srcId="{0E5B04EA-2124-474B-B723-D85AF1806DF2}" destId="{C4887A96-6738-41A2-9C64-8923112E74F0}" srcOrd="0" destOrd="0" presId="urn:microsoft.com/office/officeart/2005/8/layout/list1"/>
    <dgm:cxn modelId="{5A8D9DFA-741A-47CE-9CC3-7D7FC809C534}" type="presOf" srcId="{816E3BC3-C74B-4146-8A93-672530C16B73}" destId="{4D152690-E793-4F8C-8E6F-567FDDF65D2D}" srcOrd="0" destOrd="0" presId="urn:microsoft.com/office/officeart/2005/8/layout/list1"/>
    <dgm:cxn modelId="{FFA728C3-75DE-4FE1-9254-A2964F84A13E}" type="presOf" srcId="{7B4B8D8C-EE80-4B36-9464-B7849903FB72}" destId="{3414A4E7-6506-4F53-B5C9-76F21835076E}" srcOrd="0" destOrd="0" presId="urn:microsoft.com/office/officeart/2005/8/layout/list1"/>
    <dgm:cxn modelId="{D3606656-8164-4A58-8E5A-FD92215B0CD1}" type="presOf" srcId="{0E5B04EA-2124-474B-B723-D85AF1806DF2}" destId="{5B4A7163-E36F-4644-8C02-9D468B429E63}" srcOrd="1" destOrd="0" presId="urn:microsoft.com/office/officeart/2005/8/layout/list1"/>
    <dgm:cxn modelId="{30D44F85-C92B-4C23-8551-25B39FAD747F}" srcId="{816E3BC3-C74B-4146-8A93-672530C16B73}" destId="{7B4B8D8C-EE80-4B36-9464-B7849903FB72}" srcOrd="1" destOrd="0" parTransId="{84AD629F-892B-4B4D-B26D-FEDA11E7DF0E}" sibTransId="{D023EAFD-40D7-4F03-B552-C94402250BC2}"/>
    <dgm:cxn modelId="{35D0105D-E1E0-4556-9B27-0C59B3C86747}" srcId="{816E3BC3-C74B-4146-8A93-672530C16B73}" destId="{9B038D5A-DB62-4FD6-A2AE-0FC080154E4F}" srcOrd="2" destOrd="0" parTransId="{FB83CCE9-ADDE-4E67-A060-8FC186E083F1}" sibTransId="{3D92F80C-A85C-4A6C-A3DB-C4872FCB2B8B}"/>
    <dgm:cxn modelId="{9FA35DD4-B09A-4078-98F2-A7A62ABEF5E9}" type="presParOf" srcId="{4D152690-E793-4F8C-8E6F-567FDDF65D2D}" destId="{4CBA0A06-AF34-4954-A5F9-685A30D27357}" srcOrd="0" destOrd="0" presId="urn:microsoft.com/office/officeart/2005/8/layout/list1"/>
    <dgm:cxn modelId="{0B33D032-2DBD-4EC0-80E2-87FABC1CA3AF}" type="presParOf" srcId="{4CBA0A06-AF34-4954-A5F9-685A30D27357}" destId="{C4887A96-6738-41A2-9C64-8923112E74F0}" srcOrd="0" destOrd="0" presId="urn:microsoft.com/office/officeart/2005/8/layout/list1"/>
    <dgm:cxn modelId="{4967662A-3A5C-4E1A-BADA-385334F74E15}" type="presParOf" srcId="{4CBA0A06-AF34-4954-A5F9-685A30D27357}" destId="{5B4A7163-E36F-4644-8C02-9D468B429E63}" srcOrd="1" destOrd="0" presId="urn:microsoft.com/office/officeart/2005/8/layout/list1"/>
    <dgm:cxn modelId="{BC404222-B994-46D4-BE16-D38A69469828}" type="presParOf" srcId="{4D152690-E793-4F8C-8E6F-567FDDF65D2D}" destId="{B3C1BA45-146F-485C-88F5-7B51D4B404BF}" srcOrd="1" destOrd="0" presId="urn:microsoft.com/office/officeart/2005/8/layout/list1"/>
    <dgm:cxn modelId="{FC073E2B-E997-4A2A-B7A9-5BC3BA4E5CCB}" type="presParOf" srcId="{4D152690-E793-4F8C-8E6F-567FDDF65D2D}" destId="{E491D9F6-3D0B-4F47-B0EB-9396571BA944}" srcOrd="2" destOrd="0" presId="urn:microsoft.com/office/officeart/2005/8/layout/list1"/>
    <dgm:cxn modelId="{8AA99B26-0119-48AA-8C49-799D57F4FD7D}" type="presParOf" srcId="{4D152690-E793-4F8C-8E6F-567FDDF65D2D}" destId="{0DBD7F9A-86DB-4C81-A5EF-A6CAC049DBC7}" srcOrd="3" destOrd="0" presId="urn:microsoft.com/office/officeart/2005/8/layout/list1"/>
    <dgm:cxn modelId="{75BFEB6B-6F3E-4EE8-8A5F-AFE98153AA0B}" type="presParOf" srcId="{4D152690-E793-4F8C-8E6F-567FDDF65D2D}" destId="{985201EF-4AA7-4BBD-B479-14E4D010AB6A}" srcOrd="4" destOrd="0" presId="urn:microsoft.com/office/officeart/2005/8/layout/list1"/>
    <dgm:cxn modelId="{01653CD6-FC7E-448F-BC3A-E74C3E50A8B1}" type="presParOf" srcId="{985201EF-4AA7-4BBD-B479-14E4D010AB6A}" destId="{3414A4E7-6506-4F53-B5C9-76F21835076E}" srcOrd="0" destOrd="0" presId="urn:microsoft.com/office/officeart/2005/8/layout/list1"/>
    <dgm:cxn modelId="{CB9698CC-1831-47DB-B878-B9526E27DED6}" type="presParOf" srcId="{985201EF-4AA7-4BBD-B479-14E4D010AB6A}" destId="{B50E631E-61AC-421A-8A1E-B5A29FA3C64C}" srcOrd="1" destOrd="0" presId="urn:microsoft.com/office/officeart/2005/8/layout/list1"/>
    <dgm:cxn modelId="{6FB41C77-0EF5-4C80-B33D-5CA91898B71D}" type="presParOf" srcId="{4D152690-E793-4F8C-8E6F-567FDDF65D2D}" destId="{51E7C2FD-55AC-43FD-9AA0-5B195AF41247}" srcOrd="5" destOrd="0" presId="urn:microsoft.com/office/officeart/2005/8/layout/list1"/>
    <dgm:cxn modelId="{D21B6238-BA05-41A5-8E05-ECBDEF8A7348}" type="presParOf" srcId="{4D152690-E793-4F8C-8E6F-567FDDF65D2D}" destId="{FB3D6C8B-BFD2-44DD-AF1B-883CFAD11ABA}" srcOrd="6" destOrd="0" presId="urn:microsoft.com/office/officeart/2005/8/layout/list1"/>
    <dgm:cxn modelId="{91E5B57C-3AB7-4E25-A3E5-0C3B23BBE5AE}" type="presParOf" srcId="{4D152690-E793-4F8C-8E6F-567FDDF65D2D}" destId="{8D0440F8-A59D-434A-BFDD-42BCD7699F6F}" srcOrd="7" destOrd="0" presId="urn:microsoft.com/office/officeart/2005/8/layout/list1"/>
    <dgm:cxn modelId="{75ABBA4B-68F7-4A64-A221-39C572BC30D0}" type="presParOf" srcId="{4D152690-E793-4F8C-8E6F-567FDDF65D2D}" destId="{DC03B57D-DE4A-4470-8F2D-F532E14367EB}" srcOrd="8" destOrd="0" presId="urn:microsoft.com/office/officeart/2005/8/layout/list1"/>
    <dgm:cxn modelId="{2FA5EA08-D01A-4A04-BE16-E0EB113E0C5C}" type="presParOf" srcId="{DC03B57D-DE4A-4470-8F2D-F532E14367EB}" destId="{C58D87D2-428B-4A04-A16F-39C947CAD984}" srcOrd="0" destOrd="0" presId="urn:microsoft.com/office/officeart/2005/8/layout/list1"/>
    <dgm:cxn modelId="{AEC8BC51-4F3A-41A5-8CCD-4D4992F7B023}" type="presParOf" srcId="{DC03B57D-DE4A-4470-8F2D-F532E14367EB}" destId="{C59843D6-5BEF-4FF5-8F42-44823FD4AD11}" srcOrd="1" destOrd="0" presId="urn:microsoft.com/office/officeart/2005/8/layout/list1"/>
    <dgm:cxn modelId="{0454678A-B290-4871-A501-B4FFA9AD8AB1}" type="presParOf" srcId="{4D152690-E793-4F8C-8E6F-567FDDF65D2D}" destId="{E925A9B1-C1DB-4314-AA3A-52208924DBD5}" srcOrd="9" destOrd="0" presId="urn:microsoft.com/office/officeart/2005/8/layout/list1"/>
    <dgm:cxn modelId="{025D0AB7-AC50-4D81-9344-2A700FEE1FBC}" type="presParOf" srcId="{4D152690-E793-4F8C-8E6F-567FDDF65D2D}" destId="{24F5B275-4F39-4066-9012-7609F9F420E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1D9F6-3D0B-4F47-B0EB-9396571BA944}">
      <dsp:nvSpPr>
        <dsp:cNvPr id="0" name=""/>
        <dsp:cNvSpPr/>
      </dsp:nvSpPr>
      <dsp:spPr>
        <a:xfrm>
          <a:off x="0" y="776720"/>
          <a:ext cx="801492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4A7163-E36F-4644-8C02-9D468B429E63}">
      <dsp:nvSpPr>
        <dsp:cNvPr id="0" name=""/>
        <dsp:cNvSpPr/>
      </dsp:nvSpPr>
      <dsp:spPr>
        <a:xfrm>
          <a:off x="400355" y="38347"/>
          <a:ext cx="6634268" cy="9302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062" tIns="0" rIns="21206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Net sales of 2015 is 45% less compared to 2014</a:t>
          </a:r>
          <a:endParaRPr lang="en-IN" sz="1800" kern="1200" dirty="0"/>
        </a:p>
      </dsp:txBody>
      <dsp:txXfrm>
        <a:off x="445766" y="83758"/>
        <a:ext cx="6543446" cy="839431"/>
      </dsp:txXfrm>
    </dsp:sp>
    <dsp:sp modelId="{FB3D6C8B-BFD2-44DD-AF1B-883CFAD11ABA}">
      <dsp:nvSpPr>
        <dsp:cNvPr id="0" name=""/>
        <dsp:cNvSpPr/>
      </dsp:nvSpPr>
      <dsp:spPr>
        <a:xfrm>
          <a:off x="0" y="2036852"/>
          <a:ext cx="801492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0E631E-61AC-421A-8A1E-B5A29FA3C64C}">
      <dsp:nvSpPr>
        <dsp:cNvPr id="0" name=""/>
        <dsp:cNvSpPr/>
      </dsp:nvSpPr>
      <dsp:spPr>
        <a:xfrm>
          <a:off x="400355" y="1174520"/>
          <a:ext cx="6647832" cy="105421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062" tIns="0" rIns="21206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Regular season 6, 12 and post season 1 and 3 of 2014 attributes to high sales</a:t>
          </a:r>
          <a:r>
            <a:rPr lang="en-IN" sz="1200" kern="1200" dirty="0" smtClean="0"/>
            <a:t>.</a:t>
          </a:r>
          <a:endParaRPr lang="en-IN" sz="1200" kern="1200" dirty="0"/>
        </a:p>
      </dsp:txBody>
      <dsp:txXfrm>
        <a:off x="451817" y="1225982"/>
        <a:ext cx="6544908" cy="951287"/>
      </dsp:txXfrm>
    </dsp:sp>
    <dsp:sp modelId="{24F5B275-4F39-4066-9012-7609F9F420ED}">
      <dsp:nvSpPr>
        <dsp:cNvPr id="0" name=""/>
        <dsp:cNvSpPr/>
      </dsp:nvSpPr>
      <dsp:spPr>
        <a:xfrm>
          <a:off x="0" y="3157966"/>
          <a:ext cx="801492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9843D6-5BEF-4FF5-8F42-44823FD4AD11}">
      <dsp:nvSpPr>
        <dsp:cNvPr id="0" name=""/>
        <dsp:cNvSpPr/>
      </dsp:nvSpPr>
      <dsp:spPr>
        <a:xfrm>
          <a:off x="400355" y="2434652"/>
          <a:ext cx="6623562" cy="9151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062" tIns="0" rIns="21206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Regular season 17 and post season 1 sales in 2014 are anomalous and it  contributes to 44% of total sales </a:t>
          </a:r>
          <a:endParaRPr lang="en-IN" sz="1600" kern="1200" dirty="0"/>
        </a:p>
      </dsp:txBody>
      <dsp:txXfrm>
        <a:off x="445031" y="2479328"/>
        <a:ext cx="6534210" cy="825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E09A5-359D-4077-B1DF-B3ED5C96174F}" type="datetimeFigureOut">
              <a:rPr lang="en-IN" smtClean="0"/>
              <a:t>21-03-2016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702D4-E2DD-4194-9FDC-8291CAEBB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60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702D4-E2DD-4194-9FDC-8291CAEBB71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33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612B-F927-4C4D-BB0D-5A0923662971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534E-5AEF-43F6-A86A-F81F14F25C31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D0F6-1623-4C82-9B3D-5D6A9DECE113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8C5-FE57-4A78-BFB6-E164E108C173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3CC0-4BAC-4CB6-88E6-53832DF63E03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38C5-6417-4871-AC43-AF2E42AE25D6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18B3-E402-4EF4-A636-530D0EED2F76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A8AF-74B5-48E3-BFC2-1F190FC8A96C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8586-C254-4AA5-86D5-AFEF7A3836D4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809-1621-4FEE-92A6-AD0BF89F9A59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64EE-4C8E-4183-8213-60CEE2FDBA56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8EF0-3945-4240-933B-782CAB7B0979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321D-0D45-4882-A37C-7FFE0E9014B7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3D22-0B91-40CC-8186-96CCBF79341A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9137-DEB2-4428-A4A7-2A7767F938C4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11BA-075D-495D-BC83-FC59A743028E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B7DF-3248-4438-8CD3-769F518665CD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E0B3991-AF07-49FE-A2AA-819189EFDE8D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0" y="5273512"/>
            <a:ext cx="2112135" cy="158448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gsuapps.shinyapps.io/NFLApp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nationofchange.org/sites/default/files/NFLGivesReasontoMakesChangestoCivilRightsLaws0221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3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4065" y="3019022"/>
            <a:ext cx="8825658" cy="3329581"/>
          </a:xfrm>
        </p:spPr>
        <p:txBody>
          <a:bodyPr/>
          <a:lstStyle/>
          <a:p>
            <a:r>
              <a:rPr lang="en-IN" dirty="0" smtClean="0">
                <a:solidFill>
                  <a:srgbClr val="DB1B2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Analysis</a:t>
            </a:r>
            <a:endParaRPr lang="en-IN" dirty="0">
              <a:solidFill>
                <a:srgbClr val="DB1B2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49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Dashboard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503" y="1549335"/>
            <a:ext cx="8946541" cy="4195481"/>
          </a:xfrm>
        </p:spPr>
        <p:txBody>
          <a:bodyPr/>
          <a:lstStyle/>
          <a:p>
            <a:r>
              <a:rPr lang="en-IN" dirty="0" smtClean="0"/>
              <a:t>Developed R Shiny application pertaining to analysis done on the given data set.</a:t>
            </a:r>
          </a:p>
          <a:p>
            <a:r>
              <a:rPr lang="en-IN" dirty="0" smtClean="0"/>
              <a:t>Hosted the application in shiny server, can be accessed with the following link,</a:t>
            </a:r>
          </a:p>
          <a:p>
            <a:pPr lvl="1"/>
            <a:r>
              <a:rPr lang="en-IN" dirty="0" smtClean="0">
                <a:hlinkClick r:id="rId2"/>
              </a:rPr>
              <a:t>https://bgsuapps.shinyapps.io/NFLApp/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9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</a:t>
            </a:r>
            <a:r>
              <a:rPr lang="en-IN" dirty="0" smtClean="0"/>
              <a:t>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704" y="1499126"/>
            <a:ext cx="8946541" cy="4195481"/>
          </a:xfrm>
        </p:spPr>
        <p:txBody>
          <a:bodyPr/>
          <a:lstStyle/>
          <a:p>
            <a:r>
              <a:rPr lang="en-IN" dirty="0" smtClean="0"/>
              <a:t>Forecast 2016 sales using Time series models</a:t>
            </a:r>
          </a:p>
          <a:p>
            <a:r>
              <a:rPr lang="en-IN" dirty="0" smtClean="0"/>
              <a:t>Develop a model to find key drivers that impact the sales, provided additional features like,</a:t>
            </a:r>
          </a:p>
          <a:p>
            <a:pPr lvl="2"/>
            <a:r>
              <a:rPr lang="en-IN" dirty="0" smtClean="0"/>
              <a:t>Stadium characteristics</a:t>
            </a:r>
          </a:p>
          <a:p>
            <a:pPr lvl="2"/>
            <a:r>
              <a:rPr lang="en-IN" dirty="0" smtClean="0"/>
              <a:t>Weather data</a:t>
            </a:r>
          </a:p>
          <a:p>
            <a:pPr lvl="2"/>
            <a:r>
              <a:rPr lang="en-IN" dirty="0" smtClean="0"/>
              <a:t>Demographics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lifecare-edinburgh.org.uk/wp-content/uploads/2013/09/4759535950_3da0ea181e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406" y="758781"/>
            <a:ext cx="8010525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461" y="1576400"/>
            <a:ext cx="8946541" cy="4195481"/>
          </a:xfrm>
        </p:spPr>
        <p:txBody>
          <a:bodyPr/>
          <a:lstStyle/>
          <a:p>
            <a:r>
              <a:rPr lang="en-IN" dirty="0" smtClean="0"/>
              <a:t>Data Used</a:t>
            </a:r>
          </a:p>
          <a:p>
            <a:r>
              <a:rPr lang="en-IN" dirty="0" smtClean="0"/>
              <a:t>Key Takeaway</a:t>
            </a:r>
          </a:p>
          <a:p>
            <a:r>
              <a:rPr lang="en-IN" dirty="0" smtClean="0"/>
              <a:t>Descriptive Statistics</a:t>
            </a:r>
          </a:p>
          <a:p>
            <a:r>
              <a:rPr lang="en-IN" dirty="0" smtClean="0"/>
              <a:t>Analysis</a:t>
            </a:r>
          </a:p>
          <a:p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5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Meet the 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98" y="1853247"/>
            <a:ext cx="3329994" cy="3380195"/>
          </a:xfrm>
        </p:spPr>
      </p:pic>
      <p:sp>
        <p:nvSpPr>
          <p:cNvPr id="5" name="TextBox 4"/>
          <p:cNvSpPr txBox="1"/>
          <p:nvPr/>
        </p:nvSpPr>
        <p:spPr>
          <a:xfrm>
            <a:off x="4984124" y="1853247"/>
            <a:ext cx="46235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dataset has 40 observations </a:t>
            </a:r>
            <a:r>
              <a:rPr lang="en-IN" dirty="0" smtClean="0"/>
              <a:t>with </a:t>
            </a:r>
            <a:r>
              <a:rPr lang="en-IN" dirty="0"/>
              <a:t>3 </a:t>
            </a:r>
            <a:r>
              <a:rPr lang="en-IN" dirty="0" smtClean="0"/>
              <a:t>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Sales</a:t>
            </a:r>
          </a:p>
          <a:p>
            <a:endParaRPr lang="en-IN" dirty="0"/>
          </a:p>
          <a:p>
            <a:pPr lvl="0"/>
            <a:r>
              <a:rPr lang="en-IN" dirty="0"/>
              <a:t>It has two seasons 2014 and 2015, 17 weeks of regular season and 3 weeks of post season for each year respectively.</a:t>
            </a:r>
          </a:p>
          <a:p>
            <a:endParaRPr lang="en-IN" dirty="0" smtClean="0"/>
          </a:p>
          <a:p>
            <a:pPr lvl="0"/>
            <a:r>
              <a:rPr lang="en-IN" dirty="0"/>
              <a:t>Corresponding sales for each week of the season.</a:t>
            </a:r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1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Takeaway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093458"/>
              </p:ext>
            </p:extLst>
          </p:nvPr>
        </p:nvGraphicFramePr>
        <p:xfrm>
          <a:off x="1129070" y="1692029"/>
          <a:ext cx="8014929" cy="3523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7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Total Season Sales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339119" y="5962918"/>
            <a:ext cx="771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 smtClean="0"/>
              <a:t>Total </a:t>
            </a:r>
            <a:r>
              <a:rPr lang="en-IN" dirty="0"/>
              <a:t>sales of 2015 is 45% less compared to 2014 </a:t>
            </a:r>
            <a:r>
              <a:rPr lang="en-IN" dirty="0" smtClean="0"/>
              <a:t>sales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19" y="1468549"/>
            <a:ext cx="7121391" cy="40693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8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Sales distribution by season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511380" y="5927570"/>
            <a:ext cx="8075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Right skewed </a:t>
            </a:r>
            <a:r>
              <a:rPr lang="en-IN" dirty="0"/>
              <a:t>most of the sales are around 1 million to 10 million </a:t>
            </a:r>
            <a:r>
              <a:rPr lang="en-IN" dirty="0" smtClean="0"/>
              <a:t>dollars but there are few anomalies around 20M to 30M dollars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037" y="1446965"/>
            <a:ext cx="4682307" cy="38095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648" y="1446965"/>
            <a:ext cx="4542111" cy="380952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215944" y="3953814"/>
            <a:ext cx="231819" cy="875763"/>
          </a:xfrm>
          <a:prstGeom prst="ellipse">
            <a:avLst/>
          </a:prstGeom>
          <a:solidFill>
            <a:srgbClr val="B01513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5447763" y="3953813"/>
            <a:ext cx="231819" cy="875763"/>
          </a:xfrm>
          <a:prstGeom prst="ellipse">
            <a:avLst/>
          </a:prstGeom>
          <a:solidFill>
            <a:srgbClr val="B01513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10181585" y="3953813"/>
            <a:ext cx="237423" cy="875762"/>
          </a:xfrm>
          <a:prstGeom prst="ellipse">
            <a:avLst/>
          </a:prstGeom>
          <a:solidFill>
            <a:srgbClr val="B01513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6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Anomaly in sales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430332" y="2086377"/>
            <a:ext cx="244699" cy="115910"/>
          </a:xfrm>
          <a:prstGeom prst="ellipse">
            <a:avLst/>
          </a:prstGeom>
          <a:solidFill>
            <a:srgbClr val="B01513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4340180" y="2266682"/>
            <a:ext cx="437882" cy="231819"/>
          </a:xfrm>
          <a:prstGeom prst="ellipse">
            <a:avLst/>
          </a:prstGeom>
          <a:solidFill>
            <a:srgbClr val="B01513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50772" y="6053070"/>
            <a:ext cx="7900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/>
              <a:t>Regular </a:t>
            </a:r>
            <a:r>
              <a:rPr lang="en-IN" dirty="0" smtClean="0"/>
              <a:t>season </a:t>
            </a:r>
            <a:r>
              <a:rPr lang="en-IN" dirty="0"/>
              <a:t>17 and post season 1 sales are </a:t>
            </a:r>
            <a:r>
              <a:rPr lang="en-IN" dirty="0" smtClean="0"/>
              <a:t>extreme outliers and </a:t>
            </a:r>
            <a:r>
              <a:rPr lang="en-IN" dirty="0"/>
              <a:t>it </a:t>
            </a:r>
          </a:p>
          <a:p>
            <a:pPr lvl="0"/>
            <a:r>
              <a:rPr lang="en-IN" dirty="0"/>
              <a:t>contributes to 44% </a:t>
            </a:r>
            <a:r>
              <a:rPr lang="en-IN" dirty="0" smtClean="0"/>
              <a:t>of  2014 total </a:t>
            </a:r>
            <a:r>
              <a:rPr lang="en-IN" dirty="0"/>
              <a:t>sales</a:t>
            </a: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72" y="1425979"/>
            <a:ext cx="7572777" cy="436951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198513" y="1853248"/>
            <a:ext cx="231819" cy="142977"/>
          </a:xfrm>
          <a:prstGeom prst="ellipse">
            <a:avLst/>
          </a:prstGeom>
          <a:solidFill>
            <a:srgbClr val="B01513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4198513" y="2040648"/>
            <a:ext cx="231819" cy="142977"/>
          </a:xfrm>
          <a:prstGeom prst="ellipse">
            <a:avLst/>
          </a:prstGeom>
          <a:solidFill>
            <a:srgbClr val="B01513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4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Total Sales by each week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125079" y="6053070"/>
            <a:ext cx="9362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/>
              <a:t>Regular </a:t>
            </a:r>
            <a:r>
              <a:rPr lang="en-IN" dirty="0" smtClean="0"/>
              <a:t>season 6, 12 </a:t>
            </a:r>
            <a:r>
              <a:rPr lang="en-IN" dirty="0"/>
              <a:t>and post season 1 and 3 of 2014 attributes to high sales compared to 2015</a:t>
            </a:r>
            <a:r>
              <a:rPr lang="en-IN" sz="1400" dirty="0"/>
              <a:t>.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80" y="1197632"/>
            <a:ext cx="8731810" cy="476280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391696" y="3400023"/>
            <a:ext cx="321972" cy="2086377"/>
          </a:xfrm>
          <a:prstGeom prst="ellipse">
            <a:avLst/>
          </a:prstGeom>
          <a:solidFill>
            <a:srgbClr val="B01513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6581136" y="3374265"/>
            <a:ext cx="373390" cy="2086376"/>
          </a:xfrm>
          <a:prstGeom prst="ellipse">
            <a:avLst/>
          </a:prstGeom>
          <a:solidFill>
            <a:srgbClr val="B01513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8858437" y="1554973"/>
            <a:ext cx="272688" cy="3905667"/>
          </a:xfrm>
          <a:prstGeom prst="ellipse">
            <a:avLst/>
          </a:prstGeom>
          <a:solidFill>
            <a:srgbClr val="B01513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9620517" y="3889419"/>
            <a:ext cx="218942" cy="1558344"/>
          </a:xfrm>
          <a:prstGeom prst="ellipse">
            <a:avLst/>
          </a:prstGeom>
          <a:solidFill>
            <a:srgbClr val="B01513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8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Sales Trend line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168653" y="5255264"/>
            <a:ext cx="902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dirty="0"/>
              <a:t>R</a:t>
            </a:r>
            <a:r>
              <a:rPr lang="en-IN" dirty="0" smtClean="0"/>
              <a:t>egular season 17 has peak sales in both years 2014 and 2015, seems to be seasonal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731" y="1208313"/>
            <a:ext cx="8105641" cy="395611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8255358" y="1532586"/>
            <a:ext cx="231819" cy="206062"/>
          </a:xfrm>
          <a:prstGeom prst="ellipse">
            <a:avLst/>
          </a:prstGeom>
          <a:solidFill>
            <a:srgbClr val="B01513">
              <a:alpha val="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255357" y="3109097"/>
            <a:ext cx="231819" cy="206062"/>
          </a:xfrm>
          <a:prstGeom prst="ellipse">
            <a:avLst/>
          </a:prstGeom>
          <a:solidFill>
            <a:srgbClr val="B01513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168652" y="5849255"/>
            <a:ext cx="902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dirty="0"/>
              <a:t>2014 has peak sales in regular season 6,12, 17 and post season </a:t>
            </a:r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168651" y="6152284"/>
            <a:ext cx="8260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dirty="0"/>
              <a:t>2015 sales seems to be random but there is substantial increase in sales at regular season 17 and post seasons</a:t>
            </a:r>
          </a:p>
          <a:p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4466822" y="3186370"/>
            <a:ext cx="231819" cy="206062"/>
          </a:xfrm>
          <a:prstGeom prst="ellipse">
            <a:avLst/>
          </a:prstGeom>
          <a:solidFill>
            <a:schemeClr val="accent6">
              <a:lumMod val="60000"/>
              <a:lumOff val="40000"/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64285" y="3693673"/>
            <a:ext cx="231819" cy="206062"/>
          </a:xfrm>
          <a:prstGeom prst="ellipse">
            <a:avLst/>
          </a:prstGeom>
          <a:solidFill>
            <a:srgbClr val="B01513">
              <a:alpha val="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8648516" y="1749021"/>
            <a:ext cx="231819" cy="206062"/>
          </a:xfrm>
          <a:prstGeom prst="ellipse">
            <a:avLst/>
          </a:prstGeom>
          <a:solidFill>
            <a:srgbClr val="B01513">
              <a:alpha val="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2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7" grpId="0" animBg="1"/>
      <p:bldP spid="4" grpId="0"/>
      <p:bldP spid="12" grpId="0"/>
      <p:bldP spid="13" grpId="0" animBg="1"/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542</TotalTime>
  <Words>337</Words>
  <Application>Microsoft Office PowerPoint</Application>
  <PresentationFormat>Widescreen</PresentationFormat>
  <Paragraphs>58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Aharoni</vt:lpstr>
      <vt:lpstr>Arial</vt:lpstr>
      <vt:lpstr>Calibri</vt:lpstr>
      <vt:lpstr>Century Gothic</vt:lpstr>
      <vt:lpstr>Wingdings</vt:lpstr>
      <vt:lpstr>Wingdings 3</vt:lpstr>
      <vt:lpstr>Ion</vt:lpstr>
      <vt:lpstr>Analysis</vt:lpstr>
      <vt:lpstr>Overview</vt:lpstr>
      <vt:lpstr>Meet the data</vt:lpstr>
      <vt:lpstr>Key Takeaway</vt:lpstr>
      <vt:lpstr>Total Season Sales</vt:lpstr>
      <vt:lpstr>Sales distribution by season</vt:lpstr>
      <vt:lpstr>Anomaly in sales</vt:lpstr>
      <vt:lpstr>Total Sales by each week</vt:lpstr>
      <vt:lpstr>Sales Trend line</vt:lpstr>
      <vt:lpstr>Sample Dashboard</vt:lpstr>
      <vt:lpstr>Future Work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Analysis</dc:title>
  <dc:creator>Arjuna</dc:creator>
  <cp:lastModifiedBy>Arjuna</cp:lastModifiedBy>
  <cp:revision>105</cp:revision>
  <dcterms:created xsi:type="dcterms:W3CDTF">2016-03-18T20:03:23Z</dcterms:created>
  <dcterms:modified xsi:type="dcterms:W3CDTF">2016-03-21T04:27:00Z</dcterms:modified>
</cp:coreProperties>
</file>