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6" r:id="rId4"/>
    <p:sldId id="267" r:id="rId5"/>
    <p:sldId id="268" r:id="rId6"/>
    <p:sldId id="269" r:id="rId7"/>
    <p:sldId id="271" r:id="rId8"/>
    <p:sldId id="272" r:id="rId9"/>
    <p:sldId id="275" r:id="rId10"/>
    <p:sldId id="276" r:id="rId11"/>
    <p:sldId id="270" r:id="rId12"/>
    <p:sldId id="273" r:id="rId13"/>
    <p:sldId id="274"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086C-ED82-A8C5-0090-39911634E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27FB88-9A10-C2DA-ED3E-9E7B31120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0A9D21-90A7-0B0D-5AB4-6310CA2EC737}"/>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5" name="Footer Placeholder 4">
            <a:extLst>
              <a:ext uri="{FF2B5EF4-FFF2-40B4-BE49-F238E27FC236}">
                <a16:creationId xmlns:a16="http://schemas.microsoft.com/office/drawing/2014/main" id="{BE1C9C3B-4EAE-F61B-3090-7C6C9F364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CE1DE-14F3-BA44-30B3-632444396F81}"/>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382228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D45D-E0A3-2FAA-CCD4-1715377084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6000BD-5B51-1E08-1C03-60611F3D47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58152E-757D-1118-125E-829DC156D630}"/>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5" name="Footer Placeholder 4">
            <a:extLst>
              <a:ext uri="{FF2B5EF4-FFF2-40B4-BE49-F238E27FC236}">
                <a16:creationId xmlns:a16="http://schemas.microsoft.com/office/drawing/2014/main" id="{4D610448-7701-0882-CC5B-258000110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2A87E-6FE1-F30A-1803-0DA911E34682}"/>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218086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07B4C-A73B-25B3-979B-BFD9534664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D7C443-7DA6-22D1-1F92-C9AC544263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FEEF0-FDFB-E0E0-F96C-727497E7E1FB}"/>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5" name="Footer Placeholder 4">
            <a:extLst>
              <a:ext uri="{FF2B5EF4-FFF2-40B4-BE49-F238E27FC236}">
                <a16:creationId xmlns:a16="http://schemas.microsoft.com/office/drawing/2014/main" id="{9E2520A2-A6FB-558C-B0E5-5E619359A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9A42C-7846-A717-5125-1B8FFA189823}"/>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351366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09DB-87C0-4C2B-DEDB-A86EBF8C74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9B508E-D859-C5F1-0871-9B65557B7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E657A6-B02E-D110-8CC7-4A095313C3A5}"/>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5" name="Footer Placeholder 4">
            <a:extLst>
              <a:ext uri="{FF2B5EF4-FFF2-40B4-BE49-F238E27FC236}">
                <a16:creationId xmlns:a16="http://schemas.microsoft.com/office/drawing/2014/main" id="{ABD9ED3C-40DD-2AF4-1CFF-96390CDCD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67058-5C87-5173-5F9F-0A583529A5EA}"/>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3699807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089D-ADA1-FD60-29D7-13AE24EE8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65829D-1621-5E8E-FE79-DF46634E8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23F8AA-B534-453B-6B56-79F998E759C4}"/>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5" name="Footer Placeholder 4">
            <a:extLst>
              <a:ext uri="{FF2B5EF4-FFF2-40B4-BE49-F238E27FC236}">
                <a16:creationId xmlns:a16="http://schemas.microsoft.com/office/drawing/2014/main" id="{4C9FA757-3175-FE12-FC0A-E1E196A97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60582-BC75-F087-F5F5-32820D305E46}"/>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239996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0B02-F1A4-58D7-3AE6-901910DA41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35BB07-D6A4-F2D9-CA82-5D9D69AF24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E83F47-1E46-406B-61E3-FFD9EA6F1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D46E02-F6B5-9806-04A9-2F31F678BB8D}"/>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6" name="Footer Placeholder 5">
            <a:extLst>
              <a:ext uri="{FF2B5EF4-FFF2-40B4-BE49-F238E27FC236}">
                <a16:creationId xmlns:a16="http://schemas.microsoft.com/office/drawing/2014/main" id="{5309BE21-3C89-EE2B-2A27-52015D115E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D5CEA-E155-4686-03CC-0C22BF79E766}"/>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217999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F013-C1F8-F556-3022-03A3FC2C59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7A0F1-1465-495D-4A96-69C3D023D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DEB94-1658-0013-A9EE-B9F78625A8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96A0BA-9F0B-233F-EA13-D9E9CF428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396440-1BE7-D040-933A-54ED88B364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0E5024-9A10-B972-1331-6F88566830DF}"/>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8" name="Footer Placeholder 7">
            <a:extLst>
              <a:ext uri="{FF2B5EF4-FFF2-40B4-BE49-F238E27FC236}">
                <a16:creationId xmlns:a16="http://schemas.microsoft.com/office/drawing/2014/main" id="{9A93D05D-98F2-2DE6-D99B-D83072FBB0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06D209-37CF-D4F8-3A27-35C047E64965}"/>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125622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93A3-8F03-4956-26EC-55C33548D8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E90EC4-BDBF-B902-AD48-95AB76920973}"/>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4" name="Footer Placeholder 3">
            <a:extLst>
              <a:ext uri="{FF2B5EF4-FFF2-40B4-BE49-F238E27FC236}">
                <a16:creationId xmlns:a16="http://schemas.microsoft.com/office/drawing/2014/main" id="{2BB5B59F-D2E0-5E3B-BF96-451222FF0E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F7DA61-653D-1B5A-4A8C-105D7E2246F9}"/>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113301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27185-A1E4-3B1B-4A80-6F013059A8B0}"/>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3" name="Footer Placeholder 2">
            <a:extLst>
              <a:ext uri="{FF2B5EF4-FFF2-40B4-BE49-F238E27FC236}">
                <a16:creationId xmlns:a16="http://schemas.microsoft.com/office/drawing/2014/main" id="{478C19E4-3640-3E43-E08F-E6B436CCEF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95B65B-F346-1CA5-0E2B-1B5B3CABA9DE}"/>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360614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5DFC-1A0C-61DB-210E-B6C329D2B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295C6-2D13-A0FB-6038-CABA1BFA5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6520A0-948B-C239-0A8A-87A2090CF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65D48-51A3-C4A2-3D83-05ED47331C66}"/>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6" name="Footer Placeholder 5">
            <a:extLst>
              <a:ext uri="{FF2B5EF4-FFF2-40B4-BE49-F238E27FC236}">
                <a16:creationId xmlns:a16="http://schemas.microsoft.com/office/drawing/2014/main" id="{EF7C800C-9C1E-83B1-685C-6A011D6544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FB3553-4685-7B60-6DC3-80F5CEA7E397}"/>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320529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FEFE-BB84-439E-A1BB-AB71D26FC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59EFC-DD31-1064-E1F4-46FE6075D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01966A-18DC-23FB-EA3C-BB24F6CF6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A0B23-FA79-8F50-3E8C-69FF34F94740}"/>
              </a:ext>
            </a:extLst>
          </p:cNvPr>
          <p:cNvSpPr>
            <a:spLocks noGrp="1"/>
          </p:cNvSpPr>
          <p:nvPr>
            <p:ph type="dt" sz="half" idx="10"/>
          </p:nvPr>
        </p:nvSpPr>
        <p:spPr/>
        <p:txBody>
          <a:bodyPr/>
          <a:lstStyle/>
          <a:p>
            <a:fld id="{EC012365-9C0B-40D2-9C46-B58866AD02F5}" type="datetimeFigureOut">
              <a:rPr lang="en-IN" smtClean="0"/>
              <a:t>09-11-2024</a:t>
            </a:fld>
            <a:endParaRPr lang="en-IN"/>
          </a:p>
        </p:txBody>
      </p:sp>
      <p:sp>
        <p:nvSpPr>
          <p:cNvPr id="6" name="Footer Placeholder 5">
            <a:extLst>
              <a:ext uri="{FF2B5EF4-FFF2-40B4-BE49-F238E27FC236}">
                <a16:creationId xmlns:a16="http://schemas.microsoft.com/office/drawing/2014/main" id="{E5DD28F1-B784-DF83-71EE-848F8F8FFD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B74739-C180-B569-7E46-75F9806CB2E9}"/>
              </a:ext>
            </a:extLst>
          </p:cNvPr>
          <p:cNvSpPr>
            <a:spLocks noGrp="1"/>
          </p:cNvSpPr>
          <p:nvPr>
            <p:ph type="sldNum" sz="quarter" idx="12"/>
          </p:nvPr>
        </p:nvSpPr>
        <p:spPr/>
        <p:txBody>
          <a:bodyPr/>
          <a:lstStyle/>
          <a:p>
            <a:fld id="{82E8CE48-7A9F-4877-8817-7C69D93D2049}" type="slidenum">
              <a:rPr lang="en-IN" smtClean="0"/>
              <a:t>‹#›</a:t>
            </a:fld>
            <a:endParaRPr lang="en-IN"/>
          </a:p>
        </p:txBody>
      </p:sp>
    </p:spTree>
    <p:extLst>
      <p:ext uri="{BB962C8B-B14F-4D97-AF65-F5344CB8AC3E}">
        <p14:creationId xmlns:p14="http://schemas.microsoft.com/office/powerpoint/2010/main" val="370180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1D10B-E3D9-63AB-E0E5-286528B69E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0413E6-0BF2-255A-6622-DA6053F95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7BE0A-9662-B127-EF8B-717B934FD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12365-9C0B-40D2-9C46-B58866AD02F5}" type="datetimeFigureOut">
              <a:rPr lang="en-IN" smtClean="0"/>
              <a:t>09-11-2024</a:t>
            </a:fld>
            <a:endParaRPr lang="en-IN"/>
          </a:p>
        </p:txBody>
      </p:sp>
      <p:sp>
        <p:nvSpPr>
          <p:cNvPr id="5" name="Footer Placeholder 4">
            <a:extLst>
              <a:ext uri="{FF2B5EF4-FFF2-40B4-BE49-F238E27FC236}">
                <a16:creationId xmlns:a16="http://schemas.microsoft.com/office/drawing/2014/main" id="{DE524B91-98B0-CC27-2EC0-F189CD531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4DF7EC-FF53-BE0D-C96C-13B639BE0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CE48-7A9F-4877-8817-7C69D93D2049}" type="slidenum">
              <a:rPr lang="en-IN" smtClean="0"/>
              <a:t>‹#›</a:t>
            </a:fld>
            <a:endParaRPr lang="en-IN"/>
          </a:p>
        </p:txBody>
      </p:sp>
    </p:spTree>
    <p:extLst>
      <p:ext uri="{BB962C8B-B14F-4D97-AF65-F5344CB8AC3E}">
        <p14:creationId xmlns:p14="http://schemas.microsoft.com/office/powerpoint/2010/main" val="239156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amraj071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FD02-73EC-51FA-5973-CC4F583465D3}"/>
              </a:ext>
            </a:extLst>
          </p:cNvPr>
          <p:cNvSpPr>
            <a:spLocks noGrp="1"/>
          </p:cNvSpPr>
          <p:nvPr>
            <p:ph type="ctrTitle"/>
          </p:nvPr>
        </p:nvSpPr>
        <p:spPr/>
        <p:txBody>
          <a:bodyPr>
            <a:normAutofit/>
          </a:bodyPr>
          <a:lstStyle/>
          <a:p>
            <a:pPr algn="l"/>
            <a:r>
              <a:rPr lang="en-US" sz="4800" b="1" dirty="0">
                <a:solidFill>
                  <a:srgbClr val="0070C0"/>
                </a:solidFill>
              </a:rPr>
              <a:t>Report Summary on</a:t>
            </a:r>
            <a:br>
              <a:rPr lang="en-US" sz="4800" b="1" dirty="0">
                <a:solidFill>
                  <a:srgbClr val="0070C0"/>
                </a:solidFill>
              </a:rPr>
            </a:br>
            <a:r>
              <a:rPr lang="en-US" sz="4800" b="1" dirty="0">
                <a:solidFill>
                  <a:srgbClr val="0070C0"/>
                </a:solidFill>
              </a:rPr>
              <a:t>Infosys Technology Budgets</a:t>
            </a:r>
          </a:p>
        </p:txBody>
      </p:sp>
      <p:sp>
        <p:nvSpPr>
          <p:cNvPr id="4" name="TextBox 3">
            <a:extLst>
              <a:ext uri="{FF2B5EF4-FFF2-40B4-BE49-F238E27FC236}">
                <a16:creationId xmlns:a16="http://schemas.microsoft.com/office/drawing/2014/main" id="{D29C553C-9DF3-9BFD-8F12-06050D514D56}"/>
              </a:ext>
            </a:extLst>
          </p:cNvPr>
          <p:cNvSpPr txBox="1"/>
          <p:nvPr/>
        </p:nvSpPr>
        <p:spPr>
          <a:xfrm>
            <a:off x="533400" y="5257800"/>
            <a:ext cx="4648200" cy="1569660"/>
          </a:xfrm>
          <a:prstGeom prst="rect">
            <a:avLst/>
          </a:prstGeom>
          <a:noFill/>
        </p:spPr>
        <p:txBody>
          <a:bodyPr wrap="square" rtlCol="0">
            <a:spAutoFit/>
          </a:bodyPr>
          <a:lstStyle/>
          <a:p>
            <a:r>
              <a:rPr lang="en-US" sz="2400" b="1" dirty="0">
                <a:solidFill>
                  <a:schemeClr val="tx2">
                    <a:lumMod val="60000"/>
                    <a:lumOff val="40000"/>
                  </a:schemeClr>
                </a:solidFill>
              </a:rPr>
              <a:t>Sampath Raj P</a:t>
            </a:r>
          </a:p>
          <a:p>
            <a:r>
              <a:rPr lang="en-US" dirty="0">
                <a:solidFill>
                  <a:schemeClr val="tx2">
                    <a:lumMod val="60000"/>
                    <a:lumOff val="40000"/>
                  </a:schemeClr>
                </a:solidFill>
              </a:rPr>
              <a:t>+91-8522979135</a:t>
            </a:r>
          </a:p>
          <a:p>
            <a:r>
              <a:rPr lang="en-US" dirty="0">
                <a:solidFill>
                  <a:schemeClr val="tx2">
                    <a:lumMod val="60000"/>
                    <a:lumOff val="40000"/>
                  </a:schemeClr>
                </a:solidFill>
                <a:hlinkClick r:id="rId2">
                  <a:extLst>
                    <a:ext uri="{A12FA001-AC4F-418D-AE19-62706E023703}">
                      <ahyp:hlinkClr xmlns:ahyp="http://schemas.microsoft.com/office/drawing/2018/hyperlinkcolor" val="tx"/>
                    </a:ext>
                  </a:extLst>
                </a:hlinkClick>
              </a:rPr>
              <a:t>samraj0710@gmail.com</a:t>
            </a:r>
            <a:endParaRPr lang="en-US" dirty="0">
              <a:solidFill>
                <a:schemeClr val="tx2">
                  <a:lumMod val="60000"/>
                  <a:lumOff val="40000"/>
                </a:schemeClr>
              </a:solidFill>
            </a:endParaRPr>
          </a:p>
          <a:p>
            <a:endParaRPr lang="en-US" dirty="0">
              <a:solidFill>
                <a:schemeClr val="tx2">
                  <a:lumMod val="60000"/>
                  <a:lumOff val="40000"/>
                </a:schemeClr>
              </a:solidFill>
            </a:endParaRPr>
          </a:p>
          <a:p>
            <a:endParaRPr lang="en-US" dirty="0">
              <a:solidFill>
                <a:schemeClr val="tx2">
                  <a:lumMod val="60000"/>
                  <a:lumOff val="40000"/>
                </a:schemeClr>
              </a:solidFill>
            </a:endParaRPr>
          </a:p>
        </p:txBody>
      </p:sp>
      <p:pic>
        <p:nvPicPr>
          <p:cNvPr id="5" name="Picture 4">
            <a:extLst>
              <a:ext uri="{FF2B5EF4-FFF2-40B4-BE49-F238E27FC236}">
                <a16:creationId xmlns:a16="http://schemas.microsoft.com/office/drawing/2014/main" id="{A7FDD805-4649-1CFE-2837-85EB5DBAE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85" y="163575"/>
            <a:ext cx="1431472" cy="572589"/>
          </a:xfrm>
          <a:prstGeom prst="rect">
            <a:avLst/>
          </a:prstGeom>
        </p:spPr>
      </p:pic>
    </p:spTree>
    <p:extLst>
      <p:ext uri="{BB962C8B-B14F-4D97-AF65-F5344CB8AC3E}">
        <p14:creationId xmlns:p14="http://schemas.microsoft.com/office/powerpoint/2010/main" val="31136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738FE-22BB-C896-340C-E1FA4C97C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26D14-6028-D27D-534F-73FC2A76243A}"/>
              </a:ext>
            </a:extLst>
          </p:cNvPr>
          <p:cNvSpPr>
            <a:spLocks noGrp="1"/>
          </p:cNvSpPr>
          <p:nvPr>
            <p:ph type="title"/>
          </p:nvPr>
        </p:nvSpPr>
        <p:spPr/>
        <p:txBody>
          <a:bodyPr/>
          <a:lstStyle/>
          <a:p>
            <a:r>
              <a:rPr lang="en-US" dirty="0">
                <a:solidFill>
                  <a:srgbClr val="0070C0"/>
                </a:solidFill>
              </a:rPr>
              <a:t>Summary Reports</a:t>
            </a:r>
          </a:p>
        </p:txBody>
      </p:sp>
      <p:sp>
        <p:nvSpPr>
          <p:cNvPr id="3" name="Content Placeholder 2">
            <a:extLst>
              <a:ext uri="{FF2B5EF4-FFF2-40B4-BE49-F238E27FC236}">
                <a16:creationId xmlns:a16="http://schemas.microsoft.com/office/drawing/2014/main" id="{942D456A-BA42-561E-6E05-34DA272D5CB8}"/>
              </a:ext>
            </a:extLst>
          </p:cNvPr>
          <p:cNvSpPr>
            <a:spLocks noGrp="1"/>
          </p:cNvSpPr>
          <p:nvPr>
            <p:ph idx="1"/>
          </p:nvPr>
        </p:nvSpPr>
        <p:spPr>
          <a:xfrm>
            <a:off x="968829" y="1488168"/>
            <a:ext cx="10515600" cy="4351338"/>
          </a:xfrm>
        </p:spPr>
        <p:txBody>
          <a:bodyPr>
            <a:normAutofit/>
          </a:bodyPr>
          <a:lstStyle/>
          <a:p>
            <a:pPr marL="0" indent="0">
              <a:buNone/>
            </a:pPr>
            <a:r>
              <a:rPr lang="en-US" sz="2000" dirty="0">
                <a:effectLst/>
                <a:latin typeface="Trebuchet MS" panose="020B0603020202020204" pitchFamily="34" charset="0"/>
                <a:ea typeface="Aptos" panose="020B0004020202020204" pitchFamily="34" charset="0"/>
              </a:rPr>
              <a:t>Q5. </a:t>
            </a:r>
            <a:r>
              <a:rPr lang="en-US" sz="2000" kern="100" dirty="0">
                <a:effectLst/>
                <a:latin typeface="Trebuchet MS" panose="020B0603020202020204" pitchFamily="34" charset="0"/>
                <a:ea typeface="Aptos" panose="020B0004020202020204" pitchFamily="34" charset="0"/>
                <a:cs typeface="Arial" panose="020B0604020202020204" pitchFamily="34" charset="0"/>
              </a:rPr>
              <a:t>What is the relationship between revenue and budget change for each technology?</a:t>
            </a:r>
            <a:endParaRPr lang="en-IN" sz="2000" kern="100" dirty="0">
              <a:effectLst/>
              <a:latin typeface="Trebuchet MS" panose="020B0603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E15608E-F06C-9155-5DB9-E27EEBDC656F}"/>
              </a:ext>
            </a:extLst>
          </p:cNvPr>
          <p:cNvSpPr txBox="1"/>
          <p:nvPr/>
        </p:nvSpPr>
        <p:spPr>
          <a:xfrm>
            <a:off x="1135780" y="2083868"/>
            <a:ext cx="4225491" cy="1200329"/>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cs typeface="Times New Roman" panose="02020603050405020304" pitchFamily="18" charset="0"/>
              </a:rPr>
              <a:t>All the Technologies Budget change equally distributed</a:t>
            </a:r>
          </a:p>
          <a:p>
            <a:pPr marL="285750" indent="-285750" algn="l">
              <a:buFont typeface="Arial" panose="020B0604020202020204" pitchFamily="34" charset="0"/>
              <a:buChar char="•"/>
            </a:pPr>
            <a:r>
              <a:rPr lang="en-US" dirty="0">
                <a:cs typeface="Times New Roman" panose="02020603050405020304" pitchFamily="18" charset="0"/>
              </a:rPr>
              <a:t>All the Technologies have the same revenue change of 25%</a:t>
            </a:r>
          </a:p>
        </p:txBody>
      </p:sp>
      <p:pic>
        <p:nvPicPr>
          <p:cNvPr id="4" name="Picture 3">
            <a:extLst>
              <a:ext uri="{FF2B5EF4-FFF2-40B4-BE49-F238E27FC236}">
                <a16:creationId xmlns:a16="http://schemas.microsoft.com/office/drawing/2014/main" id="{C7D70097-304C-4229-8BB1-5C2B531730AA}"/>
              </a:ext>
            </a:extLst>
          </p:cNvPr>
          <p:cNvPicPr>
            <a:picLocks noChangeAspect="1"/>
          </p:cNvPicPr>
          <p:nvPr/>
        </p:nvPicPr>
        <p:blipFill>
          <a:blip r:embed="rId2"/>
          <a:stretch>
            <a:fillRect/>
          </a:stretch>
        </p:blipFill>
        <p:spPr>
          <a:xfrm>
            <a:off x="6011634" y="2083868"/>
            <a:ext cx="5034380" cy="3128215"/>
          </a:xfrm>
          <a:prstGeom prst="rect">
            <a:avLst/>
          </a:prstGeom>
          <a:ln>
            <a:solidFill>
              <a:schemeClr val="bg1">
                <a:lumMod val="75000"/>
              </a:schemeClr>
            </a:solidFill>
          </a:ln>
        </p:spPr>
      </p:pic>
    </p:spTree>
    <p:extLst>
      <p:ext uri="{BB962C8B-B14F-4D97-AF65-F5344CB8AC3E}">
        <p14:creationId xmlns:p14="http://schemas.microsoft.com/office/powerpoint/2010/main" val="68509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0BB3-A9EE-CF45-B1F1-2B129E720561}"/>
              </a:ext>
            </a:extLst>
          </p:cNvPr>
          <p:cNvSpPr>
            <a:spLocks noGrp="1"/>
          </p:cNvSpPr>
          <p:nvPr>
            <p:ph type="title"/>
          </p:nvPr>
        </p:nvSpPr>
        <p:spPr/>
        <p:txBody>
          <a:bodyPr>
            <a:normAutofit fontScale="90000"/>
          </a:bodyPr>
          <a:lstStyle/>
          <a:p>
            <a:r>
              <a:rPr lang="en-US" dirty="0">
                <a:solidFill>
                  <a:srgbClr val="0070C0"/>
                </a:solidFill>
              </a:rPr>
              <a:t>Summary Statistics: </a:t>
            </a:r>
            <a:br>
              <a:rPr lang="en-US" dirty="0">
                <a:solidFill>
                  <a:srgbClr val="0070C0"/>
                </a:solidFill>
              </a:rPr>
            </a:br>
            <a:r>
              <a:rPr lang="en-US" dirty="0">
                <a:solidFill>
                  <a:srgbClr val="0070C0"/>
                </a:solidFill>
              </a:rPr>
              <a:t>Region Wise Annual Income &amp; Quarterly Revenue</a:t>
            </a:r>
          </a:p>
        </p:txBody>
      </p:sp>
      <p:pic>
        <p:nvPicPr>
          <p:cNvPr id="4" name="Content Placeholder 3">
            <a:extLst>
              <a:ext uri="{FF2B5EF4-FFF2-40B4-BE49-F238E27FC236}">
                <a16:creationId xmlns:a16="http://schemas.microsoft.com/office/drawing/2014/main" id="{3F37A424-A583-7590-3E1A-C900DC5EDDE9}"/>
              </a:ext>
            </a:extLst>
          </p:cNvPr>
          <p:cNvPicPr>
            <a:picLocks noGrp="1" noChangeAspect="1"/>
          </p:cNvPicPr>
          <p:nvPr>
            <p:ph idx="1"/>
          </p:nvPr>
        </p:nvPicPr>
        <p:blipFill>
          <a:blip r:embed="rId2"/>
          <a:stretch>
            <a:fillRect/>
          </a:stretch>
        </p:blipFill>
        <p:spPr>
          <a:xfrm>
            <a:off x="838199" y="1786079"/>
            <a:ext cx="5151121" cy="3142055"/>
          </a:xfrm>
          <a:prstGeom prst="rect">
            <a:avLst/>
          </a:prstGeom>
        </p:spPr>
      </p:pic>
      <p:pic>
        <p:nvPicPr>
          <p:cNvPr id="5" name="Picture 4">
            <a:extLst>
              <a:ext uri="{FF2B5EF4-FFF2-40B4-BE49-F238E27FC236}">
                <a16:creationId xmlns:a16="http://schemas.microsoft.com/office/drawing/2014/main" id="{B9404BFA-A626-838D-F978-CAC814B78AFB}"/>
              </a:ext>
            </a:extLst>
          </p:cNvPr>
          <p:cNvPicPr>
            <a:picLocks noChangeAspect="1"/>
          </p:cNvPicPr>
          <p:nvPr/>
        </p:nvPicPr>
        <p:blipFill>
          <a:blip r:embed="rId3"/>
          <a:stretch>
            <a:fillRect/>
          </a:stretch>
        </p:blipFill>
        <p:spPr>
          <a:xfrm>
            <a:off x="6096001" y="1786079"/>
            <a:ext cx="5257800" cy="3142055"/>
          </a:xfrm>
          <a:prstGeom prst="rect">
            <a:avLst/>
          </a:prstGeom>
        </p:spPr>
      </p:pic>
      <p:pic>
        <p:nvPicPr>
          <p:cNvPr id="3" name="Picture 2">
            <a:extLst>
              <a:ext uri="{FF2B5EF4-FFF2-40B4-BE49-F238E27FC236}">
                <a16:creationId xmlns:a16="http://schemas.microsoft.com/office/drawing/2014/main" id="{A69F4967-3B59-E805-0550-619F637C8618}"/>
              </a:ext>
            </a:extLst>
          </p:cNvPr>
          <p:cNvPicPr>
            <a:picLocks noChangeAspect="1"/>
          </p:cNvPicPr>
          <p:nvPr/>
        </p:nvPicPr>
        <p:blipFill>
          <a:blip r:embed="rId4"/>
          <a:stretch>
            <a:fillRect/>
          </a:stretch>
        </p:blipFill>
        <p:spPr>
          <a:xfrm>
            <a:off x="964565" y="5023525"/>
            <a:ext cx="1873250" cy="1301750"/>
          </a:xfrm>
          <a:prstGeom prst="rect">
            <a:avLst/>
          </a:prstGeom>
        </p:spPr>
      </p:pic>
      <p:pic>
        <p:nvPicPr>
          <p:cNvPr id="6" name="Picture 5">
            <a:extLst>
              <a:ext uri="{FF2B5EF4-FFF2-40B4-BE49-F238E27FC236}">
                <a16:creationId xmlns:a16="http://schemas.microsoft.com/office/drawing/2014/main" id="{D1E67F61-CF48-09F5-0668-B34B887D559B}"/>
              </a:ext>
            </a:extLst>
          </p:cNvPr>
          <p:cNvPicPr>
            <a:picLocks noChangeAspect="1"/>
          </p:cNvPicPr>
          <p:nvPr/>
        </p:nvPicPr>
        <p:blipFill>
          <a:blip r:embed="rId5"/>
          <a:stretch>
            <a:fillRect/>
          </a:stretch>
        </p:blipFill>
        <p:spPr>
          <a:xfrm>
            <a:off x="6096000" y="5109845"/>
            <a:ext cx="1676400" cy="1301750"/>
          </a:xfrm>
          <a:prstGeom prst="rect">
            <a:avLst/>
          </a:prstGeom>
        </p:spPr>
      </p:pic>
    </p:spTree>
    <p:extLst>
      <p:ext uri="{BB962C8B-B14F-4D97-AF65-F5344CB8AC3E}">
        <p14:creationId xmlns:p14="http://schemas.microsoft.com/office/powerpoint/2010/main" val="90082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0CA93-CEB3-2571-B44B-891E52AEC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02C8A6-DD90-D42C-AE73-FEC9FA7AAD98}"/>
              </a:ext>
            </a:extLst>
          </p:cNvPr>
          <p:cNvSpPr>
            <a:spLocks noGrp="1"/>
          </p:cNvSpPr>
          <p:nvPr>
            <p:ph type="title"/>
          </p:nvPr>
        </p:nvSpPr>
        <p:spPr/>
        <p:txBody>
          <a:bodyPr>
            <a:normAutofit fontScale="90000"/>
          </a:bodyPr>
          <a:lstStyle/>
          <a:p>
            <a:r>
              <a:rPr lang="en-US" dirty="0">
                <a:solidFill>
                  <a:srgbClr val="0070C0"/>
                </a:solidFill>
              </a:rPr>
              <a:t>Summary Statistics: </a:t>
            </a:r>
            <a:br>
              <a:rPr lang="en-US" dirty="0">
                <a:solidFill>
                  <a:srgbClr val="0070C0"/>
                </a:solidFill>
              </a:rPr>
            </a:br>
            <a:r>
              <a:rPr lang="en-US" dirty="0">
                <a:solidFill>
                  <a:srgbClr val="0070C0"/>
                </a:solidFill>
              </a:rPr>
              <a:t>Asset Level Annual Income &amp; Quarterly Revenue</a:t>
            </a:r>
            <a:endParaRPr lang="en-US" dirty="0"/>
          </a:p>
        </p:txBody>
      </p:sp>
      <p:pic>
        <p:nvPicPr>
          <p:cNvPr id="8" name="Picture 7">
            <a:extLst>
              <a:ext uri="{FF2B5EF4-FFF2-40B4-BE49-F238E27FC236}">
                <a16:creationId xmlns:a16="http://schemas.microsoft.com/office/drawing/2014/main" id="{E57BD892-3C15-AC46-1AAB-32209D9D4163}"/>
              </a:ext>
            </a:extLst>
          </p:cNvPr>
          <p:cNvPicPr>
            <a:picLocks noChangeAspect="1"/>
          </p:cNvPicPr>
          <p:nvPr/>
        </p:nvPicPr>
        <p:blipFill>
          <a:blip r:embed="rId2"/>
          <a:stretch>
            <a:fillRect/>
          </a:stretch>
        </p:blipFill>
        <p:spPr>
          <a:xfrm>
            <a:off x="6096000" y="1799924"/>
            <a:ext cx="5257800" cy="3205214"/>
          </a:xfrm>
          <a:prstGeom prst="rect">
            <a:avLst/>
          </a:prstGeom>
        </p:spPr>
      </p:pic>
      <p:pic>
        <p:nvPicPr>
          <p:cNvPr id="14" name="Content Placeholder 13">
            <a:extLst>
              <a:ext uri="{FF2B5EF4-FFF2-40B4-BE49-F238E27FC236}">
                <a16:creationId xmlns:a16="http://schemas.microsoft.com/office/drawing/2014/main" id="{8CBDAA55-C46E-3456-4255-3467817F4094}"/>
              </a:ext>
            </a:extLst>
          </p:cNvPr>
          <p:cNvPicPr>
            <a:picLocks noGrp="1" noChangeAspect="1"/>
          </p:cNvPicPr>
          <p:nvPr>
            <p:ph idx="1"/>
          </p:nvPr>
        </p:nvPicPr>
        <p:blipFill>
          <a:blip r:embed="rId3"/>
          <a:stretch>
            <a:fillRect/>
          </a:stretch>
        </p:blipFill>
        <p:spPr>
          <a:xfrm>
            <a:off x="838200" y="1799923"/>
            <a:ext cx="5257800" cy="3169119"/>
          </a:xfrm>
          <a:prstGeom prst="rect">
            <a:avLst/>
          </a:prstGeom>
        </p:spPr>
      </p:pic>
    </p:spTree>
    <p:extLst>
      <p:ext uri="{BB962C8B-B14F-4D97-AF65-F5344CB8AC3E}">
        <p14:creationId xmlns:p14="http://schemas.microsoft.com/office/powerpoint/2010/main" val="45539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7FF9C-88FE-D39B-6A5D-352FB1C99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3F1670-5345-AFFE-0F3D-55F5AF4F1AB9}"/>
              </a:ext>
            </a:extLst>
          </p:cNvPr>
          <p:cNvSpPr>
            <a:spLocks noGrp="1"/>
          </p:cNvSpPr>
          <p:nvPr>
            <p:ph type="title"/>
          </p:nvPr>
        </p:nvSpPr>
        <p:spPr/>
        <p:txBody>
          <a:bodyPr>
            <a:normAutofit fontScale="90000"/>
          </a:bodyPr>
          <a:lstStyle/>
          <a:p>
            <a:r>
              <a:rPr lang="en-US" dirty="0">
                <a:solidFill>
                  <a:srgbClr val="0070C0"/>
                </a:solidFill>
              </a:rPr>
              <a:t>Summary Statistics: </a:t>
            </a:r>
            <a:br>
              <a:rPr lang="en-US" dirty="0">
                <a:solidFill>
                  <a:srgbClr val="0070C0"/>
                </a:solidFill>
              </a:rPr>
            </a:br>
            <a:r>
              <a:rPr lang="en-US" dirty="0">
                <a:solidFill>
                  <a:srgbClr val="0070C0"/>
                </a:solidFill>
              </a:rPr>
              <a:t>Region Wise Annual Income &amp; Quarterly Change</a:t>
            </a:r>
            <a:endParaRPr lang="en-US" dirty="0"/>
          </a:p>
        </p:txBody>
      </p:sp>
      <p:pic>
        <p:nvPicPr>
          <p:cNvPr id="5" name="Content Placeholder 4">
            <a:extLst>
              <a:ext uri="{FF2B5EF4-FFF2-40B4-BE49-F238E27FC236}">
                <a16:creationId xmlns:a16="http://schemas.microsoft.com/office/drawing/2014/main" id="{2123383B-7815-3AA0-1B30-08183F10F39F}"/>
              </a:ext>
            </a:extLst>
          </p:cNvPr>
          <p:cNvPicPr>
            <a:picLocks noGrp="1" noChangeAspect="1"/>
          </p:cNvPicPr>
          <p:nvPr>
            <p:ph idx="1"/>
          </p:nvPr>
        </p:nvPicPr>
        <p:blipFill>
          <a:blip r:embed="rId2"/>
          <a:stretch>
            <a:fillRect/>
          </a:stretch>
        </p:blipFill>
        <p:spPr>
          <a:xfrm>
            <a:off x="838201" y="1790300"/>
            <a:ext cx="5257800" cy="3234088"/>
          </a:xfrm>
          <a:prstGeom prst="rect">
            <a:avLst/>
          </a:prstGeom>
        </p:spPr>
      </p:pic>
      <p:pic>
        <p:nvPicPr>
          <p:cNvPr id="9" name="Picture 8">
            <a:extLst>
              <a:ext uri="{FF2B5EF4-FFF2-40B4-BE49-F238E27FC236}">
                <a16:creationId xmlns:a16="http://schemas.microsoft.com/office/drawing/2014/main" id="{ABF4B288-80A4-9411-F2A5-F2A5E737F04C}"/>
              </a:ext>
            </a:extLst>
          </p:cNvPr>
          <p:cNvPicPr>
            <a:picLocks noChangeAspect="1"/>
          </p:cNvPicPr>
          <p:nvPr/>
        </p:nvPicPr>
        <p:blipFill>
          <a:blip r:embed="rId3"/>
          <a:stretch>
            <a:fillRect/>
          </a:stretch>
        </p:blipFill>
        <p:spPr>
          <a:xfrm>
            <a:off x="6096000" y="1790300"/>
            <a:ext cx="5257799" cy="3234088"/>
          </a:xfrm>
          <a:prstGeom prst="rect">
            <a:avLst/>
          </a:prstGeom>
        </p:spPr>
      </p:pic>
    </p:spTree>
    <p:extLst>
      <p:ext uri="{BB962C8B-B14F-4D97-AF65-F5344CB8AC3E}">
        <p14:creationId xmlns:p14="http://schemas.microsoft.com/office/powerpoint/2010/main" val="388130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BD643-204D-C3AB-36D7-D7EF2FA78574}"/>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889B45C1-1E22-DA54-F74A-042FA7691526}"/>
              </a:ext>
            </a:extLst>
          </p:cNvPr>
          <p:cNvSpPr>
            <a:spLocks noGrp="1"/>
          </p:cNvSpPr>
          <p:nvPr>
            <p:ph type="title"/>
          </p:nvPr>
        </p:nvSpPr>
        <p:spPr>
          <a:xfrm>
            <a:off x="838200" y="365125"/>
            <a:ext cx="10515600" cy="1325563"/>
          </a:xfrm>
        </p:spPr>
        <p:txBody>
          <a:bodyPr/>
          <a:lstStyle/>
          <a:p>
            <a:r>
              <a:rPr lang="en-US" dirty="0">
                <a:solidFill>
                  <a:srgbClr val="0070C0"/>
                </a:solidFill>
              </a:rPr>
              <a:t>Outlier Summary - Tech Allocation</a:t>
            </a:r>
          </a:p>
        </p:txBody>
      </p:sp>
      <p:pic>
        <p:nvPicPr>
          <p:cNvPr id="14" name="Content Placeholder 4">
            <a:extLst>
              <a:ext uri="{FF2B5EF4-FFF2-40B4-BE49-F238E27FC236}">
                <a16:creationId xmlns:a16="http://schemas.microsoft.com/office/drawing/2014/main" id="{068D545A-5053-C8BC-2A9A-2401E340CCD6}"/>
              </a:ext>
            </a:extLst>
          </p:cNvPr>
          <p:cNvPicPr>
            <a:picLocks noChangeAspect="1"/>
          </p:cNvPicPr>
          <p:nvPr/>
        </p:nvPicPr>
        <p:blipFill>
          <a:blip r:embed="rId2"/>
          <a:stretch>
            <a:fillRect/>
          </a:stretch>
        </p:blipFill>
        <p:spPr>
          <a:xfrm>
            <a:off x="1045134" y="1369515"/>
            <a:ext cx="4554107" cy="2547967"/>
          </a:xfrm>
          <a:prstGeom prst="rect">
            <a:avLst/>
          </a:prstGeom>
        </p:spPr>
      </p:pic>
      <p:pic>
        <p:nvPicPr>
          <p:cNvPr id="15" name="Picture 14">
            <a:extLst>
              <a:ext uri="{FF2B5EF4-FFF2-40B4-BE49-F238E27FC236}">
                <a16:creationId xmlns:a16="http://schemas.microsoft.com/office/drawing/2014/main" id="{DC586698-5021-A9AF-7388-62D472852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85" y="163575"/>
            <a:ext cx="1431472" cy="572589"/>
          </a:xfrm>
          <a:prstGeom prst="rect">
            <a:avLst/>
          </a:prstGeom>
        </p:spPr>
      </p:pic>
      <p:pic>
        <p:nvPicPr>
          <p:cNvPr id="16" name="Picture 15">
            <a:extLst>
              <a:ext uri="{FF2B5EF4-FFF2-40B4-BE49-F238E27FC236}">
                <a16:creationId xmlns:a16="http://schemas.microsoft.com/office/drawing/2014/main" id="{E35028E6-8C3B-0F7E-8C23-880A584577B3}"/>
              </a:ext>
            </a:extLst>
          </p:cNvPr>
          <p:cNvPicPr>
            <a:picLocks noChangeAspect="1"/>
          </p:cNvPicPr>
          <p:nvPr/>
        </p:nvPicPr>
        <p:blipFill>
          <a:blip r:embed="rId4"/>
          <a:stretch>
            <a:fillRect/>
          </a:stretch>
        </p:blipFill>
        <p:spPr>
          <a:xfrm>
            <a:off x="6083656" y="1369515"/>
            <a:ext cx="4555915" cy="2547967"/>
          </a:xfrm>
          <a:prstGeom prst="rect">
            <a:avLst/>
          </a:prstGeom>
        </p:spPr>
      </p:pic>
      <p:pic>
        <p:nvPicPr>
          <p:cNvPr id="17" name="Picture 16">
            <a:extLst>
              <a:ext uri="{FF2B5EF4-FFF2-40B4-BE49-F238E27FC236}">
                <a16:creationId xmlns:a16="http://schemas.microsoft.com/office/drawing/2014/main" id="{81A5A5FD-33C2-2482-765C-7826EE2F76CC}"/>
              </a:ext>
            </a:extLst>
          </p:cNvPr>
          <p:cNvPicPr>
            <a:picLocks noChangeAspect="1"/>
          </p:cNvPicPr>
          <p:nvPr/>
        </p:nvPicPr>
        <p:blipFill>
          <a:blip r:embed="rId5"/>
          <a:stretch>
            <a:fillRect/>
          </a:stretch>
        </p:blipFill>
        <p:spPr>
          <a:xfrm>
            <a:off x="1045134" y="4108466"/>
            <a:ext cx="4578493" cy="2461252"/>
          </a:xfrm>
          <a:prstGeom prst="rect">
            <a:avLst/>
          </a:prstGeom>
        </p:spPr>
      </p:pic>
      <p:pic>
        <p:nvPicPr>
          <p:cNvPr id="18" name="Picture 17">
            <a:extLst>
              <a:ext uri="{FF2B5EF4-FFF2-40B4-BE49-F238E27FC236}">
                <a16:creationId xmlns:a16="http://schemas.microsoft.com/office/drawing/2014/main" id="{54179198-E022-8AAB-3D27-8450CC1FDB5A}"/>
              </a:ext>
            </a:extLst>
          </p:cNvPr>
          <p:cNvPicPr>
            <a:picLocks noChangeAspect="1"/>
          </p:cNvPicPr>
          <p:nvPr/>
        </p:nvPicPr>
        <p:blipFill>
          <a:blip r:embed="rId6"/>
          <a:stretch>
            <a:fillRect/>
          </a:stretch>
        </p:blipFill>
        <p:spPr>
          <a:xfrm>
            <a:off x="6085464" y="4108466"/>
            <a:ext cx="4578493" cy="2461252"/>
          </a:xfrm>
          <a:prstGeom prst="rect">
            <a:avLst/>
          </a:prstGeom>
        </p:spPr>
      </p:pic>
      <p:sp>
        <p:nvSpPr>
          <p:cNvPr id="19" name="Oval 18">
            <a:extLst>
              <a:ext uri="{FF2B5EF4-FFF2-40B4-BE49-F238E27FC236}">
                <a16:creationId xmlns:a16="http://schemas.microsoft.com/office/drawing/2014/main" id="{5F811B4D-1620-960F-EF33-BB5300D9A455}"/>
              </a:ext>
            </a:extLst>
          </p:cNvPr>
          <p:cNvSpPr/>
          <p:nvPr/>
        </p:nvSpPr>
        <p:spPr>
          <a:xfrm>
            <a:off x="3234690" y="1690688"/>
            <a:ext cx="320040" cy="77819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488AFF0-5F55-4754-467D-F234E89CF213}"/>
              </a:ext>
            </a:extLst>
          </p:cNvPr>
          <p:cNvSpPr/>
          <p:nvPr/>
        </p:nvSpPr>
        <p:spPr>
          <a:xfrm>
            <a:off x="8293033" y="4380548"/>
            <a:ext cx="320040" cy="77819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87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7DE3-9E56-7219-3F48-0A60FF19C502}"/>
              </a:ext>
            </a:extLst>
          </p:cNvPr>
          <p:cNvSpPr>
            <a:spLocks noGrp="1"/>
          </p:cNvSpPr>
          <p:nvPr>
            <p:ph type="title"/>
          </p:nvPr>
        </p:nvSpPr>
        <p:spPr/>
        <p:txBody>
          <a:bodyPr/>
          <a:lstStyle/>
          <a:p>
            <a:r>
              <a:rPr lang="en-US" dirty="0">
                <a:solidFill>
                  <a:srgbClr val="0070C0"/>
                </a:solidFill>
              </a:rPr>
              <a:t>Allocation Metrics: MinMax Standardization</a:t>
            </a:r>
          </a:p>
        </p:txBody>
      </p:sp>
      <p:pic>
        <p:nvPicPr>
          <p:cNvPr id="7" name="Content Placeholder 6">
            <a:extLst>
              <a:ext uri="{FF2B5EF4-FFF2-40B4-BE49-F238E27FC236}">
                <a16:creationId xmlns:a16="http://schemas.microsoft.com/office/drawing/2014/main" id="{C2A92257-55BC-3F9C-BCE0-D54D6093A96D}"/>
              </a:ext>
            </a:extLst>
          </p:cNvPr>
          <p:cNvPicPr>
            <a:picLocks noGrp="1" noChangeAspect="1"/>
          </p:cNvPicPr>
          <p:nvPr>
            <p:ph idx="1"/>
          </p:nvPr>
        </p:nvPicPr>
        <p:blipFill>
          <a:blip r:embed="rId2"/>
          <a:stretch>
            <a:fillRect/>
          </a:stretch>
        </p:blipFill>
        <p:spPr>
          <a:xfrm>
            <a:off x="838200" y="2191392"/>
            <a:ext cx="5448300" cy="3557897"/>
          </a:xfrm>
          <a:prstGeom prst="rect">
            <a:avLst/>
          </a:prstGeom>
          <a:ln>
            <a:solidFill>
              <a:schemeClr val="bg1">
                <a:lumMod val="65000"/>
              </a:schemeClr>
            </a:solidFill>
          </a:ln>
        </p:spPr>
      </p:pic>
      <p:pic>
        <p:nvPicPr>
          <p:cNvPr id="8" name="Picture 7">
            <a:extLst>
              <a:ext uri="{FF2B5EF4-FFF2-40B4-BE49-F238E27FC236}">
                <a16:creationId xmlns:a16="http://schemas.microsoft.com/office/drawing/2014/main" id="{F6227B67-8302-9084-9C90-8DAEE8FA587C}"/>
              </a:ext>
            </a:extLst>
          </p:cNvPr>
          <p:cNvPicPr>
            <a:picLocks noChangeAspect="1"/>
          </p:cNvPicPr>
          <p:nvPr/>
        </p:nvPicPr>
        <p:blipFill>
          <a:blip r:embed="rId3"/>
          <a:stretch>
            <a:fillRect/>
          </a:stretch>
        </p:blipFill>
        <p:spPr>
          <a:xfrm>
            <a:off x="6435091" y="2191393"/>
            <a:ext cx="4918710" cy="3557896"/>
          </a:xfrm>
          <a:prstGeom prst="rect">
            <a:avLst/>
          </a:prstGeom>
          <a:ln>
            <a:solidFill>
              <a:schemeClr val="bg1">
                <a:lumMod val="65000"/>
              </a:schemeClr>
            </a:solidFill>
          </a:ln>
        </p:spPr>
      </p:pic>
      <p:sp>
        <p:nvSpPr>
          <p:cNvPr id="9" name="Oval 8">
            <a:extLst>
              <a:ext uri="{FF2B5EF4-FFF2-40B4-BE49-F238E27FC236}">
                <a16:creationId xmlns:a16="http://schemas.microsoft.com/office/drawing/2014/main" id="{24265134-A45F-0769-8BC3-AAEF5A079627}"/>
              </a:ext>
            </a:extLst>
          </p:cNvPr>
          <p:cNvSpPr/>
          <p:nvPr/>
        </p:nvSpPr>
        <p:spPr>
          <a:xfrm>
            <a:off x="3409950" y="2777489"/>
            <a:ext cx="670560" cy="252873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A21D23F-772D-78F5-3B04-E82452D9194E}"/>
              </a:ext>
            </a:extLst>
          </p:cNvPr>
          <p:cNvSpPr/>
          <p:nvPr/>
        </p:nvSpPr>
        <p:spPr>
          <a:xfrm>
            <a:off x="8694420" y="2777489"/>
            <a:ext cx="670560" cy="252873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15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7B16-A931-8E4F-3664-DBA39758F779}"/>
              </a:ext>
            </a:extLst>
          </p:cNvPr>
          <p:cNvSpPr>
            <a:spLocks noGrp="1"/>
          </p:cNvSpPr>
          <p:nvPr>
            <p:ph type="title"/>
          </p:nvPr>
        </p:nvSpPr>
        <p:spPr/>
        <p:txBody>
          <a:bodyPr/>
          <a:lstStyle/>
          <a:p>
            <a:r>
              <a:rPr lang="en-US" dirty="0">
                <a:solidFill>
                  <a:srgbClr val="0070C0"/>
                </a:solidFill>
              </a:rPr>
              <a:t>Insights</a:t>
            </a:r>
          </a:p>
        </p:txBody>
      </p:sp>
      <p:sp>
        <p:nvSpPr>
          <p:cNvPr id="3" name="Content Placeholder 2">
            <a:extLst>
              <a:ext uri="{FF2B5EF4-FFF2-40B4-BE49-F238E27FC236}">
                <a16:creationId xmlns:a16="http://schemas.microsoft.com/office/drawing/2014/main" id="{BD248995-92FA-4F4B-EAD9-BAD5DCF46E9E}"/>
              </a:ext>
            </a:extLst>
          </p:cNvPr>
          <p:cNvSpPr>
            <a:spLocks noGrp="1"/>
          </p:cNvSpPr>
          <p:nvPr>
            <p:ph idx="1"/>
          </p:nvPr>
        </p:nvSpPr>
        <p:spPr/>
        <p:txBody>
          <a:bodyPr>
            <a:normAutofit lnSpcReduction="10000"/>
          </a:bodyPr>
          <a:lstStyle/>
          <a:p>
            <a:r>
              <a:rPr lang="en-US" dirty="0"/>
              <a:t>From the report Summary we can conclude that regional level Budget allocations are having high variations between the regions and technology allocations are mostly observed lowest allocations.</a:t>
            </a:r>
          </a:p>
          <a:p>
            <a:r>
              <a:rPr lang="en-US" dirty="0"/>
              <a:t>Regional wise Annual income and Quarterly revenue are similar allocations observed for North America and Middle East Africa, with an average of 12K in Annual income and an average of 2K for quarterly revenue.</a:t>
            </a:r>
          </a:p>
          <a:p>
            <a:r>
              <a:rPr lang="en-US" dirty="0"/>
              <a:t>Performed Outlier analysis for all Tech A, Tech B, Tech C and Tech D but Tech A and Tech D are having Outliers.</a:t>
            </a:r>
          </a:p>
          <a:p>
            <a:r>
              <a:rPr lang="en-US" dirty="0"/>
              <a:t>Due to high variation among Income and revenue metrics performed MinMax Scalar Standardization.</a:t>
            </a:r>
          </a:p>
          <a:p>
            <a:endParaRPr lang="en-US" dirty="0"/>
          </a:p>
          <a:p>
            <a:endParaRPr lang="en-US" dirty="0"/>
          </a:p>
          <a:p>
            <a:endParaRPr lang="en-US" dirty="0"/>
          </a:p>
        </p:txBody>
      </p:sp>
    </p:spTree>
    <p:extLst>
      <p:ext uri="{BB962C8B-B14F-4D97-AF65-F5344CB8AC3E}">
        <p14:creationId xmlns:p14="http://schemas.microsoft.com/office/powerpoint/2010/main" val="310955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21F0EC-9705-89B2-916F-4842AD149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85" y="163575"/>
            <a:ext cx="1431472" cy="572589"/>
          </a:xfrm>
          <a:prstGeom prst="rect">
            <a:avLst/>
          </a:prstGeom>
        </p:spPr>
      </p:pic>
      <p:sp>
        <p:nvSpPr>
          <p:cNvPr id="2" name="Rectangle: Rounded Corners 1">
            <a:extLst>
              <a:ext uri="{FF2B5EF4-FFF2-40B4-BE49-F238E27FC236}">
                <a16:creationId xmlns:a16="http://schemas.microsoft.com/office/drawing/2014/main" id="{D42ED619-C1DF-EB47-64A9-F9B97F4348D2}"/>
              </a:ext>
            </a:extLst>
          </p:cNvPr>
          <p:cNvSpPr/>
          <p:nvPr/>
        </p:nvSpPr>
        <p:spPr>
          <a:xfrm>
            <a:off x="427264" y="1567543"/>
            <a:ext cx="2620736" cy="914400"/>
          </a:xfrm>
          <a:prstGeom prst="roundRect">
            <a:avLst/>
          </a:prstGeom>
          <a:solidFill>
            <a:srgbClr val="CC0066"/>
          </a:solidFill>
        </p:spPr>
        <p:style>
          <a:lnRef idx="0">
            <a:schemeClr val="dk1"/>
          </a:lnRef>
          <a:fillRef idx="3">
            <a:schemeClr val="dk1"/>
          </a:fillRef>
          <a:effectRef idx="3">
            <a:schemeClr val="dk1"/>
          </a:effectRef>
          <a:fontRef idx="minor">
            <a:schemeClr val="lt1"/>
          </a:fontRef>
        </p:style>
        <p:txBody>
          <a:bodyPr rtlCol="0" anchor="ctr"/>
          <a:lstStyle/>
          <a:p>
            <a:r>
              <a:rPr lang="en-US" sz="2800" b="1" dirty="0"/>
              <a:t>Business Case</a:t>
            </a:r>
          </a:p>
        </p:txBody>
      </p:sp>
      <p:sp>
        <p:nvSpPr>
          <p:cNvPr id="6" name="Rectangle: Rounded Corners 5">
            <a:extLst>
              <a:ext uri="{FF2B5EF4-FFF2-40B4-BE49-F238E27FC236}">
                <a16:creationId xmlns:a16="http://schemas.microsoft.com/office/drawing/2014/main" id="{0F8B5BEF-DA2C-9558-E181-E1FD24647A98}"/>
              </a:ext>
            </a:extLst>
          </p:cNvPr>
          <p:cNvSpPr/>
          <p:nvPr/>
        </p:nvSpPr>
        <p:spPr>
          <a:xfrm>
            <a:off x="3570514" y="1458685"/>
            <a:ext cx="7794172" cy="2188029"/>
          </a:xfrm>
          <a:prstGeom prst="round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2400" dirty="0">
                <a:solidFill>
                  <a:schemeClr val="tx1"/>
                </a:solidFill>
                <a:latin typeface="Trebuchet MS" panose="020B0603020202020204" pitchFamily="34" charset="0"/>
                <a:cs typeface="Times New Roman" panose="02020603050405020304" pitchFamily="18" charset="0"/>
              </a:rPr>
              <a:t>A </a:t>
            </a:r>
            <a:r>
              <a:rPr lang="en-US" sz="2400" dirty="0">
                <a:solidFill>
                  <a:schemeClr val="tx1"/>
                </a:solidFill>
                <a:latin typeface="Trebuchet MS" panose="020B0603020202020204" pitchFamily="34" charset="0"/>
                <a:cs typeface="Times New Roman" panose="02020603050405020304" pitchFamily="18" charset="0"/>
              </a:rPr>
              <a:t>Survey data </a:t>
            </a:r>
            <a:r>
              <a:rPr lang="en-US" sz="2400" dirty="0">
                <a:solidFill>
                  <a:schemeClr val="tx1"/>
                </a:solidFill>
                <a:effectLst/>
                <a:latin typeface="Trebuchet MS" panose="020B0603020202020204" pitchFamily="34" charset="0"/>
                <a:ea typeface="Aptos" panose="020B0004020202020204" pitchFamily="34" charset="0"/>
                <a:cs typeface="Times New Roman" panose="02020603050405020304" pitchFamily="18" charset="0"/>
              </a:rPr>
              <a:t>of different business taken with how different technology budgets were allocated across 4 different technologies and how they expect their budgets to change.</a:t>
            </a:r>
          </a:p>
          <a:p>
            <a:pPr algn="just"/>
            <a:endParaRPr lang="en-US" sz="2400" dirty="0">
              <a:solidFill>
                <a:schemeClr val="tx1"/>
              </a:solidFill>
            </a:endParaRPr>
          </a:p>
        </p:txBody>
      </p:sp>
      <p:sp>
        <p:nvSpPr>
          <p:cNvPr id="8" name="Rectangle: Rounded Corners 7">
            <a:extLst>
              <a:ext uri="{FF2B5EF4-FFF2-40B4-BE49-F238E27FC236}">
                <a16:creationId xmlns:a16="http://schemas.microsoft.com/office/drawing/2014/main" id="{DF05F42A-664F-D707-DCEF-639393C46763}"/>
              </a:ext>
            </a:extLst>
          </p:cNvPr>
          <p:cNvSpPr/>
          <p:nvPr/>
        </p:nvSpPr>
        <p:spPr>
          <a:xfrm>
            <a:off x="427264" y="4484914"/>
            <a:ext cx="2620736" cy="914400"/>
          </a:xfrm>
          <a:prstGeom prst="roundRect">
            <a:avLst/>
          </a:prstGeom>
          <a:solidFill>
            <a:srgbClr val="CC0066"/>
          </a:solidFill>
        </p:spPr>
        <p:style>
          <a:lnRef idx="0">
            <a:schemeClr val="dk1"/>
          </a:lnRef>
          <a:fillRef idx="3">
            <a:schemeClr val="dk1"/>
          </a:fillRef>
          <a:effectRef idx="3">
            <a:schemeClr val="dk1"/>
          </a:effectRef>
          <a:fontRef idx="minor">
            <a:schemeClr val="lt1"/>
          </a:fontRef>
        </p:style>
        <p:txBody>
          <a:bodyPr rtlCol="0" anchor="ctr"/>
          <a:lstStyle/>
          <a:p>
            <a:r>
              <a:rPr lang="en-US" sz="2800" b="1" dirty="0"/>
              <a:t>Data Input</a:t>
            </a:r>
          </a:p>
        </p:txBody>
      </p:sp>
      <p:sp>
        <p:nvSpPr>
          <p:cNvPr id="9" name="Rectangle: Rounded Corners 8">
            <a:extLst>
              <a:ext uri="{FF2B5EF4-FFF2-40B4-BE49-F238E27FC236}">
                <a16:creationId xmlns:a16="http://schemas.microsoft.com/office/drawing/2014/main" id="{24FB41EA-5383-E075-E3D4-6FAAE230273F}"/>
              </a:ext>
            </a:extLst>
          </p:cNvPr>
          <p:cNvSpPr/>
          <p:nvPr/>
        </p:nvSpPr>
        <p:spPr>
          <a:xfrm>
            <a:off x="3570514" y="4234542"/>
            <a:ext cx="7794172" cy="1698172"/>
          </a:xfrm>
          <a:prstGeom prst="round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US" sz="2400" dirty="0">
                <a:solidFill>
                  <a:schemeClr val="tx1"/>
                </a:solidFill>
                <a:effectLst/>
                <a:latin typeface="Trebuchet MS" panose="020B0603020202020204" pitchFamily="34" charset="0"/>
                <a:ea typeface="Aptos" panose="020B0004020202020204" pitchFamily="34" charset="0"/>
                <a:cs typeface="Times New Roman" panose="02020603050405020304" pitchFamily="18" charset="0"/>
              </a:rPr>
              <a:t>Recent annual fiscal revenue</a:t>
            </a:r>
          </a:p>
          <a:p>
            <a:pPr marL="342900" indent="-342900" algn="l">
              <a:buFont typeface="Arial" panose="020B0604020202020204" pitchFamily="34" charset="0"/>
              <a:buChar char="•"/>
            </a:pPr>
            <a:r>
              <a:rPr lang="en-US" sz="2400" dirty="0">
                <a:solidFill>
                  <a:schemeClr val="tx1"/>
                </a:solidFill>
                <a:latin typeface="Trebuchet MS" panose="020B0603020202020204" pitchFamily="34" charset="0"/>
                <a:ea typeface="Aptos" panose="020B0004020202020204" pitchFamily="34" charset="0"/>
                <a:cs typeface="Times New Roman" panose="02020603050405020304" pitchFamily="18" charset="0"/>
              </a:rPr>
              <a:t>R</a:t>
            </a:r>
            <a:r>
              <a:rPr lang="en-US" sz="2400" dirty="0">
                <a:solidFill>
                  <a:schemeClr val="tx1"/>
                </a:solidFill>
                <a:effectLst/>
                <a:latin typeface="Trebuchet MS" panose="020B0603020202020204" pitchFamily="34" charset="0"/>
                <a:ea typeface="Aptos" panose="020B0004020202020204" pitchFamily="34" charset="0"/>
                <a:cs typeface="Times New Roman" panose="02020603050405020304" pitchFamily="18" charset="0"/>
              </a:rPr>
              <a:t>ecent quarterly fiscal revenue</a:t>
            </a:r>
          </a:p>
          <a:p>
            <a:pPr marL="342900" indent="-342900" algn="l">
              <a:buFont typeface="Arial" panose="020B0604020202020204" pitchFamily="34" charset="0"/>
              <a:buChar char="•"/>
            </a:pPr>
            <a:r>
              <a:rPr lang="en-US" sz="2400" dirty="0">
                <a:solidFill>
                  <a:schemeClr val="tx1"/>
                </a:solidFill>
                <a:effectLst/>
                <a:latin typeface="Trebuchet MS" panose="020B0603020202020204" pitchFamily="34" charset="0"/>
                <a:ea typeface="Aptos" panose="020B0004020202020204" pitchFamily="34" charset="0"/>
                <a:cs typeface="Times New Roman" panose="02020603050405020304" pitchFamily="18" charset="0"/>
              </a:rPr>
              <a:t>Quarterly fiscal revenue change year-over-year</a:t>
            </a:r>
            <a:endParaRPr lang="en-US" sz="2400" dirty="0">
              <a:solidFill>
                <a:schemeClr val="tx1"/>
              </a:solidFill>
            </a:endParaRPr>
          </a:p>
        </p:txBody>
      </p:sp>
    </p:spTree>
    <p:extLst>
      <p:ext uri="{BB962C8B-B14F-4D97-AF65-F5344CB8AC3E}">
        <p14:creationId xmlns:p14="http://schemas.microsoft.com/office/powerpoint/2010/main" val="272166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FABD5-8ED9-CA5D-7E47-48E4217C0B4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B49F120-6ED3-EA2F-BCCE-D98ACC99E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85" y="163575"/>
            <a:ext cx="1431472" cy="572589"/>
          </a:xfrm>
          <a:prstGeom prst="rect">
            <a:avLst/>
          </a:prstGeom>
        </p:spPr>
      </p:pic>
      <p:sp>
        <p:nvSpPr>
          <p:cNvPr id="2" name="Rectangle: Rounded Corners 1">
            <a:extLst>
              <a:ext uri="{FF2B5EF4-FFF2-40B4-BE49-F238E27FC236}">
                <a16:creationId xmlns:a16="http://schemas.microsoft.com/office/drawing/2014/main" id="{7AD58EF3-2260-944F-6DFD-3D88DA213C4B}"/>
              </a:ext>
            </a:extLst>
          </p:cNvPr>
          <p:cNvSpPr/>
          <p:nvPr/>
        </p:nvSpPr>
        <p:spPr>
          <a:xfrm>
            <a:off x="427264" y="1567543"/>
            <a:ext cx="2620736" cy="914400"/>
          </a:xfrm>
          <a:prstGeom prst="roundRect">
            <a:avLst/>
          </a:prstGeom>
          <a:solidFill>
            <a:srgbClr val="CC0066"/>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Agenda</a:t>
            </a:r>
          </a:p>
        </p:txBody>
      </p:sp>
      <p:sp>
        <p:nvSpPr>
          <p:cNvPr id="3" name="Rectangle: Rounded Corners 2">
            <a:extLst>
              <a:ext uri="{FF2B5EF4-FFF2-40B4-BE49-F238E27FC236}">
                <a16:creationId xmlns:a16="http://schemas.microsoft.com/office/drawing/2014/main" id="{E4CBF6B0-06A6-2B8B-DB86-DA79958AA412}"/>
              </a:ext>
            </a:extLst>
          </p:cNvPr>
          <p:cNvSpPr/>
          <p:nvPr/>
        </p:nvSpPr>
        <p:spPr>
          <a:xfrm>
            <a:off x="3570514" y="1567543"/>
            <a:ext cx="7674429"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Data Preprocessing</a:t>
            </a:r>
          </a:p>
        </p:txBody>
      </p:sp>
      <p:sp>
        <p:nvSpPr>
          <p:cNvPr id="4" name="Rectangle: Rounded Corners 3">
            <a:extLst>
              <a:ext uri="{FF2B5EF4-FFF2-40B4-BE49-F238E27FC236}">
                <a16:creationId xmlns:a16="http://schemas.microsoft.com/office/drawing/2014/main" id="{FCBCA3D0-0D24-56AB-BBDC-641B71E421BA}"/>
              </a:ext>
            </a:extLst>
          </p:cNvPr>
          <p:cNvSpPr/>
          <p:nvPr/>
        </p:nvSpPr>
        <p:spPr>
          <a:xfrm>
            <a:off x="3570513" y="2786743"/>
            <a:ext cx="7674429"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Exploratory Data Analysis</a:t>
            </a:r>
          </a:p>
        </p:txBody>
      </p:sp>
      <p:sp>
        <p:nvSpPr>
          <p:cNvPr id="5" name="Rectangle: Rounded Corners 4">
            <a:extLst>
              <a:ext uri="{FF2B5EF4-FFF2-40B4-BE49-F238E27FC236}">
                <a16:creationId xmlns:a16="http://schemas.microsoft.com/office/drawing/2014/main" id="{69EBCCCC-D45F-56D4-4FD0-6989F49C1E10}"/>
              </a:ext>
            </a:extLst>
          </p:cNvPr>
          <p:cNvSpPr/>
          <p:nvPr/>
        </p:nvSpPr>
        <p:spPr>
          <a:xfrm>
            <a:off x="3570513" y="4005943"/>
            <a:ext cx="7674429"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Summary Reports</a:t>
            </a:r>
          </a:p>
        </p:txBody>
      </p:sp>
      <p:sp>
        <p:nvSpPr>
          <p:cNvPr id="10" name="Rectangle: Rounded Corners 9">
            <a:extLst>
              <a:ext uri="{FF2B5EF4-FFF2-40B4-BE49-F238E27FC236}">
                <a16:creationId xmlns:a16="http://schemas.microsoft.com/office/drawing/2014/main" id="{491D23D6-4CE1-0521-095E-7DF58939DA10}"/>
              </a:ext>
            </a:extLst>
          </p:cNvPr>
          <p:cNvSpPr/>
          <p:nvPr/>
        </p:nvSpPr>
        <p:spPr>
          <a:xfrm>
            <a:off x="3570513" y="5225143"/>
            <a:ext cx="7674429"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Insights</a:t>
            </a:r>
          </a:p>
        </p:txBody>
      </p:sp>
    </p:spTree>
    <p:extLst>
      <p:ext uri="{BB962C8B-B14F-4D97-AF65-F5344CB8AC3E}">
        <p14:creationId xmlns:p14="http://schemas.microsoft.com/office/powerpoint/2010/main" val="194305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997E-984D-AE9D-FB5A-D9A792D64A59}"/>
              </a:ext>
            </a:extLst>
          </p:cNvPr>
          <p:cNvSpPr>
            <a:spLocks noGrp="1"/>
          </p:cNvSpPr>
          <p:nvPr>
            <p:ph type="title"/>
          </p:nvPr>
        </p:nvSpPr>
        <p:spPr/>
        <p:txBody>
          <a:bodyPr/>
          <a:lstStyle/>
          <a:p>
            <a:r>
              <a:rPr lang="en-US" dirty="0">
                <a:solidFill>
                  <a:srgbClr val="0070C0"/>
                </a:solidFill>
              </a:rPr>
              <a:t>Data Preprocessing</a:t>
            </a:r>
          </a:p>
        </p:txBody>
      </p:sp>
      <p:sp>
        <p:nvSpPr>
          <p:cNvPr id="3" name="Content Placeholder 2">
            <a:extLst>
              <a:ext uri="{FF2B5EF4-FFF2-40B4-BE49-F238E27FC236}">
                <a16:creationId xmlns:a16="http://schemas.microsoft.com/office/drawing/2014/main" id="{D88278E6-3D99-120D-0B16-E9D55CD1BA81}"/>
              </a:ext>
            </a:extLst>
          </p:cNvPr>
          <p:cNvSpPr>
            <a:spLocks noGrp="1"/>
          </p:cNvSpPr>
          <p:nvPr>
            <p:ph idx="1"/>
          </p:nvPr>
        </p:nvSpPr>
        <p:spPr>
          <a:xfrm>
            <a:off x="968829" y="1488168"/>
            <a:ext cx="10515600" cy="4351338"/>
          </a:xfrm>
        </p:spPr>
        <p:txBody>
          <a:bodyPr>
            <a:normAutofit/>
          </a:bodyPr>
          <a:lstStyle/>
          <a:p>
            <a:pPr marL="0" indent="0" algn="l">
              <a:buNone/>
            </a:pPr>
            <a:r>
              <a:rPr lang="en-US" sz="2000" dirty="0"/>
              <a:t>Data preprocessing involves preparing, cleaning, and shaping raw data into a suitable format for analysis and visualization.</a:t>
            </a:r>
          </a:p>
          <a:p>
            <a:pPr lvl="1"/>
            <a:r>
              <a:rPr lang="en-US" sz="1800" dirty="0"/>
              <a:t>Given raw data is the unprocessed and unorganized data collected directly from a survey source. </a:t>
            </a:r>
          </a:p>
          <a:p>
            <a:pPr lvl="1"/>
            <a:r>
              <a:rPr lang="en-US" sz="1800" dirty="0"/>
              <a:t>It is the initial form of data before any processing and analysis. </a:t>
            </a:r>
          </a:p>
          <a:p>
            <a:pPr lvl="1"/>
            <a:r>
              <a:rPr lang="en-US" sz="1800" dirty="0"/>
              <a:t>Raw data is typically messy, and unstructured, and may contain errors, inconsistencies, or missing values.</a:t>
            </a:r>
          </a:p>
          <a:p>
            <a:pPr lvl="1"/>
            <a:r>
              <a:rPr lang="en-US" sz="1800" dirty="0"/>
              <a:t>From Survey Data, Responses are collected from a survey therefore they are cleaned and categorized before summarizing business reports</a:t>
            </a:r>
          </a:p>
          <a:p>
            <a:pPr marL="457200" lvl="1" indent="0">
              <a:buNone/>
            </a:pPr>
            <a:endParaRPr lang="en-US" sz="1800" dirty="0"/>
          </a:p>
          <a:p>
            <a:pPr marL="0" lvl="1" indent="0">
              <a:buNone/>
            </a:pPr>
            <a:r>
              <a:rPr lang="en-US" sz="1800" dirty="0"/>
              <a:t>To start preprocessing a dataset:</a:t>
            </a:r>
          </a:p>
          <a:p>
            <a:pPr lvl="1"/>
            <a:r>
              <a:rPr lang="en-US" sz="1800" dirty="0"/>
              <a:t>Sample Survey data is considered,</a:t>
            </a:r>
          </a:p>
          <a:p>
            <a:pPr lvl="1"/>
            <a:r>
              <a:rPr lang="en-US" sz="1800" dirty="0"/>
              <a:t>I have used Power BI and load the data set,</a:t>
            </a:r>
          </a:p>
          <a:p>
            <a:pPr lvl="1"/>
            <a:r>
              <a:rPr lang="en-US" sz="1800" dirty="0"/>
              <a:t>in the Home tab, Used Transform data option to open the Power Query Editor.</a:t>
            </a:r>
          </a:p>
        </p:txBody>
      </p:sp>
      <p:pic>
        <p:nvPicPr>
          <p:cNvPr id="4" name="Picture 3">
            <a:extLst>
              <a:ext uri="{FF2B5EF4-FFF2-40B4-BE49-F238E27FC236}">
                <a16:creationId xmlns:a16="http://schemas.microsoft.com/office/drawing/2014/main" id="{59804E22-0EEE-2FEF-5F0B-E0B2EF3B0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85" y="163575"/>
            <a:ext cx="1431472" cy="572589"/>
          </a:xfrm>
          <a:prstGeom prst="rect">
            <a:avLst/>
          </a:prstGeom>
        </p:spPr>
      </p:pic>
    </p:spTree>
    <p:extLst>
      <p:ext uri="{BB962C8B-B14F-4D97-AF65-F5344CB8AC3E}">
        <p14:creationId xmlns:p14="http://schemas.microsoft.com/office/powerpoint/2010/main" val="213323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9D808-24E1-255E-C930-A187513D7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D90CC-AD1C-7442-F0CA-92AC0C0D9D6B}"/>
              </a:ext>
            </a:extLst>
          </p:cNvPr>
          <p:cNvSpPr>
            <a:spLocks noGrp="1"/>
          </p:cNvSpPr>
          <p:nvPr>
            <p:ph type="title"/>
          </p:nvPr>
        </p:nvSpPr>
        <p:spPr>
          <a:xfrm>
            <a:off x="838200" y="422875"/>
            <a:ext cx="10515600" cy="1325563"/>
          </a:xfrm>
        </p:spPr>
        <p:txBody>
          <a:bodyPr/>
          <a:lstStyle/>
          <a:p>
            <a:r>
              <a:rPr lang="en-US" dirty="0">
                <a:solidFill>
                  <a:srgbClr val="0070C0"/>
                </a:solidFill>
              </a:rPr>
              <a:t>Exploratory Data Analysis- EDA Phase</a:t>
            </a:r>
          </a:p>
        </p:txBody>
      </p:sp>
      <p:sp>
        <p:nvSpPr>
          <p:cNvPr id="3" name="Content Placeholder 2">
            <a:extLst>
              <a:ext uri="{FF2B5EF4-FFF2-40B4-BE49-F238E27FC236}">
                <a16:creationId xmlns:a16="http://schemas.microsoft.com/office/drawing/2014/main" id="{D1F3D209-E9C1-5783-2165-FDA827975E9C}"/>
              </a:ext>
            </a:extLst>
          </p:cNvPr>
          <p:cNvSpPr>
            <a:spLocks noGrp="1"/>
          </p:cNvSpPr>
          <p:nvPr>
            <p:ph idx="1"/>
          </p:nvPr>
        </p:nvSpPr>
        <p:spPr>
          <a:xfrm>
            <a:off x="968829" y="1545918"/>
            <a:ext cx="10515600" cy="4351338"/>
          </a:xfrm>
        </p:spPr>
        <p:txBody>
          <a:bodyPr>
            <a:normAutofit/>
          </a:bodyPr>
          <a:lstStyle/>
          <a:p>
            <a:pPr marL="0" indent="0" algn="l">
              <a:buNone/>
            </a:pPr>
            <a:r>
              <a:rPr lang="en-US" sz="2000" dirty="0">
                <a:latin typeface="Trebuchet MS" panose="020B0603020202020204" pitchFamily="34" charset="0"/>
              </a:rPr>
              <a:t>Assumption</a:t>
            </a:r>
          </a:p>
          <a:p>
            <a:pPr marL="742950" lvl="1" indent="-285750"/>
            <a:r>
              <a:rPr lang="en-IN" sz="1800" dirty="0">
                <a:latin typeface="Trebuchet MS" panose="020B0603020202020204" pitchFamily="34" charset="0"/>
              </a:rPr>
              <a:t>Assume that ‘</a:t>
            </a:r>
            <a:r>
              <a:rPr lang="en-IN" sz="1800" i="1" dirty="0">
                <a:latin typeface="Trebuchet MS" panose="020B0603020202020204" pitchFamily="34" charset="0"/>
              </a:rPr>
              <a:t>No allocation</a:t>
            </a:r>
            <a:r>
              <a:rPr lang="en-IN" sz="1800" dirty="0">
                <a:latin typeface="Trebuchet MS" panose="020B0603020202020204" pitchFamily="34" charset="0"/>
              </a:rPr>
              <a:t>’ from all the 4 </a:t>
            </a:r>
            <a:r>
              <a:rPr lang="fr-FR" sz="1800" dirty="0">
                <a:latin typeface="Trebuchet MS" panose="020B0603020202020204" pitchFamily="34" charset="0"/>
              </a:rPr>
              <a:t>Technologies for </a:t>
            </a:r>
            <a:r>
              <a:rPr lang="fr-FR" sz="1800" dirty="0" err="1">
                <a:latin typeface="Trebuchet MS" panose="020B0603020202020204" pitchFamily="34" charset="0"/>
              </a:rPr>
              <a:t>current</a:t>
            </a:r>
            <a:r>
              <a:rPr lang="fr-FR" sz="1800" dirty="0">
                <a:latin typeface="Trebuchet MS" panose="020B0603020202020204" pitchFamily="34" charset="0"/>
              </a:rPr>
              <a:t> quarter change (%) as Zéro, as </a:t>
            </a:r>
            <a:r>
              <a:rPr lang="fr-FR" sz="1800" dirty="0" err="1">
                <a:latin typeface="Trebuchet MS" panose="020B0603020202020204" pitchFamily="34" charset="0"/>
              </a:rPr>
              <a:t>there</a:t>
            </a:r>
            <a:r>
              <a:rPr lang="fr-FR" sz="1800" dirty="0">
                <a:latin typeface="Trebuchet MS" panose="020B0603020202020204" pitchFamily="34" charset="0"/>
              </a:rPr>
              <a:t> </a:t>
            </a:r>
            <a:r>
              <a:rPr lang="fr-FR" sz="1800" dirty="0" err="1">
                <a:latin typeface="Trebuchet MS" panose="020B0603020202020204" pitchFamily="34" charset="0"/>
              </a:rPr>
              <a:t>is</a:t>
            </a:r>
            <a:r>
              <a:rPr lang="fr-FR" sz="1800" dirty="0">
                <a:latin typeface="Trebuchet MS" panose="020B0603020202020204" pitchFamily="34" charset="0"/>
              </a:rPr>
              <a:t> no Allocation </a:t>
            </a:r>
            <a:r>
              <a:rPr lang="fr-FR" sz="1800" dirty="0" err="1">
                <a:latin typeface="Trebuchet MS" panose="020B0603020202020204" pitchFamily="34" charset="0"/>
              </a:rPr>
              <a:t>from</a:t>
            </a:r>
            <a:r>
              <a:rPr lang="fr-FR" sz="1800" dirty="0">
                <a:latin typeface="Trebuchet MS" panose="020B0603020202020204" pitchFamily="34" charset="0"/>
              </a:rPr>
              <a:t> the technologies for the last Quarter </a:t>
            </a:r>
            <a:r>
              <a:rPr lang="fr-FR" sz="1800" dirty="0" err="1">
                <a:latin typeface="Trebuchet MS" panose="020B0603020202020204" pitchFamily="34" charset="0"/>
              </a:rPr>
              <a:t>provided</a:t>
            </a:r>
            <a:r>
              <a:rPr lang="fr-FR" sz="1800" dirty="0">
                <a:latin typeface="Trebuchet MS" panose="020B0603020202020204" pitchFamily="34" charset="0"/>
              </a:rPr>
              <a:t>.</a:t>
            </a:r>
          </a:p>
          <a:p>
            <a:pPr marL="742950" lvl="1" indent="-285750"/>
            <a:r>
              <a:rPr lang="en-US" sz="1800" dirty="0">
                <a:latin typeface="Trebuchet MS" panose="020B0603020202020204" pitchFamily="34" charset="0"/>
              </a:rPr>
              <a:t>To facilitate comparisons across technologies, unpivot the budget allocation and budget change columns for Technology A, B, C, and D.</a:t>
            </a:r>
          </a:p>
          <a:p>
            <a:pPr marL="742950" lvl="1" indent="-285750"/>
            <a:r>
              <a:rPr lang="en-US" sz="1800" dirty="0">
                <a:latin typeface="Trebuchet MS" panose="020B0603020202020204" pitchFamily="34" charset="0"/>
              </a:rPr>
              <a:t>Created custom columns using DAX for easy understanding of the Attribute columns data.</a:t>
            </a:r>
          </a:p>
          <a:p>
            <a:pPr marL="742950" lvl="1" indent="-285750"/>
            <a:r>
              <a:rPr lang="en-US" sz="1800" dirty="0" err="1">
                <a:latin typeface="Trebuchet MS" panose="020B0603020202020204" pitchFamily="34" charset="0"/>
              </a:rPr>
              <a:t>Comparition</a:t>
            </a:r>
            <a:r>
              <a:rPr lang="en-US" sz="1800" dirty="0">
                <a:latin typeface="Trebuchet MS" panose="020B0603020202020204" pitchFamily="34" charset="0"/>
              </a:rPr>
              <a:t> of Annual Incomes with Quarterly Revenue is not a better justification in any data analysis carried for the Survey</a:t>
            </a:r>
            <a:endParaRPr lang="fr-FR" sz="1800" dirty="0">
              <a:latin typeface="Trebuchet MS" panose="020B0603020202020204" pitchFamily="34" charset="0"/>
            </a:endParaRPr>
          </a:p>
          <a:p>
            <a:pPr marL="457200" lvl="1" indent="0">
              <a:buNone/>
            </a:pPr>
            <a:endParaRPr lang="en-US" sz="1800" dirty="0">
              <a:latin typeface="Trebuchet MS" panose="020B0603020202020204" pitchFamily="34" charset="0"/>
            </a:endParaRPr>
          </a:p>
          <a:p>
            <a:pPr marL="0" lvl="1" indent="0">
              <a:buNone/>
            </a:pPr>
            <a:r>
              <a:rPr lang="en-US" sz="1800" dirty="0">
                <a:latin typeface="Trebuchet MS" panose="020B0603020202020204" pitchFamily="34" charset="0"/>
              </a:rPr>
              <a:t>Data Understanding</a:t>
            </a:r>
          </a:p>
          <a:p>
            <a:pPr marL="742950" lvl="1" indent="-285750"/>
            <a:r>
              <a:rPr lang="en-US" sz="1800" dirty="0">
                <a:latin typeface="Trebuchet MS" panose="020B0603020202020204" pitchFamily="34" charset="0"/>
              </a:rPr>
              <a:t>Checked </a:t>
            </a:r>
            <a:r>
              <a:rPr lang="en-US" sz="1800" i="1" dirty="0">
                <a:latin typeface="Trebuchet MS" panose="020B0603020202020204" pitchFamily="34" charset="0"/>
              </a:rPr>
              <a:t>Data Types </a:t>
            </a:r>
            <a:r>
              <a:rPr lang="en-US" sz="1800" dirty="0">
                <a:latin typeface="Trebuchet MS" panose="020B0603020202020204" pitchFamily="34" charset="0"/>
              </a:rPr>
              <a:t>based on the Source data</a:t>
            </a:r>
          </a:p>
          <a:p>
            <a:pPr marL="742950" lvl="1" indent="-285750"/>
            <a:r>
              <a:rPr lang="en-US" sz="1800" dirty="0">
                <a:latin typeface="Trebuchet MS" panose="020B0603020202020204" pitchFamily="34" charset="0"/>
              </a:rPr>
              <a:t>Observed </a:t>
            </a:r>
            <a:r>
              <a:rPr lang="en-US" sz="1800" i="1" dirty="0">
                <a:latin typeface="Trebuchet MS" panose="020B0603020202020204" pitchFamily="34" charset="0"/>
              </a:rPr>
              <a:t>No Missing Values</a:t>
            </a:r>
          </a:p>
          <a:p>
            <a:pPr marL="742950" lvl="1" indent="-285750"/>
            <a:r>
              <a:rPr lang="en-US" sz="1800" dirty="0">
                <a:latin typeface="Trebuchet MS" panose="020B0603020202020204" pitchFamily="34" charset="0"/>
              </a:rPr>
              <a:t>Also noticed there are </a:t>
            </a:r>
            <a:r>
              <a:rPr lang="en-US" sz="1800" i="1" dirty="0">
                <a:latin typeface="Trebuchet MS" panose="020B0603020202020204" pitchFamily="34" charset="0"/>
              </a:rPr>
              <a:t>Some Outliers </a:t>
            </a:r>
            <a:r>
              <a:rPr lang="en-US" sz="1800" dirty="0">
                <a:latin typeface="Trebuchet MS" panose="020B0603020202020204" pitchFamily="34" charset="0"/>
              </a:rPr>
              <a:t>in the data</a:t>
            </a:r>
          </a:p>
          <a:p>
            <a:pPr marL="742950" lvl="1" indent="-285750"/>
            <a:endParaRPr lang="en-US" sz="1800" dirty="0">
              <a:latin typeface="Trebuchet MS" panose="020B0603020202020204" pitchFamily="34" charset="0"/>
            </a:endParaRPr>
          </a:p>
          <a:p>
            <a:pPr marL="742950" lvl="1" indent="-285750"/>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468F5309-E9B9-DC60-9F7A-A5E50E763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85" y="163575"/>
            <a:ext cx="1431472" cy="572589"/>
          </a:xfrm>
          <a:prstGeom prst="rect">
            <a:avLst/>
          </a:prstGeom>
        </p:spPr>
      </p:pic>
    </p:spTree>
    <p:extLst>
      <p:ext uri="{BB962C8B-B14F-4D97-AF65-F5344CB8AC3E}">
        <p14:creationId xmlns:p14="http://schemas.microsoft.com/office/powerpoint/2010/main" val="4920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CD17C-4821-585A-8346-8A39C5A85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1E23E-8529-6498-5D3E-1ECC86E7F7E4}"/>
              </a:ext>
            </a:extLst>
          </p:cNvPr>
          <p:cNvSpPr>
            <a:spLocks noGrp="1"/>
          </p:cNvSpPr>
          <p:nvPr>
            <p:ph type="title"/>
          </p:nvPr>
        </p:nvSpPr>
        <p:spPr>
          <a:xfrm>
            <a:off x="838200" y="413250"/>
            <a:ext cx="10515600" cy="1325563"/>
          </a:xfrm>
        </p:spPr>
        <p:txBody>
          <a:bodyPr/>
          <a:lstStyle/>
          <a:p>
            <a:r>
              <a:rPr lang="en-US" dirty="0">
                <a:solidFill>
                  <a:srgbClr val="0070C0"/>
                </a:solidFill>
              </a:rPr>
              <a:t>Summary Reports</a:t>
            </a:r>
          </a:p>
        </p:txBody>
      </p:sp>
      <p:sp>
        <p:nvSpPr>
          <p:cNvPr id="3" name="Content Placeholder 2">
            <a:extLst>
              <a:ext uri="{FF2B5EF4-FFF2-40B4-BE49-F238E27FC236}">
                <a16:creationId xmlns:a16="http://schemas.microsoft.com/office/drawing/2014/main" id="{AEDB668C-E9AE-45B9-5F4A-422E4538F13B}"/>
              </a:ext>
            </a:extLst>
          </p:cNvPr>
          <p:cNvSpPr>
            <a:spLocks noGrp="1"/>
          </p:cNvSpPr>
          <p:nvPr>
            <p:ph idx="1"/>
          </p:nvPr>
        </p:nvSpPr>
        <p:spPr>
          <a:xfrm>
            <a:off x="968829" y="1488168"/>
            <a:ext cx="10515600" cy="4351338"/>
          </a:xfrm>
        </p:spPr>
        <p:txBody>
          <a:bodyPr>
            <a:normAutofit/>
          </a:bodyPr>
          <a:lstStyle/>
          <a:p>
            <a:pPr marL="0" indent="0" algn="l">
              <a:buNone/>
            </a:pPr>
            <a:r>
              <a:rPr lang="en-US" sz="2000" dirty="0">
                <a:latin typeface="Trebuchet MS" panose="020B0603020202020204" pitchFamily="34" charset="0"/>
              </a:rPr>
              <a:t>Q1. What is the relationship between region and budget allocation for each technology?</a:t>
            </a:r>
            <a:endParaRPr lang="en-US" sz="1800" dirty="0">
              <a:latin typeface="Trebuchet MS" panose="020B0603020202020204" pitchFamily="34" charset="0"/>
            </a:endParaRPr>
          </a:p>
        </p:txBody>
      </p:sp>
      <p:pic>
        <p:nvPicPr>
          <p:cNvPr id="4" name="Picture 3">
            <a:extLst>
              <a:ext uri="{FF2B5EF4-FFF2-40B4-BE49-F238E27FC236}">
                <a16:creationId xmlns:a16="http://schemas.microsoft.com/office/drawing/2014/main" id="{80BF1CAA-A3B5-71E4-BB55-83B72F20D6C7}"/>
              </a:ext>
            </a:extLst>
          </p:cNvPr>
          <p:cNvPicPr>
            <a:picLocks noChangeAspect="1"/>
          </p:cNvPicPr>
          <p:nvPr/>
        </p:nvPicPr>
        <p:blipFill>
          <a:blip r:embed="rId2"/>
          <a:stretch>
            <a:fillRect/>
          </a:stretch>
        </p:blipFill>
        <p:spPr>
          <a:xfrm>
            <a:off x="4956919" y="2064619"/>
            <a:ext cx="6266252" cy="3479532"/>
          </a:xfrm>
          <a:prstGeom prst="rect">
            <a:avLst/>
          </a:prstGeom>
          <a:ln>
            <a:solidFill>
              <a:schemeClr val="bg1">
                <a:lumMod val="75000"/>
              </a:schemeClr>
            </a:solidFill>
          </a:ln>
        </p:spPr>
      </p:pic>
      <p:sp>
        <p:nvSpPr>
          <p:cNvPr id="6" name="TextBox 5">
            <a:extLst>
              <a:ext uri="{FF2B5EF4-FFF2-40B4-BE49-F238E27FC236}">
                <a16:creationId xmlns:a16="http://schemas.microsoft.com/office/drawing/2014/main" id="{1DE7D89E-4627-99A6-64D5-E6EEAE2991FE}"/>
              </a:ext>
            </a:extLst>
          </p:cNvPr>
          <p:cNvSpPr txBox="1"/>
          <p:nvPr/>
        </p:nvSpPr>
        <p:spPr>
          <a:xfrm>
            <a:off x="1135781" y="2064618"/>
            <a:ext cx="371535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There are five regions in business and APAC is highest technology allocation and lowest region is Latin America</a:t>
            </a:r>
          </a:p>
          <a:p>
            <a:pPr marL="285750" indent="-285750">
              <a:buFont typeface="Arial" panose="020B0604020202020204" pitchFamily="34" charset="0"/>
              <a:buChar char="•"/>
            </a:pPr>
            <a:r>
              <a:rPr lang="en-US" dirty="0"/>
              <a:t>Tech-D is contributed positively to APAC region</a:t>
            </a:r>
          </a:p>
          <a:p>
            <a:pPr marL="285750" indent="-285750">
              <a:buFont typeface="Arial" panose="020B0604020202020204" pitchFamily="34" charset="0"/>
              <a:buChar char="•"/>
            </a:pPr>
            <a:r>
              <a:rPr lang="en-US" dirty="0"/>
              <a:t>Tech-A and Tech-B is contributed positively to Europe region</a:t>
            </a:r>
          </a:p>
          <a:p>
            <a:pPr marL="285750" indent="-285750">
              <a:buFont typeface="Arial" panose="020B0604020202020204" pitchFamily="34" charset="0"/>
              <a:buChar char="•"/>
            </a:pPr>
            <a:r>
              <a:rPr lang="en-US" dirty="0"/>
              <a:t>Tech-C is contributed positively to Middle East Asia</a:t>
            </a:r>
          </a:p>
          <a:p>
            <a:pPr marL="285750" indent="-285750">
              <a:buFont typeface="Arial" panose="020B0604020202020204" pitchFamily="34" charset="0"/>
              <a:buChar char="•"/>
            </a:pPr>
            <a:r>
              <a:rPr lang="en-US" dirty="0"/>
              <a:t>But, for North America region all allocations are under budget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EA1B6E02-67BC-757E-8365-2AB2B5436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85" y="163575"/>
            <a:ext cx="1431472" cy="572589"/>
          </a:xfrm>
          <a:prstGeom prst="rect">
            <a:avLst/>
          </a:prstGeom>
        </p:spPr>
      </p:pic>
    </p:spTree>
    <p:extLst>
      <p:ext uri="{BB962C8B-B14F-4D97-AF65-F5344CB8AC3E}">
        <p14:creationId xmlns:p14="http://schemas.microsoft.com/office/powerpoint/2010/main" val="117263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0F868-66A0-5B41-72EA-38F49601D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69CCCB-8242-7CB3-B17B-29A29415A77F}"/>
              </a:ext>
            </a:extLst>
          </p:cNvPr>
          <p:cNvSpPr>
            <a:spLocks noGrp="1"/>
          </p:cNvSpPr>
          <p:nvPr>
            <p:ph type="title"/>
          </p:nvPr>
        </p:nvSpPr>
        <p:spPr>
          <a:xfrm>
            <a:off x="838200" y="413250"/>
            <a:ext cx="10515600" cy="1325563"/>
          </a:xfrm>
        </p:spPr>
        <p:txBody>
          <a:bodyPr/>
          <a:lstStyle/>
          <a:p>
            <a:r>
              <a:rPr lang="en-US" dirty="0">
                <a:solidFill>
                  <a:srgbClr val="0070C0"/>
                </a:solidFill>
              </a:rPr>
              <a:t>Summary Reports</a:t>
            </a:r>
          </a:p>
        </p:txBody>
      </p:sp>
      <p:sp>
        <p:nvSpPr>
          <p:cNvPr id="3" name="Content Placeholder 2">
            <a:extLst>
              <a:ext uri="{FF2B5EF4-FFF2-40B4-BE49-F238E27FC236}">
                <a16:creationId xmlns:a16="http://schemas.microsoft.com/office/drawing/2014/main" id="{C4D70278-D359-F244-F71F-154684ECEC12}"/>
              </a:ext>
            </a:extLst>
          </p:cNvPr>
          <p:cNvSpPr>
            <a:spLocks noGrp="1"/>
          </p:cNvSpPr>
          <p:nvPr>
            <p:ph idx="1"/>
          </p:nvPr>
        </p:nvSpPr>
        <p:spPr>
          <a:xfrm>
            <a:off x="968829" y="1488168"/>
            <a:ext cx="10515600" cy="4351338"/>
          </a:xfrm>
        </p:spPr>
        <p:txBody>
          <a:bodyPr>
            <a:normAutofit/>
          </a:bodyPr>
          <a:lstStyle/>
          <a:p>
            <a:pPr marL="0" indent="0">
              <a:buNone/>
            </a:pPr>
            <a:r>
              <a:rPr lang="en-US" sz="2000" dirty="0">
                <a:latin typeface="Trebuchet MS" panose="020B0603020202020204" pitchFamily="34" charset="0"/>
              </a:rPr>
              <a:t>Q2. </a:t>
            </a:r>
            <a:r>
              <a:rPr lang="en-US" sz="2000" kern="100" dirty="0">
                <a:effectLst/>
                <a:latin typeface="Trebuchet MS" panose="020B0603020202020204" pitchFamily="34" charset="0"/>
                <a:ea typeface="Aptos" panose="020B0004020202020204" pitchFamily="34" charset="0"/>
                <a:cs typeface="Times New Roman" panose="02020603050405020304" pitchFamily="18" charset="0"/>
              </a:rPr>
              <a:t>What is the relationship between total assets and budget allocation for each technology?</a:t>
            </a:r>
            <a:endParaRPr lang="en-US" sz="2000" dirty="0">
              <a:latin typeface="Trebuchet MS" panose="020B0603020202020204" pitchFamily="34" charset="0"/>
              <a:cs typeface="Times New Roman" panose="02020603050405020304" pitchFamily="18" charset="0"/>
            </a:endParaRPr>
          </a:p>
          <a:p>
            <a:pPr marL="0" indent="0" algn="l">
              <a:buNone/>
            </a:pPr>
            <a:endParaRPr lang="en-US" sz="1800" dirty="0">
              <a:latin typeface="Trebuchet MS" panose="020B0603020202020204" pitchFamily="34" charset="0"/>
            </a:endParaRPr>
          </a:p>
        </p:txBody>
      </p:sp>
      <p:sp>
        <p:nvSpPr>
          <p:cNvPr id="6" name="TextBox 5">
            <a:extLst>
              <a:ext uri="{FF2B5EF4-FFF2-40B4-BE49-F238E27FC236}">
                <a16:creationId xmlns:a16="http://schemas.microsoft.com/office/drawing/2014/main" id="{A2F49E99-C5C4-F633-E8CF-E70E606F433E}"/>
              </a:ext>
            </a:extLst>
          </p:cNvPr>
          <p:cNvSpPr txBox="1"/>
          <p:nvPr/>
        </p:nvSpPr>
        <p:spPr>
          <a:xfrm>
            <a:off x="1135781" y="2131993"/>
            <a:ext cx="3715352" cy="3416320"/>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cs typeface="Times New Roman" panose="02020603050405020304" pitchFamily="18" charset="0"/>
              </a:rPr>
              <a:t>Out of all 3 assets ‘</a:t>
            </a:r>
            <a:r>
              <a:rPr lang="en-US" sz="1800" i="1" dirty="0">
                <a:cs typeface="Times New Roman" panose="02020603050405020304" pitchFamily="18" charset="0"/>
              </a:rPr>
              <a:t>Between $50 billion and $250 billion’</a:t>
            </a:r>
            <a:r>
              <a:rPr lang="en-US" sz="1800" dirty="0">
                <a:cs typeface="Times New Roman" panose="02020603050405020304" pitchFamily="18" charset="0"/>
              </a:rPr>
              <a:t> is highest asset Allocation and </a:t>
            </a:r>
            <a:r>
              <a:rPr lang="en-US" sz="1800" i="1" dirty="0">
                <a:cs typeface="Times New Roman" panose="02020603050405020304" pitchFamily="18" charset="0"/>
              </a:rPr>
              <a:t>More than $250 billion </a:t>
            </a:r>
            <a:r>
              <a:rPr lang="en-US" sz="1800" dirty="0">
                <a:cs typeface="Times New Roman" panose="02020603050405020304" pitchFamily="18" charset="0"/>
              </a:rPr>
              <a:t>have the lowest </a:t>
            </a:r>
            <a:endParaRPr lang="en-US" sz="1800" i="1" dirty="0">
              <a:cs typeface="Times New Roman" panose="02020603050405020304" pitchFamily="18" charset="0"/>
            </a:endParaRPr>
          </a:p>
          <a:p>
            <a:pPr marL="285750" indent="-285750" algn="l">
              <a:buFont typeface="Arial" panose="020B0604020202020204" pitchFamily="34" charset="0"/>
              <a:buChar char="•"/>
            </a:pPr>
            <a:r>
              <a:rPr lang="en-US" dirty="0">
                <a:cs typeface="Times New Roman" panose="02020603050405020304" pitchFamily="18" charset="0"/>
              </a:rPr>
              <a:t>Tech – A in </a:t>
            </a:r>
            <a:r>
              <a:rPr lang="en-US" sz="1800" dirty="0">
                <a:cs typeface="Times New Roman" panose="02020603050405020304" pitchFamily="18" charset="0"/>
              </a:rPr>
              <a:t>‘</a:t>
            </a:r>
            <a:r>
              <a:rPr lang="en-US" sz="1800" i="1" dirty="0">
                <a:cs typeface="Times New Roman" panose="02020603050405020304" pitchFamily="18" charset="0"/>
              </a:rPr>
              <a:t>Between $50 billion and $250 billion’</a:t>
            </a:r>
            <a:r>
              <a:rPr lang="en-US" sz="1800" dirty="0">
                <a:cs typeface="Times New Roman" panose="02020603050405020304" pitchFamily="18" charset="0"/>
              </a:rPr>
              <a:t> </a:t>
            </a:r>
            <a:r>
              <a:rPr lang="en-US" dirty="0">
                <a:cs typeface="Times New Roman" panose="02020603050405020304" pitchFamily="18" charset="0"/>
              </a:rPr>
              <a:t>observed having double its contribution when compared to other 2 assets.</a:t>
            </a:r>
            <a:endParaRPr lang="en-US" sz="1800" dirty="0">
              <a:cs typeface="Times New Roman" panose="02020603050405020304" pitchFamily="18" charset="0"/>
            </a:endParaRPr>
          </a:p>
          <a:p>
            <a:pPr marL="285750" indent="-285750">
              <a:buFont typeface="Arial" panose="020B0604020202020204" pitchFamily="34" charset="0"/>
              <a:buChar char="•"/>
            </a:pPr>
            <a:r>
              <a:rPr lang="en-US" dirty="0"/>
              <a:t>Tech – C in all the asset have the highest allocation budget and Tech– B have the lowest. </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B8EC94D2-BC38-F7CF-CA46-B8F2834263D6}"/>
              </a:ext>
            </a:extLst>
          </p:cNvPr>
          <p:cNvPicPr>
            <a:picLocks noChangeAspect="1"/>
          </p:cNvPicPr>
          <p:nvPr/>
        </p:nvPicPr>
        <p:blipFill>
          <a:blip r:embed="rId2"/>
          <a:stretch>
            <a:fillRect/>
          </a:stretch>
        </p:blipFill>
        <p:spPr>
          <a:xfrm>
            <a:off x="5303520" y="2131993"/>
            <a:ext cx="6311538" cy="3152276"/>
          </a:xfrm>
          <a:prstGeom prst="rect">
            <a:avLst/>
          </a:prstGeom>
          <a:ln>
            <a:solidFill>
              <a:schemeClr val="bg2">
                <a:lumMod val="75000"/>
              </a:schemeClr>
            </a:solidFill>
          </a:ln>
        </p:spPr>
      </p:pic>
    </p:spTree>
    <p:extLst>
      <p:ext uri="{BB962C8B-B14F-4D97-AF65-F5344CB8AC3E}">
        <p14:creationId xmlns:p14="http://schemas.microsoft.com/office/powerpoint/2010/main" val="239990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78C40-6FAD-1E67-5FC0-ABC7039E2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0E008-67E0-D552-EA09-3DE80D4D29D2}"/>
              </a:ext>
            </a:extLst>
          </p:cNvPr>
          <p:cNvSpPr>
            <a:spLocks noGrp="1"/>
          </p:cNvSpPr>
          <p:nvPr>
            <p:ph type="title"/>
          </p:nvPr>
        </p:nvSpPr>
        <p:spPr/>
        <p:txBody>
          <a:bodyPr/>
          <a:lstStyle/>
          <a:p>
            <a:r>
              <a:rPr lang="en-US" dirty="0">
                <a:solidFill>
                  <a:srgbClr val="0070C0"/>
                </a:solidFill>
              </a:rPr>
              <a:t>Summary Reports</a:t>
            </a:r>
          </a:p>
        </p:txBody>
      </p:sp>
      <p:sp>
        <p:nvSpPr>
          <p:cNvPr id="3" name="Content Placeholder 2">
            <a:extLst>
              <a:ext uri="{FF2B5EF4-FFF2-40B4-BE49-F238E27FC236}">
                <a16:creationId xmlns:a16="http://schemas.microsoft.com/office/drawing/2014/main" id="{4B960698-79F8-54EA-5D7D-E5AF22CF719D}"/>
              </a:ext>
            </a:extLst>
          </p:cNvPr>
          <p:cNvSpPr>
            <a:spLocks noGrp="1"/>
          </p:cNvSpPr>
          <p:nvPr>
            <p:ph idx="1"/>
          </p:nvPr>
        </p:nvSpPr>
        <p:spPr>
          <a:xfrm>
            <a:off x="968829" y="1488168"/>
            <a:ext cx="10515600" cy="4351338"/>
          </a:xfrm>
        </p:spPr>
        <p:txBody>
          <a:bodyPr>
            <a:normAutofit/>
          </a:bodyPr>
          <a:lstStyle/>
          <a:p>
            <a:pPr marL="0" indent="0">
              <a:buNone/>
            </a:pPr>
            <a:r>
              <a:rPr lang="en-US" sz="2000" dirty="0">
                <a:latin typeface="Trebuchet MS" panose="020B0603020202020204" pitchFamily="34" charset="0"/>
              </a:rPr>
              <a:t>Q3. </a:t>
            </a:r>
            <a:r>
              <a:rPr lang="en-US" sz="2000" dirty="0">
                <a:effectLst/>
                <a:latin typeface="Trebuchet MS" panose="020B0603020202020204" pitchFamily="34" charset="0"/>
                <a:ea typeface="Aptos" panose="020B0004020202020204" pitchFamily="34" charset="0"/>
              </a:rPr>
              <a:t>What is the relationship between total assets and the budget change for each technology?</a:t>
            </a:r>
            <a:endParaRPr lang="en-US" sz="2000" dirty="0">
              <a:latin typeface="Trebuchet MS" panose="020B0603020202020204" pitchFamily="34" charset="0"/>
              <a:cs typeface="Times New Roman" panose="02020603050405020304" pitchFamily="18" charset="0"/>
            </a:endParaRPr>
          </a:p>
          <a:p>
            <a:pPr marL="0" indent="0" algn="l">
              <a:buNone/>
            </a:pPr>
            <a:endParaRPr lang="en-US" sz="1800" dirty="0">
              <a:latin typeface="Trebuchet MS" panose="020B0603020202020204" pitchFamily="34" charset="0"/>
            </a:endParaRPr>
          </a:p>
        </p:txBody>
      </p:sp>
      <p:sp>
        <p:nvSpPr>
          <p:cNvPr id="6" name="TextBox 5">
            <a:extLst>
              <a:ext uri="{FF2B5EF4-FFF2-40B4-BE49-F238E27FC236}">
                <a16:creationId xmlns:a16="http://schemas.microsoft.com/office/drawing/2014/main" id="{E43D93ED-498E-24CC-1F30-14C5A1A52D7C}"/>
              </a:ext>
            </a:extLst>
          </p:cNvPr>
          <p:cNvSpPr txBox="1"/>
          <p:nvPr/>
        </p:nvSpPr>
        <p:spPr>
          <a:xfrm>
            <a:off x="1135780" y="2083868"/>
            <a:ext cx="4225491" cy="2585323"/>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cs typeface="Times New Roman" panose="02020603050405020304" pitchFamily="18" charset="0"/>
              </a:rPr>
              <a:t>Tech – C have the highest budget change at Asset Level and Tech – D have the lowest.</a:t>
            </a:r>
          </a:p>
          <a:p>
            <a:pPr marL="285750" indent="-285750" algn="l">
              <a:buFont typeface="Arial" panose="020B0604020202020204" pitchFamily="34" charset="0"/>
              <a:buChar char="•"/>
            </a:pPr>
            <a:r>
              <a:rPr lang="en-US" dirty="0"/>
              <a:t>Tech – C have the highest budget change in </a:t>
            </a:r>
            <a:r>
              <a:rPr lang="en-US" i="1" dirty="0"/>
              <a:t>Between $50 billion and $250 billion </a:t>
            </a:r>
            <a:r>
              <a:rPr lang="en-US" dirty="0"/>
              <a:t>have 5.30% high.</a:t>
            </a:r>
          </a:p>
          <a:p>
            <a:pPr marL="285750" indent="-285750" algn="l">
              <a:buFont typeface="Arial" panose="020B0604020202020204" pitchFamily="34" charset="0"/>
              <a:buChar char="•"/>
            </a:pPr>
            <a:r>
              <a:rPr lang="en-US" dirty="0"/>
              <a:t>Tech – D in asset </a:t>
            </a:r>
            <a:r>
              <a:rPr lang="en-US" i="1" dirty="0"/>
              <a:t>Between $10 billion and $50 billion </a:t>
            </a:r>
            <a:r>
              <a:rPr lang="en-US" dirty="0"/>
              <a:t>have the lowest contribution change of 0.51%</a:t>
            </a:r>
            <a:endParaRPr lang="en-US" i="1" dirty="0"/>
          </a:p>
        </p:txBody>
      </p:sp>
      <p:pic>
        <p:nvPicPr>
          <p:cNvPr id="4" name="Picture 3">
            <a:extLst>
              <a:ext uri="{FF2B5EF4-FFF2-40B4-BE49-F238E27FC236}">
                <a16:creationId xmlns:a16="http://schemas.microsoft.com/office/drawing/2014/main" id="{71D33F48-D5A5-6515-2374-2E9D421216D1}"/>
              </a:ext>
            </a:extLst>
          </p:cNvPr>
          <p:cNvPicPr>
            <a:picLocks noChangeAspect="1"/>
          </p:cNvPicPr>
          <p:nvPr/>
        </p:nvPicPr>
        <p:blipFill>
          <a:blip r:embed="rId2"/>
          <a:stretch>
            <a:fillRect/>
          </a:stretch>
        </p:blipFill>
        <p:spPr>
          <a:xfrm>
            <a:off x="5528222" y="1901311"/>
            <a:ext cx="5956207" cy="3598877"/>
          </a:xfrm>
          <a:prstGeom prst="rect">
            <a:avLst/>
          </a:prstGeom>
          <a:ln>
            <a:solidFill>
              <a:schemeClr val="bg1">
                <a:lumMod val="75000"/>
              </a:schemeClr>
            </a:solidFill>
          </a:ln>
        </p:spPr>
      </p:pic>
    </p:spTree>
    <p:extLst>
      <p:ext uri="{BB962C8B-B14F-4D97-AF65-F5344CB8AC3E}">
        <p14:creationId xmlns:p14="http://schemas.microsoft.com/office/powerpoint/2010/main" val="250038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983EC-FBA4-DDD2-209B-1E83C6304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A33AE-9652-338B-DF14-90E3B8BFB0D5}"/>
              </a:ext>
            </a:extLst>
          </p:cNvPr>
          <p:cNvSpPr>
            <a:spLocks noGrp="1"/>
          </p:cNvSpPr>
          <p:nvPr>
            <p:ph type="title"/>
          </p:nvPr>
        </p:nvSpPr>
        <p:spPr/>
        <p:txBody>
          <a:bodyPr/>
          <a:lstStyle/>
          <a:p>
            <a:r>
              <a:rPr lang="en-US" dirty="0">
                <a:solidFill>
                  <a:srgbClr val="0070C0"/>
                </a:solidFill>
              </a:rPr>
              <a:t>Summary Reports</a:t>
            </a:r>
          </a:p>
        </p:txBody>
      </p:sp>
      <p:sp>
        <p:nvSpPr>
          <p:cNvPr id="3" name="Content Placeholder 2">
            <a:extLst>
              <a:ext uri="{FF2B5EF4-FFF2-40B4-BE49-F238E27FC236}">
                <a16:creationId xmlns:a16="http://schemas.microsoft.com/office/drawing/2014/main" id="{6BDBED22-2D23-BD12-4671-25BE01032272}"/>
              </a:ext>
            </a:extLst>
          </p:cNvPr>
          <p:cNvSpPr>
            <a:spLocks noGrp="1"/>
          </p:cNvSpPr>
          <p:nvPr>
            <p:ph idx="1"/>
          </p:nvPr>
        </p:nvSpPr>
        <p:spPr>
          <a:xfrm>
            <a:off x="968829" y="1488168"/>
            <a:ext cx="10515600" cy="4351338"/>
          </a:xfrm>
        </p:spPr>
        <p:txBody>
          <a:bodyPr>
            <a:normAutofit/>
          </a:bodyPr>
          <a:lstStyle/>
          <a:p>
            <a:pPr marL="0" indent="0">
              <a:buNone/>
            </a:pPr>
            <a:r>
              <a:rPr lang="en-US" sz="2000" dirty="0">
                <a:effectLst/>
                <a:latin typeface="Trebuchet MS" panose="020B0603020202020204" pitchFamily="34" charset="0"/>
                <a:ea typeface="Aptos" panose="020B0004020202020204" pitchFamily="34" charset="0"/>
              </a:rPr>
              <a:t>Q4. What is the relationship between revenue and budget allocation for each technology?</a:t>
            </a:r>
            <a:endParaRPr lang="en-US" sz="2000" dirty="0">
              <a:latin typeface="Trebuchet MS" panose="020B0603020202020204" pitchFamily="34" charset="0"/>
            </a:endParaRPr>
          </a:p>
        </p:txBody>
      </p:sp>
      <p:sp>
        <p:nvSpPr>
          <p:cNvPr id="6" name="TextBox 5">
            <a:extLst>
              <a:ext uri="{FF2B5EF4-FFF2-40B4-BE49-F238E27FC236}">
                <a16:creationId xmlns:a16="http://schemas.microsoft.com/office/drawing/2014/main" id="{3BF0145E-9AC2-E563-69FE-4C5B6A6EBB99}"/>
              </a:ext>
            </a:extLst>
          </p:cNvPr>
          <p:cNvSpPr txBox="1"/>
          <p:nvPr/>
        </p:nvSpPr>
        <p:spPr>
          <a:xfrm>
            <a:off x="1135780" y="2083868"/>
            <a:ext cx="4225491" cy="1200329"/>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cs typeface="Times New Roman" panose="02020603050405020304" pitchFamily="18" charset="0"/>
              </a:rPr>
              <a:t>All the Technologies revenue is equally distributed</a:t>
            </a:r>
          </a:p>
          <a:p>
            <a:pPr marL="285750" indent="-285750" algn="l">
              <a:buFont typeface="Arial" panose="020B0604020202020204" pitchFamily="34" charset="0"/>
              <a:buChar char="•"/>
            </a:pPr>
            <a:r>
              <a:rPr lang="en-US" dirty="0">
                <a:cs typeface="Times New Roman" panose="02020603050405020304" pitchFamily="18" charset="0"/>
              </a:rPr>
              <a:t>All the Technologies have the same revenue allocation of $3.52M</a:t>
            </a:r>
          </a:p>
        </p:txBody>
      </p:sp>
      <p:pic>
        <p:nvPicPr>
          <p:cNvPr id="5" name="Picture 4">
            <a:extLst>
              <a:ext uri="{FF2B5EF4-FFF2-40B4-BE49-F238E27FC236}">
                <a16:creationId xmlns:a16="http://schemas.microsoft.com/office/drawing/2014/main" id="{36C2C127-65A0-96C2-1F4D-1359FC5CF4FF}"/>
              </a:ext>
            </a:extLst>
          </p:cNvPr>
          <p:cNvPicPr>
            <a:picLocks noChangeAspect="1"/>
          </p:cNvPicPr>
          <p:nvPr/>
        </p:nvPicPr>
        <p:blipFill>
          <a:blip r:embed="rId2"/>
          <a:stretch>
            <a:fillRect/>
          </a:stretch>
        </p:blipFill>
        <p:spPr>
          <a:xfrm>
            <a:off x="5913064" y="2015434"/>
            <a:ext cx="5019572" cy="3296805"/>
          </a:xfrm>
          <a:prstGeom prst="rect">
            <a:avLst/>
          </a:prstGeom>
          <a:solidFill>
            <a:schemeClr val="bg1">
              <a:lumMod val="75000"/>
            </a:schemeClr>
          </a:solidFill>
          <a:ln>
            <a:solidFill>
              <a:schemeClr val="bg1">
                <a:lumMod val="75000"/>
              </a:schemeClr>
            </a:solidFill>
          </a:ln>
        </p:spPr>
      </p:pic>
    </p:spTree>
    <p:extLst>
      <p:ext uri="{BB962C8B-B14F-4D97-AF65-F5344CB8AC3E}">
        <p14:creationId xmlns:p14="http://schemas.microsoft.com/office/powerpoint/2010/main" val="2134156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782</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Trebuchet MS</vt:lpstr>
      <vt:lpstr>Office Theme</vt:lpstr>
      <vt:lpstr>Report Summary on Infosys Technology Budgets</vt:lpstr>
      <vt:lpstr>PowerPoint Presentation</vt:lpstr>
      <vt:lpstr>PowerPoint Presentation</vt:lpstr>
      <vt:lpstr>Data Preprocessing</vt:lpstr>
      <vt:lpstr>Exploratory Data Analysis- EDA Phase</vt:lpstr>
      <vt:lpstr>Summary Reports</vt:lpstr>
      <vt:lpstr>Summary Reports</vt:lpstr>
      <vt:lpstr>Summary Reports</vt:lpstr>
      <vt:lpstr>Summary Reports</vt:lpstr>
      <vt:lpstr>Summary Reports</vt:lpstr>
      <vt:lpstr>Summary Statistics:  Region Wise Annual Income &amp; Quarterly Revenue</vt:lpstr>
      <vt:lpstr>Summary Statistics:  Asset Level Annual Income &amp; Quarterly Revenue</vt:lpstr>
      <vt:lpstr>Summary Statistics:  Region Wise Annual Income &amp; Quarterly Change</vt:lpstr>
      <vt:lpstr>Outlier Summary - Tech Allocation</vt:lpstr>
      <vt:lpstr>Allocation Metrics: MinMax Standardization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Sampath Raj Pothula</dc:creator>
  <cp:lastModifiedBy>Sampath Raj Pothula</cp:lastModifiedBy>
  <cp:revision>14</cp:revision>
  <dcterms:created xsi:type="dcterms:W3CDTF">2024-11-08T07:45:19Z</dcterms:created>
  <dcterms:modified xsi:type="dcterms:W3CDTF">2024-11-09T13:40:36Z</dcterms:modified>
</cp:coreProperties>
</file>