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8" r:id="rId2"/>
    <p:sldId id="270" r:id="rId3"/>
    <p:sldId id="318" r:id="rId4"/>
    <p:sldId id="309" r:id="rId5"/>
    <p:sldId id="285" r:id="rId6"/>
    <p:sldId id="286" r:id="rId7"/>
    <p:sldId id="288" r:id="rId8"/>
    <p:sldId id="291" r:id="rId9"/>
    <p:sldId id="292" r:id="rId10"/>
    <p:sldId id="287" r:id="rId11"/>
    <p:sldId id="317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PATH-T\Downloads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PATH-T\Downloads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PATH-T\Downloads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PATH-T\Downloads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PATH-T\Downloads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PATH-T\Downloads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PATH-T\Downloads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rgbClr val="7030A0"/>
                </a:solidFill>
              </a:rPr>
              <a:t>Banking Mobile App Usage By Age Group In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Sheet1!$A$27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9315937502827056E-18"/>
                  <c:y val="1.2993680571523588E-2"/>
                </c:manualLayout>
              </c:layout>
              <c:tx>
                <c:rich>
                  <a:bodyPr/>
                  <a:lstStyle/>
                  <a:p>
                    <a:fld id="{B537B11E-0CB8-4FBA-8326-806620BAFAB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658-48FC-9086-0C16639BBEF9}"/>
                </c:ext>
              </c:extLst>
            </c:dLbl>
            <c:dLbl>
              <c:idx val="1"/>
              <c:layout>
                <c:manualLayout>
                  <c:x val="-3.5726375001130822E-17"/>
                  <c:y val="1.2030021532951306E-2"/>
                </c:manualLayout>
              </c:layout>
              <c:tx>
                <c:rich>
                  <a:bodyPr/>
                  <a:lstStyle/>
                  <a:p>
                    <a:fld id="{F45994ED-39A2-46D9-96EB-15614D0BEE5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658-48FC-9086-0C16639BBEF9}"/>
                </c:ext>
              </c:extLst>
            </c:dLbl>
            <c:dLbl>
              <c:idx val="2"/>
              <c:layout>
                <c:manualLayout>
                  <c:x val="0"/>
                  <c:y val="1.9222774862289859E-2"/>
                </c:manualLayout>
              </c:layout>
              <c:tx>
                <c:rich>
                  <a:bodyPr/>
                  <a:lstStyle/>
                  <a:p>
                    <a:fld id="{157BFA20-D1AC-44EE-9E0A-166AFA69DB5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658-48FC-9086-0C16639BBEF9}"/>
                </c:ext>
              </c:extLst>
            </c:dLbl>
            <c:dLbl>
              <c:idx val="3"/>
              <c:layout>
                <c:manualLayout>
                  <c:x val="0"/>
                  <c:y val="1.5198514328304316E-2"/>
                </c:manualLayout>
              </c:layout>
              <c:tx>
                <c:rich>
                  <a:bodyPr/>
                  <a:lstStyle/>
                  <a:p>
                    <a:fld id="{2275BF33-F97A-4D85-B617-32F1181C71D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658-48FC-9086-0C16639BBEF9}"/>
                </c:ext>
              </c:extLst>
            </c:dLbl>
            <c:dLbl>
              <c:idx val="4"/>
              <c:layout>
                <c:manualLayout>
                  <c:x val="-1.9487338753780084E-3"/>
                  <c:y val="1.0789129994007794E-2"/>
                </c:manualLayout>
              </c:layout>
              <c:tx>
                <c:rich>
                  <a:bodyPr/>
                  <a:lstStyle/>
                  <a:p>
                    <a:fld id="{0766980F-FCC2-4B60-91FD-83841706376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658-48FC-9086-0C16639BBEF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2519AC4-76E8-4C91-97D6-F65A7385173F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107-4C15-A3E4-375DDDE6985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3380EAD-56DD-4F65-B0AA-80C57121823E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107-4C15-A3E4-375DDDE69850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Sheet1!$B$26:$H$26</c:f>
              <c:strCache>
                <c:ptCount val="7"/>
                <c:pt idx="0">
                  <c:v>0 - 18</c:v>
                </c:pt>
                <c:pt idx="1">
                  <c:v>19 - 29</c:v>
                </c:pt>
                <c:pt idx="2">
                  <c:v>30 - 39</c:v>
                </c:pt>
                <c:pt idx="3">
                  <c:v>40 - 49</c:v>
                </c:pt>
                <c:pt idx="4">
                  <c:v>50 - 59</c:v>
                </c:pt>
                <c:pt idx="5">
                  <c:v>60 - 69</c:v>
                </c:pt>
                <c:pt idx="6">
                  <c:v>70 - 79</c:v>
                </c:pt>
              </c:strCache>
            </c:strRef>
          </c:cat>
          <c:val>
            <c:numRef>
              <c:f>Sheet1!$B$27:$H$27</c:f>
              <c:numCache>
                <c:formatCode>General</c:formatCode>
                <c:ptCount val="7"/>
                <c:pt idx="0">
                  <c:v>1.9417475728155338</c:v>
                </c:pt>
                <c:pt idx="1">
                  <c:v>12.621359223300971</c:v>
                </c:pt>
                <c:pt idx="2">
                  <c:v>13.592233009708737</c:v>
                </c:pt>
                <c:pt idx="3">
                  <c:v>3.8834951456310676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58-48FC-9086-0C16639BBEF9}"/>
            </c:ext>
          </c:extLst>
        </c:ser>
        <c:ser>
          <c:idx val="1"/>
          <c:order val="1"/>
          <c:tx>
            <c:strRef>
              <c:f>Sheet1!$A$28</c:f>
              <c:strCache>
                <c:ptCount val="1"/>
                <c:pt idx="0">
                  <c:v>MARRIED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B72077A-0F9A-491E-B059-D7398DA3B61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107-4C15-A3E4-375DDDE69850}"/>
                </c:ext>
              </c:extLst>
            </c:dLbl>
            <c:dLbl>
              <c:idx val="1"/>
              <c:layout>
                <c:manualLayout>
                  <c:x val="1.9487338753779726E-3"/>
                  <c:y val="8.4336448682818654E-3"/>
                </c:manualLayout>
              </c:layout>
              <c:tx>
                <c:rich>
                  <a:bodyPr/>
                  <a:lstStyle/>
                  <a:p>
                    <a:fld id="{A29A514F-0CC0-4321-82B8-A95AA219A9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658-48FC-9086-0C16639BBEF9}"/>
                </c:ext>
              </c:extLst>
            </c:dLbl>
            <c:dLbl>
              <c:idx val="2"/>
              <c:layout>
                <c:manualLayout>
                  <c:x val="0"/>
                  <c:y val="1.9222774862289925E-2"/>
                </c:manualLayout>
              </c:layout>
              <c:tx>
                <c:rich>
                  <a:bodyPr/>
                  <a:lstStyle/>
                  <a:p>
                    <a:fld id="{0464CAA1-97D1-4072-A692-C3DCB00A894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658-48FC-9086-0C16639BBEF9}"/>
                </c:ext>
              </c:extLst>
            </c:dLbl>
            <c:dLbl>
              <c:idx val="3"/>
              <c:layout>
                <c:manualLayout>
                  <c:x val="-7.1452750002261645E-17"/>
                  <c:y val="8.4336448682818654E-3"/>
                </c:manualLayout>
              </c:layout>
              <c:tx>
                <c:rich>
                  <a:bodyPr/>
                  <a:lstStyle/>
                  <a:p>
                    <a:fld id="{BC6E2A0A-6586-4E02-850D-D9061BF7F46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658-48FC-9086-0C16639BBEF9}"/>
                </c:ext>
              </c:extLst>
            </c:dLbl>
            <c:dLbl>
              <c:idx val="4"/>
              <c:layout>
                <c:manualLayout>
                  <c:x val="-7.1452750002261645E-17"/>
                  <c:y val="5.80092724218497E-3"/>
                </c:manualLayout>
              </c:layout>
              <c:tx>
                <c:rich>
                  <a:bodyPr/>
                  <a:lstStyle/>
                  <a:p>
                    <a:fld id="{602320FC-932A-48F4-A640-7CF563D9EBD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658-48FC-9086-0C16639BBEF9}"/>
                </c:ext>
              </c:extLst>
            </c:dLbl>
            <c:dLbl>
              <c:idx val="5"/>
              <c:layout>
                <c:manualLayout>
                  <c:x val="1.3641137127646058E-2"/>
                  <c:y val="0"/>
                </c:manualLayout>
              </c:layout>
              <c:tx>
                <c:rich>
                  <a:bodyPr/>
                  <a:lstStyle/>
                  <a:p>
                    <a:fld id="{8E38C29B-4405-4DFC-84B3-817C7F1149B2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107-4C15-A3E4-375DDDE69850}"/>
                </c:ext>
              </c:extLst>
            </c:dLbl>
            <c:dLbl>
              <c:idx val="6"/>
              <c:layout>
                <c:manualLayout>
                  <c:x val="1.1692403252268051E-2"/>
                  <c:y val="-3.5963766646693088E-3"/>
                </c:manualLayout>
              </c:layout>
              <c:tx>
                <c:rich>
                  <a:bodyPr/>
                  <a:lstStyle/>
                  <a:p>
                    <a:fld id="{FC18D2ED-136F-4030-95EA-95CD3541845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107-4C15-A3E4-375DDDE69850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Sheet1!$B$26:$H$26</c:f>
              <c:strCache>
                <c:ptCount val="7"/>
                <c:pt idx="0">
                  <c:v>0 - 18</c:v>
                </c:pt>
                <c:pt idx="1">
                  <c:v>19 - 29</c:v>
                </c:pt>
                <c:pt idx="2">
                  <c:v>30 - 39</c:v>
                </c:pt>
                <c:pt idx="3">
                  <c:v>40 - 49</c:v>
                </c:pt>
                <c:pt idx="4">
                  <c:v>50 - 59</c:v>
                </c:pt>
                <c:pt idx="5">
                  <c:v>60 - 69</c:v>
                </c:pt>
                <c:pt idx="6">
                  <c:v>70 - 79</c:v>
                </c:pt>
              </c:strCache>
            </c:strRef>
          </c:cat>
          <c:val>
            <c:numRef>
              <c:f>Sheet1!$B$28:$H$28</c:f>
              <c:numCache>
                <c:formatCode>General</c:formatCode>
                <c:ptCount val="7"/>
                <c:pt idx="0">
                  <c:v>0.97087378640776689</c:v>
                </c:pt>
                <c:pt idx="1">
                  <c:v>14.563106796116504</c:v>
                </c:pt>
                <c:pt idx="2">
                  <c:v>35.922330097087382</c:v>
                </c:pt>
                <c:pt idx="3">
                  <c:v>14.563106796116504</c:v>
                </c:pt>
                <c:pt idx="4">
                  <c:v>1.9417475728155338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58-48FC-9086-0C16639BBEF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3899632"/>
        <c:axId val="383898384"/>
      </c:barChart>
      <c:catAx>
        <c:axId val="38389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898384"/>
        <c:crosses val="autoZero"/>
        <c:auto val="1"/>
        <c:lblAlgn val="ctr"/>
        <c:lblOffset val="100"/>
        <c:noMultiLvlLbl val="0"/>
      </c:catAx>
      <c:valAx>
        <c:axId val="38389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89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rgbClr val="7030A0"/>
                </a:solidFill>
              </a:rPr>
              <a:t>User Registered Bank Distribution for Mobile Banking Application in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3635B86-D313-47D2-8B7B-C786A63ECA1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CBC-4730-9167-0A73977B82B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2B42D62-EAEE-4514-AD01-BF8BBAB4EF02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CBC-4730-9167-0A73977B82B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0F0DBA7-E3D4-4803-9DB7-8B43911A137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CBC-4730-9167-0A73977B82B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1C14B17-CF8E-4041-B80F-82945CABF9DB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CBC-4730-9167-0A73977B82B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A03CC5C-3B2E-4898-9094-30AED85CFDFE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CBC-4730-9167-0A73977B82B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2E317C8-1008-4F69-BBCE-7330869CD682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CBC-4730-9167-0A73977B82B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A07494C-9DB7-48D6-8546-65004DCF2633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CBC-4730-9167-0A73977B82B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0E9A505-4005-4669-B2D8-67230525820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CBC-4730-9167-0A73977B82B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79B59A50-D65F-41C0-B0A3-61DE7CF5BFE2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6CBC-4730-9167-0A73977B82B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9E64C2C-3C3E-45CE-B53F-A284F11DBCE7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CBC-4730-9167-0A73977B82BC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1DFE51D-5F2D-4E8E-B89C-C54D785573C8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6CBC-4730-9167-0A73977B82BC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9DFAFCB3-717F-4CA7-9C4E-7D2F15AFBD4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6CBC-4730-9167-0A73977B82BC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F99080C4-3F76-4208-85E5-61A78F66918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6CBC-4730-9167-0A73977B82B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5634386-BC8E-4160-9AB1-28EB3500B747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6CBC-4730-9167-0A73977B82BC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D92FDA37-2A0A-459C-9131-6BD42D45A243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6CBC-4730-9167-0A73977B82BC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Sheet6!$A$37:$A$51</c:f>
              <c:strCache>
                <c:ptCount val="15"/>
                <c:pt idx="0">
                  <c:v>PEOPLE'S_BANK</c:v>
                </c:pt>
                <c:pt idx="1">
                  <c:v>BANK_OF_CEYLON</c:v>
                </c:pt>
                <c:pt idx="2">
                  <c:v>SAMPATH_BANK</c:v>
                </c:pt>
                <c:pt idx="3">
                  <c:v>NDB</c:v>
                </c:pt>
                <c:pt idx="4">
                  <c:v>HNB</c:v>
                </c:pt>
                <c:pt idx="5">
                  <c:v>COMMERCIAL_BANK</c:v>
                </c:pt>
                <c:pt idx="6">
                  <c:v>HSBC</c:v>
                </c:pt>
                <c:pt idx="7">
                  <c:v>NATIONS_TRUST_BANK</c:v>
                </c:pt>
                <c:pt idx="8">
                  <c:v>SEYLAN_BANK</c:v>
                </c:pt>
                <c:pt idx="9">
                  <c:v>PAN_ASIA_BANK</c:v>
                </c:pt>
                <c:pt idx="10">
                  <c:v>STANDARD_CHARTERED_BANK</c:v>
                </c:pt>
                <c:pt idx="11">
                  <c:v>DFCC_BANK</c:v>
                </c:pt>
                <c:pt idx="12">
                  <c:v>CARGILLS_BANK</c:v>
                </c:pt>
                <c:pt idx="13">
                  <c:v>ICICI_BANK</c:v>
                </c:pt>
                <c:pt idx="14">
                  <c:v>NSB</c:v>
                </c:pt>
              </c:strCache>
            </c:strRef>
          </c:cat>
          <c:val>
            <c:numRef>
              <c:f>Sheet6!$B$37:$B$51</c:f>
              <c:numCache>
                <c:formatCode>General</c:formatCode>
                <c:ptCount val="15"/>
                <c:pt idx="0">
                  <c:v>49.514563106796118</c:v>
                </c:pt>
                <c:pt idx="1">
                  <c:v>51.456310679611647</c:v>
                </c:pt>
                <c:pt idx="2">
                  <c:v>50.485436893203882</c:v>
                </c:pt>
                <c:pt idx="3">
                  <c:v>16.50485436893204</c:v>
                </c:pt>
                <c:pt idx="4">
                  <c:v>25.242718446601941</c:v>
                </c:pt>
                <c:pt idx="5">
                  <c:v>33.980582524271846</c:v>
                </c:pt>
                <c:pt idx="6">
                  <c:v>16.50485436893204</c:v>
                </c:pt>
                <c:pt idx="7">
                  <c:v>12.621359223300971</c:v>
                </c:pt>
                <c:pt idx="8">
                  <c:v>4.8543689320388346</c:v>
                </c:pt>
                <c:pt idx="9">
                  <c:v>7.7669902912621351</c:v>
                </c:pt>
                <c:pt idx="10">
                  <c:v>1.9417475728155338</c:v>
                </c:pt>
                <c:pt idx="11">
                  <c:v>1.9417475728155338</c:v>
                </c:pt>
                <c:pt idx="12">
                  <c:v>3.8834951456310676</c:v>
                </c:pt>
                <c:pt idx="13">
                  <c:v>2.912621359223301</c:v>
                </c:pt>
                <c:pt idx="14">
                  <c:v>4.8543689320388346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84-4D08-877D-E6E24850D5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86083135"/>
        <c:axId val="1786073151"/>
      </c:barChart>
      <c:catAx>
        <c:axId val="178608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073151"/>
        <c:crosses val="autoZero"/>
        <c:auto val="1"/>
        <c:lblAlgn val="ctr"/>
        <c:lblOffset val="100"/>
        <c:noMultiLvlLbl val="0"/>
      </c:catAx>
      <c:valAx>
        <c:axId val="1786073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08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pPr>
            <a:r>
              <a:rPr lang="en-US" sz="1400" b="1" i="0" cap="none" baseline="0" dirty="0">
                <a:solidFill>
                  <a:srgbClr val="7030A0"/>
                </a:solidFill>
                <a:effectLst/>
                <a:latin typeface="+mn-lt"/>
              </a:rPr>
              <a:t>Sources From Mobile Banking Application Registration</a:t>
            </a:r>
            <a:endParaRPr lang="en-US" sz="1400" cap="none" dirty="0">
              <a:solidFill>
                <a:srgbClr val="7030A0"/>
              </a:solidFill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rgbClr val="7030A0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6C-4BA2-A463-B12D87C8580A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6C-4BA2-A463-B12D87C8580A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E6C-4BA2-A463-B12D87C8580A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E6C-4BA2-A463-B12D87C8580A}"/>
              </c:ext>
            </c:extLst>
          </c:dPt>
          <c:dPt>
            <c:idx val="4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E6C-4BA2-A463-B12D87C858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Sheet8!$C$7:$C$11</c:f>
              <c:strCache>
                <c:ptCount val="5"/>
                <c:pt idx="0">
                  <c:v>SELF MOTIVATION</c:v>
                </c:pt>
                <c:pt idx="1">
                  <c:v>ADVERTISEMENTS</c:v>
                </c:pt>
                <c:pt idx="2">
                  <c:v>INTERNET AND WEBSITES</c:v>
                </c:pt>
                <c:pt idx="3">
                  <c:v>FRIENDS</c:v>
                </c:pt>
                <c:pt idx="4">
                  <c:v>FROM BANK</c:v>
                </c:pt>
              </c:strCache>
            </c:strRef>
          </c:cat>
          <c:val>
            <c:numRef>
              <c:f>Sheet8!$D$7:$D$11</c:f>
              <c:numCache>
                <c:formatCode>General</c:formatCode>
                <c:ptCount val="5"/>
                <c:pt idx="0">
                  <c:v>51.456310679611647</c:v>
                </c:pt>
                <c:pt idx="1">
                  <c:v>1.9417475728155338</c:v>
                </c:pt>
                <c:pt idx="2">
                  <c:v>4.8543689320388346</c:v>
                </c:pt>
                <c:pt idx="3">
                  <c:v>7.7669902912621351</c:v>
                </c:pt>
                <c:pt idx="4">
                  <c:v>33.980582524271846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E6C-4BA2-A463-B12D87C8580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US" sz="1400" cap="none" dirty="0">
                <a:solidFill>
                  <a:srgbClr val="7030A0"/>
                </a:solidFill>
              </a:rPr>
              <a:t>Banking Mobile App Usage By Phone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rgbClr val="7030A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371537384105975"/>
          <c:y val="0.18199025416464476"/>
          <c:w val="0.40960999965298051"/>
          <c:h val="0.62422918113480574"/>
        </c:manualLayout>
      </c:layout>
      <c:pieChart>
        <c:varyColors val="1"/>
        <c:ser>
          <c:idx val="0"/>
          <c:order val="0"/>
          <c:explosion val="10"/>
          <c:dPt>
            <c:idx val="0"/>
            <c:bubble3D val="0"/>
            <c:explosion val="12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3D-467F-A43E-02584B27A533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3D-467F-A43E-02584B27A53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A33D-467F-A43E-02584B27A533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5E4B8A1-4B10-46D3-A411-BA4B470BAAD4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
</a:t>
                    </a:r>
                    <a:fld id="{76227FE4-73E7-4508-A94A-182CE9E6CB9D}" type="PERCENTAGE">
                      <a:rPr lang="en-US" baseline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33D-467F-A43E-02584B27A5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Sheet5!$A$5:$A$6</c:f>
              <c:strCache>
                <c:ptCount val="2"/>
                <c:pt idx="0">
                  <c:v>ANDROID</c:v>
                </c:pt>
                <c:pt idx="1">
                  <c:v>APPLE IPHONE</c:v>
                </c:pt>
              </c:strCache>
            </c:strRef>
          </c:cat>
          <c:val>
            <c:numRef>
              <c:f>Sheet5!$B$5:$B$6</c:f>
              <c:numCache>
                <c:formatCode>General</c:formatCode>
                <c:ptCount val="2"/>
                <c:pt idx="0">
                  <c:v>91.262135922330103</c:v>
                </c:pt>
                <c:pt idx="1">
                  <c:v>8.7378640776699026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3D-467F-A43E-02584B27A53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Sheet10!$B$1</c:f>
              <c:strCache>
                <c:ptCount val="1"/>
                <c:pt idx="0">
                  <c:v>No. of Participant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0B45BB7-332C-4FE9-9A95-2E42F72AAD6D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8D1-4152-8A14-47DB0DFA91C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ED7963E-98AE-4E8C-BF87-F2E878603FC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8D1-4152-8A14-47DB0DFA91C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4E0426D-CE2A-44A4-9CC6-2AC8CF408ECC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8D1-4152-8A14-47DB0DFA91C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8F240FA-B6C7-49F2-9AED-72077D92D0E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8D1-4152-8A14-47DB0DFA91C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FB9D0EC-0BC9-4280-BEF6-D521D68A3B26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8D1-4152-8A14-47DB0DFA91C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F642843-6515-410C-935B-F70AF2845183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8D1-4152-8A14-47DB0DFA91C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E7D3134-C0C3-437B-BE93-3031561B4A0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78D1-4152-8A14-47DB0DFA91C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0FD3961-69FD-421A-91F0-76E91ECAF0E4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8D1-4152-8A14-47DB0DFA91CC}"/>
                </c:ext>
              </c:extLst>
            </c:dLbl>
            <c:dLbl>
              <c:idx val="8"/>
              <c:layout>
                <c:manualLayout>
                  <c:x val="0"/>
                  <c:y val="2.8050337377388126E-2"/>
                </c:manualLayout>
              </c:layout>
              <c:tx>
                <c:rich>
                  <a:bodyPr/>
                  <a:lstStyle/>
                  <a:p>
                    <a:fld id="{87EA4F4E-CF26-424C-8151-E1702B2F8956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78D1-4152-8A14-47DB0DFA91CC}"/>
                </c:ext>
              </c:extLst>
            </c:dLbl>
            <c:dLbl>
              <c:idx val="9"/>
              <c:layout>
                <c:manualLayout>
                  <c:x val="-1.7003136877930774E-3"/>
                  <c:y val="2.1783730149219391E-2"/>
                </c:manualLayout>
              </c:layout>
              <c:tx>
                <c:rich>
                  <a:bodyPr/>
                  <a:lstStyle/>
                  <a:p>
                    <a:fld id="{C72B9FB1-6F10-475A-BEB6-B9AED808A9A5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8D1-4152-8A14-47DB0DFA91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Sheet10!$A$2:$A$11</c:f>
              <c:strCache>
                <c:ptCount val="10"/>
                <c:pt idx="0">
                  <c:v>0 - 20,000</c:v>
                </c:pt>
                <c:pt idx="1">
                  <c:v>20,001- 40,000</c:v>
                </c:pt>
                <c:pt idx="2">
                  <c:v>40,001 - 60,000</c:v>
                </c:pt>
                <c:pt idx="3">
                  <c:v>60,001 - 80,000</c:v>
                </c:pt>
                <c:pt idx="4">
                  <c:v>80,001 - 100,000</c:v>
                </c:pt>
                <c:pt idx="5">
                  <c:v>100,001 - 120,000</c:v>
                </c:pt>
                <c:pt idx="6">
                  <c:v>120,001 - 140,000</c:v>
                </c:pt>
                <c:pt idx="7">
                  <c:v>140,001 - 160,000</c:v>
                </c:pt>
                <c:pt idx="8">
                  <c:v>180,001 - 200,000</c:v>
                </c:pt>
                <c:pt idx="9">
                  <c:v>&lt; 200,000</c:v>
                </c:pt>
              </c:strCache>
            </c:strRef>
          </c:cat>
          <c:val>
            <c:numRef>
              <c:f>Sheet10!$B$2:$B$11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12</c:v>
                </c:pt>
                <c:pt idx="3">
                  <c:v>24</c:v>
                </c:pt>
                <c:pt idx="4">
                  <c:v>21</c:v>
                </c:pt>
                <c:pt idx="5">
                  <c:v>21</c:v>
                </c:pt>
                <c:pt idx="6">
                  <c:v>2</c:v>
                </c:pt>
                <c:pt idx="7">
                  <c:v>8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BF-447D-A381-202CBD7F82D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83897968"/>
        <c:axId val="383891728"/>
      </c:barChart>
      <c:catAx>
        <c:axId val="383897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baseline="0" dirty="0">
                    <a:solidFill>
                      <a:srgbClr val="7030A0"/>
                    </a:solidFill>
                    <a:effectLst/>
                  </a:rPr>
                  <a:t>Monthly Income</a:t>
                </a:r>
                <a:endParaRPr lang="en-US" sz="100" dirty="0">
                  <a:solidFill>
                    <a:srgbClr val="7030A0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891728"/>
        <c:crosses val="autoZero"/>
        <c:auto val="1"/>
        <c:lblAlgn val="ctr"/>
        <c:lblOffset val="100"/>
        <c:noMultiLvlLbl val="0"/>
      </c:catAx>
      <c:valAx>
        <c:axId val="38389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u="none" strike="noStrike" baseline="0" dirty="0">
                    <a:solidFill>
                      <a:srgbClr val="7030A0"/>
                    </a:solidFill>
                    <a:effectLst/>
                  </a:rPr>
                  <a:t>Participants</a:t>
                </a:r>
                <a:r>
                  <a:rPr lang="en-US" sz="800" b="1" i="0" baseline="0" dirty="0">
                    <a:solidFill>
                      <a:srgbClr val="7030A0"/>
                    </a:solidFill>
                    <a:effectLst/>
                  </a:rPr>
                  <a:t> Percentage</a:t>
                </a:r>
                <a:endParaRPr lang="en-US" sz="800" b="1" dirty="0">
                  <a:solidFill>
                    <a:srgbClr val="7030A0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2.0403764253515432E-2"/>
              <c:y val="2.536521921141730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89796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Sheet9!$B$1</c:f>
              <c:strCache>
                <c:ptCount val="1"/>
                <c:pt idx="0">
                  <c:v>No. of Participant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65.04%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866-4966-A3FD-1822A604A73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23.30%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866-4966-A3FD-1822A604A73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9.70%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2866-4966-A3FD-1822A604A73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0.97%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2866-4966-A3FD-1822A604A73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0.97%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2866-4966-A3FD-1822A604A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Sheet9!$A$2:$A$6</c:f>
              <c:strCache>
                <c:ptCount val="5"/>
                <c:pt idx="0">
                  <c:v>PRIVATE</c:v>
                </c:pt>
                <c:pt idx="1">
                  <c:v>GOVERNMENT</c:v>
                </c:pt>
                <c:pt idx="2">
                  <c:v>SELF-EMPLOYED</c:v>
                </c:pt>
                <c:pt idx="3">
                  <c:v>STUDENT</c:v>
                </c:pt>
                <c:pt idx="4">
                  <c:v>SELF</c:v>
                </c:pt>
              </c:strCache>
            </c:strRef>
          </c:cat>
          <c:val>
            <c:numRef>
              <c:f>Sheet9!$B$2:$B$6</c:f>
              <c:numCache>
                <c:formatCode>General</c:formatCode>
                <c:ptCount val="5"/>
                <c:pt idx="0">
                  <c:v>67</c:v>
                </c:pt>
                <c:pt idx="1">
                  <c:v>24</c:v>
                </c:pt>
                <c:pt idx="2">
                  <c:v>10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66-4966-A3FD-1822A604A73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65422080"/>
        <c:axId val="465432064"/>
      </c:barChart>
      <c:catAx>
        <c:axId val="465422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dirty="0">
                    <a:solidFill>
                      <a:srgbClr val="7030A0"/>
                    </a:solidFill>
                  </a:rPr>
                  <a:t>Employment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rgbClr val="7030A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432064"/>
        <c:crosses val="autoZero"/>
        <c:auto val="1"/>
        <c:lblAlgn val="ctr"/>
        <c:lblOffset val="100"/>
        <c:noMultiLvlLbl val="0"/>
      </c:catAx>
      <c:valAx>
        <c:axId val="46543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2">
                  <a:lumMod val="25000"/>
                  <a:lumOff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u="none" strike="noStrike" baseline="0" dirty="0">
                    <a:effectLst/>
                  </a:rPr>
                  <a:t>Participants</a:t>
                </a:r>
                <a:r>
                  <a:rPr lang="en-US" sz="800" dirty="0">
                    <a:solidFill>
                      <a:srgbClr val="7030A0"/>
                    </a:solidFill>
                  </a:rPr>
                  <a:t> Percentage</a:t>
                </a:r>
              </a:p>
            </c:rich>
          </c:tx>
          <c:layout>
            <c:manualLayout>
              <c:xMode val="edge"/>
              <c:yMode val="edge"/>
              <c:x val="1.7003139154360254E-2"/>
              <c:y val="0.13829722644663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rgbClr val="7030A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42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>
                <a:solidFill>
                  <a:srgbClr val="7030A0"/>
                </a:solidFill>
              </a:rPr>
              <a:t>User Preferences For Mobile Banking Applications </a:t>
            </a:r>
            <a:r>
              <a:rPr lang="en-US" sz="1100" b="1" i="0" u="none" strike="noStrike" baseline="0" dirty="0">
                <a:solidFill>
                  <a:srgbClr val="7030A0"/>
                </a:solidFill>
                <a:effectLst/>
              </a:rPr>
              <a:t>in Percentage</a:t>
            </a:r>
            <a:endParaRPr lang="en-US" sz="1100" b="1" dirty="0">
              <a:solidFill>
                <a:srgbClr val="7030A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B04A8A4-D04A-4335-B58A-39AB2DFA7AEA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78D-4077-87C0-80F0FA21980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3A58E8D-9154-44D5-91B3-EBE4F0BDA6EE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78D-4077-87C0-80F0FA21980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91998E6-FD36-4789-824B-EA320F5D241F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78D-4077-87C0-80F0FA21980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039AC30-B06C-4B0A-9E0B-3916E987D7C3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78D-4077-87C0-80F0FA21980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F08BD46-D57F-4A9F-8F5E-A2BBA1101568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78D-4077-87C0-80F0FA21980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893ACCE-CBA6-403F-AA3A-B2CCE9D8B202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78D-4077-87C0-80F0FA21980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25ABB06-2EE2-481F-B730-9CA919C40085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78D-4077-87C0-80F0FA21980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F822613-F6DC-4D69-BA95-7C186E51CFC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78D-4077-87C0-80F0FA21980D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F211534-78FC-4F53-90C1-7DF25AF21F88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C78D-4077-87C0-80F0FA21980D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F216DA3-35AD-4378-A279-06E19374D713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78D-4077-87C0-80F0FA21980D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7122C9CB-44A8-4A56-A5C0-1608DE39AB27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C78D-4077-87C0-80F0FA21980D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2D78D07-CB8F-494B-8694-76A2A18FEB5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C78D-4077-87C0-80F0FA21980D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Sheet7!$A$16:$A$27</c:f>
              <c:strCache>
                <c:ptCount val="12"/>
                <c:pt idx="0">
                  <c:v>FREE_SERVICE</c:v>
                </c:pt>
                <c:pt idx="1">
                  <c:v>SPEED_PERFORMANCE</c:v>
                </c:pt>
                <c:pt idx="2">
                  <c:v>SIMPLICITY</c:v>
                </c:pt>
                <c:pt idx="3">
                  <c:v>EXCELLENT_USER_INTERFACE</c:v>
                </c:pt>
                <c:pt idx="4">
                  <c:v>SECURITY</c:v>
                </c:pt>
                <c:pt idx="5">
                  <c:v>CUSTOMIZATION</c:v>
                </c:pt>
                <c:pt idx="6">
                  <c:v>FEEDBACK</c:v>
                </c:pt>
                <c:pt idx="7">
                  <c:v>CUSTOMER_SUPPORT</c:v>
                </c:pt>
                <c:pt idx="8">
                  <c:v>CHARTS</c:v>
                </c:pt>
                <c:pt idx="9">
                  <c:v>MULTI_LANGUAGE</c:v>
                </c:pt>
                <c:pt idx="10">
                  <c:v>SOCIAL_INTEGRATION</c:v>
                </c:pt>
                <c:pt idx="11">
                  <c:v>USE_FROM_ANY_TYPE_OF_PHONE</c:v>
                </c:pt>
              </c:strCache>
            </c:strRef>
          </c:cat>
          <c:val>
            <c:numRef>
              <c:f>Sheet7!$B$16:$B$27</c:f>
              <c:numCache>
                <c:formatCode>General</c:formatCode>
                <c:ptCount val="12"/>
                <c:pt idx="0">
                  <c:v>5.825242718446602</c:v>
                </c:pt>
                <c:pt idx="1">
                  <c:v>79.611650485436897</c:v>
                </c:pt>
                <c:pt idx="2">
                  <c:v>81.553398058252426</c:v>
                </c:pt>
                <c:pt idx="3">
                  <c:v>27.184466019417474</c:v>
                </c:pt>
                <c:pt idx="4">
                  <c:v>89.320388349514573</c:v>
                </c:pt>
                <c:pt idx="5">
                  <c:v>11.650485436893204</c:v>
                </c:pt>
                <c:pt idx="6">
                  <c:v>10.679611650485436</c:v>
                </c:pt>
                <c:pt idx="7">
                  <c:v>51.456310679611647</c:v>
                </c:pt>
                <c:pt idx="8">
                  <c:v>13.592233009708737</c:v>
                </c:pt>
                <c:pt idx="9">
                  <c:v>9.7087378640776691</c:v>
                </c:pt>
                <c:pt idx="10">
                  <c:v>4.8543689320388346</c:v>
                </c:pt>
                <c:pt idx="11">
                  <c:v>11.650485436893204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30-4EB7-9FF3-E238AFC4358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85984959"/>
        <c:axId val="1785985375"/>
      </c:barChart>
      <c:catAx>
        <c:axId val="178598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985375"/>
        <c:crosses val="autoZero"/>
        <c:auto val="1"/>
        <c:lblAlgn val="ctr"/>
        <c:lblOffset val="100"/>
        <c:noMultiLvlLbl val="0"/>
      </c:catAx>
      <c:valAx>
        <c:axId val="178598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984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c8d30268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c8d30268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pathsl/UOM_2020_CS5651_Statistical_Infere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614863B1-6DA7-4CDE-8343-27A5C5FB3011}"/>
              </a:ext>
            </a:extLst>
          </p:cNvPr>
          <p:cNvSpPr txBox="1">
            <a:spLocks/>
          </p:cNvSpPr>
          <p:nvPr/>
        </p:nvSpPr>
        <p:spPr>
          <a:xfrm>
            <a:off x="252508" y="337525"/>
            <a:ext cx="8520600" cy="1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/>
              <a:t>CS5651 - Statistical Inference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0A851AC5-8432-4FDD-A21A-74DD8717A650}"/>
              </a:ext>
            </a:extLst>
          </p:cNvPr>
          <p:cNvSpPr txBox="1">
            <a:spLocks/>
          </p:cNvSpPr>
          <p:nvPr/>
        </p:nvSpPr>
        <p:spPr>
          <a:xfrm>
            <a:off x="370892" y="1895475"/>
            <a:ext cx="8520600" cy="1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>
                <a:solidFill>
                  <a:schemeClr val="accent2"/>
                </a:solidFill>
              </a:rPr>
              <a:t>Mobile Banking Application Usage Analysis</a:t>
            </a:r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230CD9F6-DAC6-44C9-A2F9-15EC71693594}"/>
              </a:ext>
            </a:extLst>
          </p:cNvPr>
          <p:cNvSpPr txBox="1"/>
          <p:nvPr/>
        </p:nvSpPr>
        <p:spPr>
          <a:xfrm>
            <a:off x="4833675" y="3499951"/>
            <a:ext cx="34245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Presented by: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Sampath Thennakoon - 209385G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84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C8B879-981C-4EB3-8927-69144307C08D}"/>
              </a:ext>
            </a:extLst>
          </p:cNvPr>
          <p:cNvSpPr txBox="1"/>
          <p:nvPr/>
        </p:nvSpPr>
        <p:spPr>
          <a:xfrm>
            <a:off x="384023" y="300049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Insights in Survey</a:t>
            </a:r>
            <a:endParaRPr lang="en-US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26C3B-9DD0-45A3-8078-66D158074EF2}"/>
              </a:ext>
            </a:extLst>
          </p:cNvPr>
          <p:cNvSpPr txBox="1"/>
          <p:nvPr/>
        </p:nvSpPr>
        <p:spPr>
          <a:xfrm>
            <a:off x="384023" y="700159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Mobile Banking Application Usage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739D1E1-1A8A-40BC-B36C-6C6DCF562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872960"/>
              </p:ext>
            </p:extLst>
          </p:nvPr>
        </p:nvGraphicFramePr>
        <p:xfrm>
          <a:off x="384023" y="1100269"/>
          <a:ext cx="8409342" cy="3856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2EAACA-54AF-4A8C-B06E-9A6545380EEF}"/>
              </a:ext>
            </a:extLst>
          </p:cNvPr>
          <p:cNvSpPr txBox="1"/>
          <p:nvPr/>
        </p:nvSpPr>
        <p:spPr>
          <a:xfrm>
            <a:off x="7628350" y="-6263"/>
            <a:ext cx="1515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Sampath Thennakoon - 209385G</a:t>
            </a:r>
          </a:p>
        </p:txBody>
      </p:sp>
    </p:spTree>
    <p:extLst>
      <p:ext uri="{BB962C8B-B14F-4D97-AF65-F5344CB8AC3E}">
        <p14:creationId xmlns:p14="http://schemas.microsoft.com/office/powerpoint/2010/main" val="223644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0E842-6D8C-4514-A87B-03DF309D4406}"/>
              </a:ext>
            </a:extLst>
          </p:cNvPr>
          <p:cNvSpPr txBox="1"/>
          <p:nvPr/>
        </p:nvSpPr>
        <p:spPr>
          <a:xfrm>
            <a:off x="52922" y="253761"/>
            <a:ext cx="887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Hypothesis Testing For Mobile Banking Application Usage vs User Preferences</a:t>
            </a:r>
            <a:endParaRPr 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5B888-F0EA-4FA0-9A0F-B80E4B4D5F99}"/>
              </a:ext>
            </a:extLst>
          </p:cNvPr>
          <p:cNvSpPr txBox="1"/>
          <p:nvPr/>
        </p:nvSpPr>
        <p:spPr>
          <a:xfrm>
            <a:off x="384023" y="700159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Mobile Banking Application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85998-F529-4071-8DC7-7C59082A4E8C}"/>
              </a:ext>
            </a:extLst>
          </p:cNvPr>
          <p:cNvSpPr txBox="1"/>
          <p:nvPr/>
        </p:nvSpPr>
        <p:spPr>
          <a:xfrm>
            <a:off x="384023" y="1100269"/>
            <a:ext cx="77265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P1: Proportion of the mobile application users preferred safety mobile banking apps.</a:t>
            </a:r>
          </a:p>
          <a:p>
            <a:r>
              <a:rPr lang="en-US" sz="1100" dirty="0"/>
              <a:t>P2: Proportion of the mobile application users preferred speed mobile banking apps.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1035D-00AA-46E5-91E4-37AA432499CB}"/>
              </a:ext>
            </a:extLst>
          </p:cNvPr>
          <p:cNvSpPr txBox="1"/>
          <p:nvPr/>
        </p:nvSpPr>
        <p:spPr>
          <a:xfrm>
            <a:off x="6487487" y="1083332"/>
            <a:ext cx="986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H0 : P1 = P2</a:t>
            </a:r>
            <a:br>
              <a:rPr lang="en-US" sz="1100" dirty="0"/>
            </a:br>
            <a:r>
              <a:rPr lang="en-US" sz="1100" dirty="0"/>
              <a:t>Ha : P1 &gt; P2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B28B6C-6A61-48F4-A850-78A664CA2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79422"/>
              </p:ext>
            </p:extLst>
          </p:nvPr>
        </p:nvGraphicFramePr>
        <p:xfrm>
          <a:off x="935068" y="1829761"/>
          <a:ext cx="6538586" cy="8764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27902">
                  <a:extLst>
                    <a:ext uri="{9D8B030D-6E8A-4147-A177-3AD203B41FA5}">
                      <a16:colId xmlns:a16="http://schemas.microsoft.com/office/drawing/2014/main" val="3978691683"/>
                    </a:ext>
                  </a:extLst>
                </a:gridCol>
                <a:gridCol w="3016773">
                  <a:extLst>
                    <a:ext uri="{9D8B030D-6E8A-4147-A177-3AD203B41FA5}">
                      <a16:colId xmlns:a16="http://schemas.microsoft.com/office/drawing/2014/main" val="1165837234"/>
                    </a:ext>
                  </a:extLst>
                </a:gridCol>
                <a:gridCol w="1393911">
                  <a:extLst>
                    <a:ext uri="{9D8B030D-6E8A-4147-A177-3AD203B41FA5}">
                      <a16:colId xmlns:a16="http://schemas.microsoft.com/office/drawing/2014/main" val="3965908635"/>
                    </a:ext>
                  </a:extLst>
                </a:gridCol>
              </a:tblGrid>
              <a:tr h="227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Participants said P</a:t>
                      </a: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referred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Participants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81881"/>
                  </a:ext>
                </a:extLst>
              </a:tr>
              <a:tr h="2583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4207"/>
                  </a:ext>
                </a:extLst>
              </a:tr>
              <a:tr h="2136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61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RESPONSES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5068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0629B75-C381-4383-9B8D-E4BD99CC3329}"/>
              </a:ext>
            </a:extLst>
          </p:cNvPr>
          <p:cNvSpPr txBox="1"/>
          <p:nvPr/>
        </p:nvSpPr>
        <p:spPr>
          <a:xfrm>
            <a:off x="1609594" y="3102693"/>
            <a:ext cx="59248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FF"/>
                </a:solidFill>
                <a:effectLst/>
                <a:latin typeface="Open Sans"/>
              </a:rPr>
              <a:t>The value of </a:t>
            </a:r>
            <a:r>
              <a:rPr lang="en-US" b="0" i="1" dirty="0">
                <a:solidFill>
                  <a:srgbClr val="0000FF"/>
                </a:solidFill>
                <a:effectLst/>
                <a:latin typeface="Open Sans"/>
              </a:rPr>
              <a:t>z</a:t>
            </a:r>
            <a:r>
              <a:rPr lang="en-US" b="0" i="0" dirty="0">
                <a:solidFill>
                  <a:srgbClr val="0000FF"/>
                </a:solidFill>
                <a:effectLst/>
                <a:latin typeface="Open Sans"/>
              </a:rPr>
              <a:t> is 1.7782. The value of </a:t>
            </a:r>
            <a:r>
              <a:rPr lang="en-US" b="0" i="1" dirty="0">
                <a:solidFill>
                  <a:srgbClr val="0000FF"/>
                </a:solidFill>
                <a:effectLst/>
                <a:latin typeface="Open Sans"/>
              </a:rPr>
              <a:t>p</a:t>
            </a:r>
            <a:r>
              <a:rPr lang="en-US" b="0" i="0" dirty="0">
                <a:solidFill>
                  <a:srgbClr val="0000FF"/>
                </a:solidFill>
                <a:effectLst/>
                <a:latin typeface="Open Sans"/>
              </a:rPr>
              <a:t> is </a:t>
            </a:r>
            <a:r>
              <a:rPr lang="en-US" b="1" i="0" dirty="0">
                <a:solidFill>
                  <a:srgbClr val="FF0000"/>
                </a:solidFill>
                <a:effectLst/>
                <a:latin typeface="Open Sans"/>
              </a:rPr>
              <a:t>0.03754</a:t>
            </a:r>
            <a:r>
              <a:rPr lang="en-US" b="0" i="0" dirty="0">
                <a:solidFill>
                  <a:srgbClr val="0000FF"/>
                </a:solidFill>
                <a:effectLst/>
                <a:latin typeface="Open Sans"/>
              </a:rPr>
              <a:t>. The result is significant at </a:t>
            </a:r>
            <a:r>
              <a:rPr lang="en-US" b="0" i="1" dirty="0">
                <a:solidFill>
                  <a:srgbClr val="0000FF"/>
                </a:solidFill>
                <a:effectLst/>
                <a:latin typeface="Open Sans"/>
              </a:rPr>
              <a:t>p</a:t>
            </a:r>
            <a:r>
              <a:rPr lang="en-US" b="0" i="0" dirty="0">
                <a:solidFill>
                  <a:srgbClr val="0000FF"/>
                </a:solidFill>
                <a:effectLst/>
                <a:latin typeface="Open Sans"/>
              </a:rPr>
              <a:t> &lt; 0.05 : Therefore rejecting the null hypothesis.</a:t>
            </a:r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CD75BA-D006-4FAE-9963-A78CED2F6960}"/>
              </a:ext>
            </a:extLst>
          </p:cNvPr>
          <p:cNvSpPr txBox="1"/>
          <p:nvPr/>
        </p:nvSpPr>
        <p:spPr>
          <a:xfrm>
            <a:off x="384023" y="3937925"/>
            <a:ext cx="8483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95% confident that </a:t>
            </a:r>
            <a:r>
              <a:rPr lang="en-US" sz="1400" dirty="0"/>
              <a:t>of the mobile application users preferred safety mobile banking apps is greater than </a:t>
            </a:r>
            <a:r>
              <a:rPr lang="en-US" dirty="0"/>
              <a:t>p</a:t>
            </a:r>
            <a:r>
              <a:rPr lang="en-US" sz="1400" dirty="0"/>
              <a:t>roportion of the mobile application users preferred speed in mobile banking apps.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8C7F4-E131-41E2-BE0D-17B531C3D1C2}"/>
              </a:ext>
            </a:extLst>
          </p:cNvPr>
          <p:cNvSpPr txBox="1"/>
          <p:nvPr/>
        </p:nvSpPr>
        <p:spPr>
          <a:xfrm>
            <a:off x="7628350" y="-6263"/>
            <a:ext cx="1515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Sampath Thennakoon - 209385G</a:t>
            </a:r>
          </a:p>
        </p:txBody>
      </p:sp>
    </p:spTree>
    <p:extLst>
      <p:ext uri="{BB962C8B-B14F-4D97-AF65-F5344CB8AC3E}">
        <p14:creationId xmlns:p14="http://schemas.microsoft.com/office/powerpoint/2010/main" val="345439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/>
              <a:t>Thank you!</a:t>
            </a:r>
            <a:endParaRPr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F2A30-FF7C-4683-9BDE-D48D161597EB}"/>
              </a:ext>
            </a:extLst>
          </p:cNvPr>
          <p:cNvSpPr txBox="1"/>
          <p:nvPr/>
        </p:nvSpPr>
        <p:spPr>
          <a:xfrm>
            <a:off x="7628350" y="-6263"/>
            <a:ext cx="1515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Sampath Thennakoon - 209385G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02D0-5305-49FC-B530-C7EEDE3F8C80}"/>
              </a:ext>
            </a:extLst>
          </p:cNvPr>
          <p:cNvSpPr txBox="1"/>
          <p:nvPr/>
        </p:nvSpPr>
        <p:spPr>
          <a:xfrm>
            <a:off x="384023" y="300049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8317D-94B8-4052-96F6-8D16140ECBCE}"/>
              </a:ext>
            </a:extLst>
          </p:cNvPr>
          <p:cNvSpPr txBox="1"/>
          <p:nvPr/>
        </p:nvSpPr>
        <p:spPr>
          <a:xfrm>
            <a:off x="377148" y="1503655"/>
            <a:ext cx="8254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n-US" sz="1200" dirty="0"/>
              <a:t>The survey is consistent with three sections with 20 questions.</a:t>
            </a:r>
          </a:p>
          <a:p>
            <a:pPr lvl="2" algn="just"/>
            <a:r>
              <a:rPr lang="en-US" sz="1200" dirty="0"/>
              <a:t>	- Demographic data (6 questions)</a:t>
            </a:r>
          </a:p>
          <a:p>
            <a:pPr lvl="2" algn="just"/>
            <a:r>
              <a:rPr lang="en-US" sz="1200" dirty="0"/>
              <a:t>	- Registered bank information (4 questions)</a:t>
            </a:r>
          </a:p>
          <a:p>
            <a:pPr lvl="2" algn="just"/>
            <a:r>
              <a:rPr lang="en-US" sz="1200" dirty="0"/>
              <a:t>	- Mobile banking application usage Information (10 questions)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8F162-84EE-4EA2-8ED1-86B2B53A962E}"/>
              </a:ext>
            </a:extLst>
          </p:cNvPr>
          <p:cNvSpPr txBox="1"/>
          <p:nvPr/>
        </p:nvSpPr>
        <p:spPr>
          <a:xfrm>
            <a:off x="384023" y="700159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Mobile Banking Application Usage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97FBA-F67E-408D-ADA3-3828AEC096CF}"/>
              </a:ext>
            </a:extLst>
          </p:cNvPr>
          <p:cNvSpPr txBox="1"/>
          <p:nvPr/>
        </p:nvSpPr>
        <p:spPr>
          <a:xfrm>
            <a:off x="293641" y="3600505"/>
            <a:ext cx="7033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2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For mobile banking related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35E24-18A9-46AB-9B76-9C0E605133F2}"/>
              </a:ext>
            </a:extLst>
          </p:cNvPr>
          <p:cNvSpPr txBox="1"/>
          <p:nvPr/>
        </p:nvSpPr>
        <p:spPr>
          <a:xfrm>
            <a:off x="675794" y="3904732"/>
            <a:ext cx="329806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just"/>
            <a:r>
              <a:rPr lang="en-US" sz="1100" dirty="0"/>
              <a:t>- Sources of mobile banking registration based on</a:t>
            </a:r>
          </a:p>
          <a:p>
            <a:pPr lvl="3" algn="just"/>
            <a:r>
              <a:rPr lang="en-US" sz="1100" dirty="0"/>
              <a:t>- Mobile banking usage per month</a:t>
            </a:r>
          </a:p>
          <a:p>
            <a:pPr lvl="3" algn="just"/>
            <a:r>
              <a:rPr lang="en-US" sz="1100" dirty="0"/>
              <a:t>- Duration of mobile banking facility usage</a:t>
            </a:r>
          </a:p>
          <a:p>
            <a:pPr lvl="3" algn="just"/>
            <a:r>
              <a:rPr lang="en-US" sz="1100" dirty="0"/>
              <a:t>- Services used in mobile banking</a:t>
            </a:r>
          </a:p>
          <a:p>
            <a:r>
              <a:rPr lang="en-US" sz="1100" dirty="0"/>
              <a:t>- Impact of mobile banking usage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35E0A-22AE-423E-B390-D389D2BA6396}"/>
              </a:ext>
            </a:extLst>
          </p:cNvPr>
          <p:cNvSpPr txBox="1"/>
          <p:nvPr/>
        </p:nvSpPr>
        <p:spPr>
          <a:xfrm>
            <a:off x="3859493" y="3904732"/>
            <a:ext cx="3906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1100" dirty="0"/>
              <a:t>- Overall satisfaction of each service of the mobile banking </a:t>
            </a:r>
          </a:p>
          <a:p>
            <a:pPr lvl="3" algn="just"/>
            <a:r>
              <a:rPr lang="en-US" sz="1100" dirty="0"/>
              <a:t>- Feature preferences for mobile banking applications</a:t>
            </a:r>
          </a:p>
          <a:p>
            <a:pPr lvl="3"/>
            <a:r>
              <a:rPr lang="en-US" sz="1100" dirty="0"/>
              <a:t>- Overall satisfaction of mobile bank service usage</a:t>
            </a:r>
            <a:br>
              <a:rPr lang="en-US" sz="1100" dirty="0"/>
            </a:br>
            <a:r>
              <a:rPr lang="en-US" sz="1100" dirty="0"/>
              <a:t>- Recommendation for mobile banking for others</a:t>
            </a:r>
            <a:br>
              <a:rPr lang="en-US" sz="1100" dirty="0"/>
            </a:br>
            <a:r>
              <a:rPr lang="en-US" sz="1100" dirty="0"/>
              <a:t>- Mobile phone type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92C53A-A95D-4ED5-881B-9CD996836D44}"/>
              </a:ext>
            </a:extLst>
          </p:cNvPr>
          <p:cNvSpPr txBox="1"/>
          <p:nvPr/>
        </p:nvSpPr>
        <p:spPr>
          <a:xfrm>
            <a:off x="377148" y="2423515"/>
            <a:ext cx="825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n-US" sz="1200" dirty="0"/>
              <a:t>For demographic information mobile banking user’s personal information such as,</a:t>
            </a:r>
          </a:p>
          <a:p>
            <a:pPr lvl="2" algn="just"/>
            <a:r>
              <a:rPr lang="en-US" sz="1200" dirty="0"/>
              <a:t>                   	- Age,  Living district, Job Status, Education level, Marital status, Monthly income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18A09-C7D8-46CF-9C30-0D18D686A642}"/>
              </a:ext>
            </a:extLst>
          </p:cNvPr>
          <p:cNvSpPr txBox="1"/>
          <p:nvPr/>
        </p:nvSpPr>
        <p:spPr>
          <a:xfrm>
            <a:off x="377148" y="2962380"/>
            <a:ext cx="825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n-US" sz="1200" dirty="0"/>
              <a:t>For registered bank information,</a:t>
            </a:r>
          </a:p>
          <a:p>
            <a:pPr lvl="2" algn="just"/>
            <a:r>
              <a:rPr lang="en-US" sz="1200" dirty="0"/>
              <a:t>                   	- Banks type preferences, Account types, Banks registered, Bank services in use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438D1-A41E-4827-88D5-07021ACFFBD0}"/>
              </a:ext>
            </a:extLst>
          </p:cNvPr>
          <p:cNvSpPr txBox="1"/>
          <p:nvPr/>
        </p:nvSpPr>
        <p:spPr>
          <a:xfrm>
            <a:off x="293641" y="986669"/>
            <a:ext cx="8697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The banking system in recent decades is moving fast towards capitalizing on new technologies and offering better customer services.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C7263A-36D0-4F20-9E27-0C35674B5188}"/>
              </a:ext>
            </a:extLst>
          </p:cNvPr>
          <p:cNvSpPr txBox="1"/>
          <p:nvPr/>
        </p:nvSpPr>
        <p:spPr>
          <a:xfrm>
            <a:off x="7628350" y="-6263"/>
            <a:ext cx="1515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Sampath Thennakoon - 209385G</a:t>
            </a:r>
          </a:p>
        </p:txBody>
      </p:sp>
    </p:spTree>
    <p:extLst>
      <p:ext uri="{BB962C8B-B14F-4D97-AF65-F5344CB8AC3E}">
        <p14:creationId xmlns:p14="http://schemas.microsoft.com/office/powerpoint/2010/main" val="27578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4741E-D404-41CC-8C22-746D78B367A4}"/>
              </a:ext>
            </a:extLst>
          </p:cNvPr>
          <p:cNvSpPr txBox="1"/>
          <p:nvPr/>
        </p:nvSpPr>
        <p:spPr>
          <a:xfrm>
            <a:off x="384023" y="300049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 Data Set</a:t>
            </a:r>
            <a:endParaRPr 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04C49-AA82-4490-AC56-F5C69CA94B1C}"/>
              </a:ext>
            </a:extLst>
          </p:cNvPr>
          <p:cNvSpPr txBox="1"/>
          <p:nvPr/>
        </p:nvSpPr>
        <p:spPr>
          <a:xfrm>
            <a:off x="384023" y="700159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Mobile Banking Application Usage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99129-A643-45A3-8FB3-DA10BF662554}"/>
              </a:ext>
            </a:extLst>
          </p:cNvPr>
          <p:cNvSpPr txBox="1"/>
          <p:nvPr/>
        </p:nvSpPr>
        <p:spPr>
          <a:xfrm>
            <a:off x="7628350" y="-6263"/>
            <a:ext cx="1515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Sampath Thennakoon - 209385G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A04A6-F31A-4AB9-AD92-F29CEA7D0EEF}"/>
              </a:ext>
            </a:extLst>
          </p:cNvPr>
          <p:cNvSpPr txBox="1"/>
          <p:nvPr/>
        </p:nvSpPr>
        <p:spPr>
          <a:xfrm>
            <a:off x="384023" y="4443341"/>
            <a:ext cx="7302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GIT Repo - </a:t>
            </a:r>
            <a:r>
              <a:rPr lang="en-US" sz="1000" dirty="0">
                <a:hlinkClick r:id="rId2"/>
              </a:rPr>
              <a:t>https://github.com/sampathsl/UOM_2020_CS5651_Statistical_Inference</a:t>
            </a:r>
            <a:endParaRPr lang="en-US" sz="1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ACFDAD-568A-4CD0-8488-89A37B36D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075783"/>
              </p:ext>
            </p:extLst>
          </p:nvPr>
        </p:nvGraphicFramePr>
        <p:xfrm>
          <a:off x="1647173" y="1081608"/>
          <a:ext cx="4891414" cy="321906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02723">
                  <a:extLst>
                    <a:ext uri="{9D8B030D-6E8A-4147-A177-3AD203B41FA5}">
                      <a16:colId xmlns:a16="http://schemas.microsoft.com/office/drawing/2014/main" val="4138232539"/>
                    </a:ext>
                  </a:extLst>
                </a:gridCol>
                <a:gridCol w="1488691">
                  <a:extLst>
                    <a:ext uri="{9D8B030D-6E8A-4147-A177-3AD203B41FA5}">
                      <a16:colId xmlns:a16="http://schemas.microsoft.com/office/drawing/2014/main" val="1840259451"/>
                    </a:ext>
                  </a:extLst>
                </a:gridCol>
              </a:tblGrid>
              <a:tr h="153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COLUMN_NAME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SAMPLE_DATA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2108141086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DISTRICT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KANDY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102618000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AGE_RANGE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30 - 39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3933804455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MARITAL_STATUS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SINGLE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3371079726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EDUCATION_LEVEL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DEGREE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4153402335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OCCUPATION_SECTOR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PRIVATE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3677282588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MONTHLY_INCOME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80,001 - 100,000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294405706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MOBILE_APP_BANK_TYPE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PRIVATE_GOVERNMENT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3242000939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SAVINGS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YES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365557855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FIXED_DEPOSITS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YES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1415397164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CURRENT_ACCOUNT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YES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3053232927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LOAN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YES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1039119769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MOBILE_TYPE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ANDROID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3521397759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MOBILE_BANK_APP_USAGE_PER_MONTH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0 - 5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3211630830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MOBILE_BANK_APP_USAGE_PERIOD_IN_YEARS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0 - 1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806504767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NUMBER_OF_VISIT_BANK_PER_MONTH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0 - 5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1388175562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ATM_MACHINE_USAGE_PER_MONTH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0 - 5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2987316250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INTERNET_BANKING_USAGE_PER_MONTH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0 - 5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2364241158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MOBILE_APP_USAGE_PER_MONTH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0 - 5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2782427354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MOBILE_APP_USAGE_FINAL_SELF_RATING_5_1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2078479408"/>
                  </a:ext>
                </a:extLst>
              </a:tr>
              <a:tr h="1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RECOMMENDATION_MOBILE_BANK_APPS_FOR_OTHERS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 dirty="0">
                          <a:effectLst/>
                        </a:rPr>
                        <a:t>Yes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extLst>
                  <a:ext uri="{0D108BD9-81ED-4DB2-BD59-A6C34878D82A}">
                    <a16:rowId xmlns:a16="http://schemas.microsoft.com/office/drawing/2014/main" val="391812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27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FFDDDB0-820D-436B-9FD0-1C64BE99F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92634"/>
              </p:ext>
            </p:extLst>
          </p:nvPr>
        </p:nvGraphicFramePr>
        <p:xfrm>
          <a:off x="752174" y="2099162"/>
          <a:ext cx="7546178" cy="2415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942">
                  <a:extLst>
                    <a:ext uri="{9D8B030D-6E8A-4147-A177-3AD203B41FA5}">
                      <a16:colId xmlns:a16="http://schemas.microsoft.com/office/drawing/2014/main" val="2795149678"/>
                    </a:ext>
                  </a:extLst>
                </a:gridCol>
                <a:gridCol w="2344444">
                  <a:extLst>
                    <a:ext uri="{9D8B030D-6E8A-4147-A177-3AD203B41FA5}">
                      <a16:colId xmlns:a16="http://schemas.microsoft.com/office/drawing/2014/main" val="1499197139"/>
                    </a:ext>
                  </a:extLst>
                </a:gridCol>
                <a:gridCol w="1718792">
                  <a:extLst>
                    <a:ext uri="{9D8B030D-6E8A-4147-A177-3AD203B41FA5}">
                      <a16:colId xmlns:a16="http://schemas.microsoft.com/office/drawing/2014/main" val="1858500015"/>
                    </a:ext>
                  </a:extLst>
                </a:gridCol>
              </a:tblGrid>
              <a:tr h="59000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Is Mobile Banking App Currently In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Number of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Proportion</a:t>
                      </a:r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28565"/>
                  </a:ext>
                </a:extLst>
              </a:tr>
              <a:tr h="8420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68.21%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33318"/>
                  </a:ext>
                </a:extLst>
              </a:tr>
              <a:tr h="8420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31.78%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419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15FB23-C747-4D90-BBF1-C1F1D564ABBB}"/>
              </a:ext>
            </a:extLst>
          </p:cNvPr>
          <p:cNvSpPr txBox="1"/>
          <p:nvPr/>
        </p:nvSpPr>
        <p:spPr>
          <a:xfrm>
            <a:off x="384023" y="30004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Survey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D1E1B-0616-476F-A6D6-2435A564202B}"/>
              </a:ext>
            </a:extLst>
          </p:cNvPr>
          <p:cNvSpPr txBox="1"/>
          <p:nvPr/>
        </p:nvSpPr>
        <p:spPr>
          <a:xfrm>
            <a:off x="384023" y="700159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Mobile Banking Application Usage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17485-576F-4466-BEB2-D1295B25B626}"/>
              </a:ext>
            </a:extLst>
          </p:cNvPr>
          <p:cNvSpPr txBox="1"/>
          <p:nvPr/>
        </p:nvSpPr>
        <p:spPr>
          <a:xfrm>
            <a:off x="752174" y="1384271"/>
            <a:ext cx="331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Survey Participants : </a:t>
            </a:r>
            <a:r>
              <a:rPr lang="en-US" b="1" dirty="0"/>
              <a:t>151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8E1AF-0ADB-46A2-85C4-746497B0A81B}"/>
              </a:ext>
            </a:extLst>
          </p:cNvPr>
          <p:cNvSpPr txBox="1"/>
          <p:nvPr/>
        </p:nvSpPr>
        <p:spPr>
          <a:xfrm>
            <a:off x="7628350" y="-6263"/>
            <a:ext cx="1515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Sampath Thennakoon - 209385G</a:t>
            </a:r>
          </a:p>
        </p:txBody>
      </p:sp>
    </p:spTree>
    <p:extLst>
      <p:ext uri="{BB962C8B-B14F-4D97-AF65-F5344CB8AC3E}">
        <p14:creationId xmlns:p14="http://schemas.microsoft.com/office/powerpoint/2010/main" val="190723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AFAE96-F5A7-44BE-A4E7-EFC610318C52}"/>
              </a:ext>
            </a:extLst>
          </p:cNvPr>
          <p:cNvSpPr txBox="1"/>
          <p:nvPr/>
        </p:nvSpPr>
        <p:spPr>
          <a:xfrm>
            <a:off x="384023" y="300049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Insights in Survey</a:t>
            </a:r>
            <a:endParaRPr lang="en-US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5C26B-6635-4795-AC4E-863C8A8C2DB6}"/>
              </a:ext>
            </a:extLst>
          </p:cNvPr>
          <p:cNvSpPr txBox="1"/>
          <p:nvPr/>
        </p:nvSpPr>
        <p:spPr>
          <a:xfrm>
            <a:off x="384023" y="700159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Mobile Banking Application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A21EE-D63A-496B-B4E8-A00FA19855F8}"/>
              </a:ext>
            </a:extLst>
          </p:cNvPr>
          <p:cNvSpPr txBox="1"/>
          <p:nvPr/>
        </p:nvSpPr>
        <p:spPr>
          <a:xfrm>
            <a:off x="305988" y="1755389"/>
            <a:ext cx="2193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Out of 103 participants most of mobile banking application user’s age range is 30-39.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2ED04-3861-411D-95FE-1D1BA65FA6F4}"/>
              </a:ext>
            </a:extLst>
          </p:cNvPr>
          <p:cNvSpPr txBox="1"/>
          <p:nvPr/>
        </p:nvSpPr>
        <p:spPr>
          <a:xfrm>
            <a:off x="305988" y="3118395"/>
            <a:ext cx="2193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Overall 80% of participant age range between 0-39.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0F05316-4421-43CF-8043-309675988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15618"/>
              </p:ext>
            </p:extLst>
          </p:nvPr>
        </p:nvGraphicFramePr>
        <p:xfrm>
          <a:off x="2499796" y="1312119"/>
          <a:ext cx="6517052" cy="3531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3A1AF1-5D8E-45E1-907D-F2D4E38C060A}"/>
              </a:ext>
            </a:extLst>
          </p:cNvPr>
          <p:cNvSpPr txBox="1"/>
          <p:nvPr/>
        </p:nvSpPr>
        <p:spPr>
          <a:xfrm>
            <a:off x="7628350" y="-6263"/>
            <a:ext cx="1515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Sampath Thennakoon - 209385G</a:t>
            </a:r>
          </a:p>
        </p:txBody>
      </p:sp>
    </p:spTree>
    <p:extLst>
      <p:ext uri="{BB962C8B-B14F-4D97-AF65-F5344CB8AC3E}">
        <p14:creationId xmlns:p14="http://schemas.microsoft.com/office/powerpoint/2010/main" val="167742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8DDD93-71E1-4E62-84FD-C81237C35186}"/>
              </a:ext>
            </a:extLst>
          </p:cNvPr>
          <p:cNvSpPr txBox="1"/>
          <p:nvPr/>
        </p:nvSpPr>
        <p:spPr>
          <a:xfrm>
            <a:off x="384023" y="300049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Insights in Survey</a:t>
            </a:r>
            <a:endParaRPr lang="en-US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6755C-4BC0-4C87-9966-738BF8AB9FAF}"/>
              </a:ext>
            </a:extLst>
          </p:cNvPr>
          <p:cNvSpPr txBox="1"/>
          <p:nvPr/>
        </p:nvSpPr>
        <p:spPr>
          <a:xfrm>
            <a:off x="384023" y="700159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Mobile Banking Application Usage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2B8AC6A-6E1E-4C24-9F14-641B8579C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385147"/>
              </p:ext>
            </p:extLst>
          </p:nvPr>
        </p:nvGraphicFramePr>
        <p:xfrm>
          <a:off x="384024" y="1175657"/>
          <a:ext cx="8292464" cy="3667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3F980D-7112-457A-8BD6-288B7D9D5036}"/>
              </a:ext>
            </a:extLst>
          </p:cNvPr>
          <p:cNvSpPr txBox="1"/>
          <p:nvPr/>
        </p:nvSpPr>
        <p:spPr>
          <a:xfrm>
            <a:off x="7628350" y="-6263"/>
            <a:ext cx="1515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Sampath Thennakoon - 209385G</a:t>
            </a:r>
          </a:p>
        </p:txBody>
      </p:sp>
    </p:spTree>
    <p:extLst>
      <p:ext uri="{BB962C8B-B14F-4D97-AF65-F5344CB8AC3E}">
        <p14:creationId xmlns:p14="http://schemas.microsoft.com/office/powerpoint/2010/main" val="313823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110C7-E6E8-4374-8DAA-A02586FE1593}"/>
              </a:ext>
            </a:extLst>
          </p:cNvPr>
          <p:cNvSpPr txBox="1"/>
          <p:nvPr/>
        </p:nvSpPr>
        <p:spPr>
          <a:xfrm>
            <a:off x="384023" y="300049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Insights in Survey</a:t>
            </a:r>
            <a:endParaRPr lang="en-US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CF2E4-5CB0-4A17-8EB1-1F69684ACD6B}"/>
              </a:ext>
            </a:extLst>
          </p:cNvPr>
          <p:cNvSpPr txBox="1"/>
          <p:nvPr/>
        </p:nvSpPr>
        <p:spPr>
          <a:xfrm>
            <a:off x="384023" y="700159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Mobile Banking Application Usage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3332F70-2A48-4CD8-BA5D-34BDCC8068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092576"/>
              </p:ext>
            </p:extLst>
          </p:nvPr>
        </p:nvGraphicFramePr>
        <p:xfrm>
          <a:off x="231228" y="1202930"/>
          <a:ext cx="4340772" cy="3640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5002CD-1651-49CF-B2DE-10EE22123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71982"/>
              </p:ext>
            </p:extLst>
          </p:nvPr>
        </p:nvGraphicFramePr>
        <p:xfrm>
          <a:off x="3668110" y="1202930"/>
          <a:ext cx="5244662" cy="3441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B45FD2-1380-437B-A708-861DE91868F3}"/>
              </a:ext>
            </a:extLst>
          </p:cNvPr>
          <p:cNvSpPr txBox="1"/>
          <p:nvPr/>
        </p:nvSpPr>
        <p:spPr>
          <a:xfrm>
            <a:off x="7628350" y="-6263"/>
            <a:ext cx="1515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Sampath Thennakoon - 209385G</a:t>
            </a:r>
          </a:p>
        </p:txBody>
      </p:sp>
    </p:spTree>
    <p:extLst>
      <p:ext uri="{BB962C8B-B14F-4D97-AF65-F5344CB8AC3E}">
        <p14:creationId xmlns:p14="http://schemas.microsoft.com/office/powerpoint/2010/main" val="224772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4FB3EE-7AED-41E5-90DD-01423F1FE0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093512"/>
              </p:ext>
            </p:extLst>
          </p:nvPr>
        </p:nvGraphicFramePr>
        <p:xfrm>
          <a:off x="735645" y="2729450"/>
          <a:ext cx="7469210" cy="250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4CBFFF-6AE5-43A3-81E5-B5B6834D0A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539965"/>
              </p:ext>
            </p:extLst>
          </p:nvPr>
        </p:nvGraphicFramePr>
        <p:xfrm>
          <a:off x="735645" y="726878"/>
          <a:ext cx="7469209" cy="2042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C54C54-7586-4797-AE8B-8445B3F06D10}"/>
              </a:ext>
            </a:extLst>
          </p:cNvPr>
          <p:cNvSpPr txBox="1"/>
          <p:nvPr/>
        </p:nvSpPr>
        <p:spPr>
          <a:xfrm>
            <a:off x="397773" y="141283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Insights in Survey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C1EF4-7DFF-4019-96E9-F0CB126C026E}"/>
              </a:ext>
            </a:extLst>
          </p:cNvPr>
          <p:cNvSpPr txBox="1"/>
          <p:nvPr/>
        </p:nvSpPr>
        <p:spPr>
          <a:xfrm>
            <a:off x="397773" y="541393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Mobile Banking Application Usage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06EF1-3F20-41FF-AE7F-29D55FA7E951}"/>
              </a:ext>
            </a:extLst>
          </p:cNvPr>
          <p:cNvSpPr txBox="1"/>
          <p:nvPr/>
        </p:nvSpPr>
        <p:spPr>
          <a:xfrm>
            <a:off x="7628350" y="-6263"/>
            <a:ext cx="1515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Sampath Thennakoon - 209385G</a:t>
            </a:r>
          </a:p>
        </p:txBody>
      </p:sp>
    </p:spTree>
    <p:extLst>
      <p:ext uri="{BB962C8B-B14F-4D97-AF65-F5344CB8AC3E}">
        <p14:creationId xmlns:p14="http://schemas.microsoft.com/office/powerpoint/2010/main" val="175000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BA18C5-7A8A-4B3C-A05C-2AAC13F5DBE6}"/>
              </a:ext>
            </a:extLst>
          </p:cNvPr>
          <p:cNvSpPr txBox="1"/>
          <p:nvPr/>
        </p:nvSpPr>
        <p:spPr>
          <a:xfrm>
            <a:off x="52922" y="253761"/>
            <a:ext cx="9145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Hypothesis Testing For Mobile Banking Application Usage vs Occupation</a:t>
            </a:r>
            <a:endParaRPr lang="en-US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4BC9A-F492-4885-AAD3-45CE5EABEA0D}"/>
              </a:ext>
            </a:extLst>
          </p:cNvPr>
          <p:cNvSpPr txBox="1"/>
          <p:nvPr/>
        </p:nvSpPr>
        <p:spPr>
          <a:xfrm>
            <a:off x="384023" y="700159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Mobile Banking Application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442CB-79C3-4F3E-9888-146D6AF02781}"/>
              </a:ext>
            </a:extLst>
          </p:cNvPr>
          <p:cNvSpPr txBox="1"/>
          <p:nvPr/>
        </p:nvSpPr>
        <p:spPr>
          <a:xfrm>
            <a:off x="384023" y="1100269"/>
            <a:ext cx="77265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P1: Proportion of the private sector people preferred to use mobile banking apps.</a:t>
            </a:r>
          </a:p>
          <a:p>
            <a:r>
              <a:rPr lang="en-US" sz="1100" dirty="0"/>
              <a:t>P2: Proportion of the government sector people preferred to use mobile banking apps.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8F091-15C9-446D-85B5-E438E6FBB55B}"/>
              </a:ext>
            </a:extLst>
          </p:cNvPr>
          <p:cNvSpPr txBox="1"/>
          <p:nvPr/>
        </p:nvSpPr>
        <p:spPr>
          <a:xfrm>
            <a:off x="6487487" y="1083332"/>
            <a:ext cx="986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H0 : P1 = P2</a:t>
            </a:r>
            <a:br>
              <a:rPr lang="en-US" sz="1100" dirty="0"/>
            </a:br>
            <a:r>
              <a:rPr lang="en-US" sz="1100" dirty="0"/>
              <a:t>Ha : P1 &gt; P2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FA8CF9-0349-4CC0-B7D3-C08F4CF9A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88469"/>
              </p:ext>
            </p:extLst>
          </p:nvPr>
        </p:nvGraphicFramePr>
        <p:xfrm>
          <a:off x="978020" y="1626029"/>
          <a:ext cx="6538586" cy="90595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27902">
                  <a:extLst>
                    <a:ext uri="{9D8B030D-6E8A-4147-A177-3AD203B41FA5}">
                      <a16:colId xmlns:a16="http://schemas.microsoft.com/office/drawing/2014/main" val="3978691683"/>
                    </a:ext>
                  </a:extLst>
                </a:gridCol>
                <a:gridCol w="3016773">
                  <a:extLst>
                    <a:ext uri="{9D8B030D-6E8A-4147-A177-3AD203B41FA5}">
                      <a16:colId xmlns:a16="http://schemas.microsoft.com/office/drawing/2014/main" val="1165837234"/>
                    </a:ext>
                  </a:extLst>
                </a:gridCol>
                <a:gridCol w="1393911">
                  <a:extLst>
                    <a:ext uri="{9D8B030D-6E8A-4147-A177-3AD203B41FA5}">
                      <a16:colId xmlns:a16="http://schemas.microsoft.com/office/drawing/2014/main" val="3965908635"/>
                    </a:ext>
                  </a:extLst>
                </a:gridCol>
              </a:tblGrid>
              <a:tr h="227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Application In Use Participants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Participants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81881"/>
                  </a:ext>
                </a:extLst>
              </a:tr>
              <a:tr h="2583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4207"/>
                  </a:ext>
                </a:extLst>
              </a:tr>
              <a:tr h="2136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GOVERNMENT_AND_OTHER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61092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PARTICIPANTS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506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BBC1046-D165-4A80-A82B-8DB46AEA3FA9}"/>
              </a:ext>
            </a:extLst>
          </p:cNvPr>
          <p:cNvSpPr txBox="1"/>
          <p:nvPr/>
        </p:nvSpPr>
        <p:spPr>
          <a:xfrm>
            <a:off x="1614968" y="3000827"/>
            <a:ext cx="52646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FF"/>
                </a:solidFill>
                <a:effectLst/>
                <a:latin typeface="Open Sans"/>
              </a:rPr>
              <a:t>The value of </a:t>
            </a:r>
            <a:r>
              <a:rPr lang="en-US" b="0" i="1" dirty="0">
                <a:solidFill>
                  <a:srgbClr val="0000FF"/>
                </a:solidFill>
                <a:effectLst/>
                <a:latin typeface="Open Sans"/>
              </a:rPr>
              <a:t>z</a:t>
            </a:r>
            <a:r>
              <a:rPr lang="en-US" b="0" i="0" dirty="0">
                <a:solidFill>
                  <a:srgbClr val="0000FF"/>
                </a:solidFill>
                <a:effectLst/>
                <a:latin typeface="Open Sans"/>
              </a:rPr>
              <a:t> is 3.6443. The value of </a:t>
            </a:r>
            <a:r>
              <a:rPr lang="en-US" b="0" i="1" dirty="0">
                <a:solidFill>
                  <a:srgbClr val="0000FF"/>
                </a:solidFill>
                <a:effectLst/>
                <a:latin typeface="Open Sans"/>
              </a:rPr>
              <a:t>p</a:t>
            </a:r>
            <a:r>
              <a:rPr lang="en-US" b="0" i="0" dirty="0">
                <a:solidFill>
                  <a:srgbClr val="0000FF"/>
                </a:solidFill>
                <a:effectLst/>
                <a:latin typeface="Open Sans"/>
              </a:rPr>
              <a:t> is 0.00014. The result is significant at </a:t>
            </a:r>
            <a:r>
              <a:rPr lang="en-US" b="1" i="1" dirty="0">
                <a:solidFill>
                  <a:srgbClr val="FF0000"/>
                </a:solidFill>
                <a:effectLst/>
                <a:latin typeface="Open Sans"/>
              </a:rPr>
              <a:t>p</a:t>
            </a:r>
            <a:r>
              <a:rPr lang="en-US" b="1" i="0" dirty="0">
                <a:solidFill>
                  <a:srgbClr val="FF0000"/>
                </a:solidFill>
                <a:effectLst/>
                <a:latin typeface="Open Sans"/>
              </a:rPr>
              <a:t> &lt; 0.05 </a:t>
            </a:r>
            <a:r>
              <a:rPr lang="en-US" b="0" i="0" dirty="0">
                <a:solidFill>
                  <a:srgbClr val="0000FF"/>
                </a:solidFill>
                <a:effectLst/>
                <a:latin typeface="Open Sans"/>
              </a:rPr>
              <a:t>: Therefore rejecting the null hypothesis.</a:t>
            </a:r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9AD451-1852-4AF2-9243-942C803512D4}"/>
              </a:ext>
            </a:extLst>
          </p:cNvPr>
          <p:cNvSpPr txBox="1"/>
          <p:nvPr/>
        </p:nvSpPr>
        <p:spPr>
          <a:xfrm>
            <a:off x="384023" y="3992886"/>
            <a:ext cx="8483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95% confident that p</a:t>
            </a:r>
            <a:r>
              <a:rPr lang="en-US" sz="1400" dirty="0"/>
              <a:t>roportion of the private sector people preferred to use mobile banking apps is greater than proportion of the government sector people preferred to use mobile banking apps.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26DF3-7527-4D2E-B233-19AF1404CC6E}"/>
              </a:ext>
            </a:extLst>
          </p:cNvPr>
          <p:cNvSpPr txBox="1"/>
          <p:nvPr/>
        </p:nvSpPr>
        <p:spPr>
          <a:xfrm>
            <a:off x="7628350" y="-6263"/>
            <a:ext cx="1515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Sampath Thennakoon - 209385G</a:t>
            </a:r>
          </a:p>
        </p:txBody>
      </p:sp>
    </p:spTree>
    <p:extLst>
      <p:ext uri="{BB962C8B-B14F-4D97-AF65-F5344CB8AC3E}">
        <p14:creationId xmlns:p14="http://schemas.microsoft.com/office/powerpoint/2010/main" val="42315109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8529</TotalTime>
  <Words>971</Words>
  <Application>Microsoft Office PowerPoint</Application>
  <PresentationFormat>On-screen Show (16:9)</PresentationFormat>
  <Paragraphs>219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CS5612 - Pattern Recognition</dc:title>
  <dc:creator>Azeem Ahamed</dc:creator>
  <cp:lastModifiedBy>Sampath T</cp:lastModifiedBy>
  <cp:revision>619</cp:revision>
  <dcterms:modified xsi:type="dcterms:W3CDTF">2020-12-19T16:13:28Z</dcterms:modified>
</cp:coreProperties>
</file>